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mov"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8" r:id="rId2"/>
    <p:sldId id="265" r:id="rId3"/>
    <p:sldId id="266" r:id="rId4"/>
    <p:sldId id="267" r:id="rId5"/>
    <p:sldId id="269" r:id="rId6"/>
    <p:sldId id="270" r:id="rId7"/>
    <p:sldId id="271" r:id="rId8"/>
    <p:sldId id="272" r:id="rId9"/>
    <p:sldId id="276" r:id="rId10"/>
    <p:sldId id="264" r:id="rId11"/>
    <p:sldId id="274" r:id="rId12"/>
    <p:sldId id="275" r:id="rId13"/>
    <p:sldId id="309" r:id="rId14"/>
    <p:sldId id="308" r:id="rId15"/>
    <p:sldId id="307" r:id="rId16"/>
    <p:sldId id="319" r:id="rId17"/>
    <p:sldId id="320" r:id="rId18"/>
    <p:sldId id="321" r:id="rId19"/>
    <p:sldId id="322" r:id="rId20"/>
    <p:sldId id="323" r:id="rId21"/>
    <p:sldId id="324" r:id="rId22"/>
    <p:sldId id="325" r:id="rId23"/>
    <p:sldId id="326" r:id="rId24"/>
    <p:sldId id="310" r:id="rId25"/>
    <p:sldId id="311" r:id="rId26"/>
    <p:sldId id="328" r:id="rId27"/>
    <p:sldId id="329" r:id="rId28"/>
    <p:sldId id="330" r:id="rId29"/>
    <p:sldId id="313" r:id="rId30"/>
    <p:sldId id="305" r:id="rId31"/>
    <p:sldId id="304" r:id="rId32"/>
    <p:sldId id="332" r:id="rId33"/>
    <p:sldId id="312" r:id="rId34"/>
    <p:sldId id="333" r:id="rId35"/>
    <p:sldId id="316" r:id="rId36"/>
    <p:sldId id="317" r:id="rId37"/>
    <p:sldId id="318" r:id="rId38"/>
    <p:sldId id="259"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58ACE"/>
    <a:srgbClr val="0E5BB8"/>
    <a:srgbClr val="5780CA"/>
    <a:srgbClr val="00FF00"/>
    <a:srgbClr val="FCCDE5"/>
    <a:srgbClr val="FDB462"/>
    <a:srgbClr val="80B1D3"/>
    <a:srgbClr val="FFFFB3"/>
    <a:srgbClr val="8DD3C7"/>
    <a:srgbClr val="FB80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44" autoAdjust="0"/>
    <p:restoredTop sz="94660"/>
  </p:normalViewPr>
  <p:slideViewPr>
    <p:cSldViewPr snapToGrid="0">
      <p:cViewPr varScale="1">
        <p:scale>
          <a:sx n="90" d="100"/>
          <a:sy n="90" d="100"/>
        </p:scale>
        <p:origin x="-128" y="-376"/>
      </p:cViewPr>
      <p:guideLst>
        <p:guide orient="horz" pos="2160"/>
        <p:guide pos="3840"/>
      </p:guideLst>
    </p:cSldViewPr>
  </p:slideViewPr>
  <p:notesTextViewPr>
    <p:cViewPr>
      <p:scale>
        <a:sx n="1" d="1"/>
        <a:sy n="1" d="1"/>
      </p:scale>
      <p:origin x="0" y="0"/>
    </p:cViewPr>
  </p:notesTextViewPr>
  <p:sorterViewPr>
    <p:cViewPr>
      <p:scale>
        <a:sx n="42" d="100"/>
        <a:sy n="42"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interSettings" Target="printerSettings/printerSettings1.bin"/><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B1A5A4-82B7-4979-851B-7CDFF8CFD356}" type="datetimeFigureOut">
              <a:rPr lang="en-US" smtClean="0"/>
              <a:t>12/14/16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76C6EE-00D1-4B98-B4CC-26EF12542FC4}" type="slidenum">
              <a:rPr lang="en-US" smtClean="0"/>
              <a:t>‹#›</a:t>
            </a:fld>
            <a:endParaRPr lang="en-US"/>
          </a:p>
        </p:txBody>
      </p:sp>
    </p:spTree>
    <p:extLst>
      <p:ext uri="{BB962C8B-B14F-4D97-AF65-F5344CB8AC3E}">
        <p14:creationId xmlns:p14="http://schemas.microsoft.com/office/powerpoint/2010/main" val="42428904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Calibri"/>
            </a:endParaRPr>
          </a:p>
        </p:txBody>
      </p:sp>
      <p:sp>
        <p:nvSpPr>
          <p:cNvPr id="4" name="Slide Number Placeholder 3"/>
          <p:cNvSpPr>
            <a:spLocks noGrp="1"/>
          </p:cNvSpPr>
          <p:nvPr>
            <p:ph type="sldNum" sz="quarter" idx="10"/>
          </p:nvPr>
        </p:nvSpPr>
        <p:spPr/>
        <p:txBody>
          <a:bodyPr/>
          <a:lstStyle/>
          <a:p>
            <a:fld id="{4AE71839-3D0B-444C-8199-CD245C32F533}" type="slidenum">
              <a:rPr lang="en-US" smtClean="0"/>
              <a:t>1</a:t>
            </a:fld>
            <a:endParaRPr lang="en-US" dirty="0"/>
          </a:p>
        </p:txBody>
      </p:sp>
    </p:spTree>
    <p:extLst>
      <p:ext uri="{BB962C8B-B14F-4D97-AF65-F5344CB8AC3E}">
        <p14:creationId xmlns:p14="http://schemas.microsoft.com/office/powerpoint/2010/main" val="31339550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12/14/16 19:39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503585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12/14/16 19:39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50358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12/14/16 19:39</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2503585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12/14/16 19:37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25035852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12/14/16 19:45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2503585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[Josh’s Slide] </a:t>
            </a:r>
          </a:p>
        </p:txBody>
      </p:sp>
      <p:sp>
        <p:nvSpPr>
          <p:cNvPr id="4" name="Slide Number Placeholder 3"/>
          <p:cNvSpPr>
            <a:spLocks noGrp="1"/>
          </p:cNvSpPr>
          <p:nvPr>
            <p:ph type="sldNum" sz="quarter" idx="10"/>
          </p:nvPr>
        </p:nvSpPr>
        <p:spPr/>
        <p:txBody>
          <a:bodyPr/>
          <a:lstStyle/>
          <a:p>
            <a:fld id="{4AE71839-3D0B-444C-8199-CD245C32F533}" type="slidenum">
              <a:rPr lang="en-US" smtClean="0"/>
              <a:t>38</a:t>
            </a:fld>
            <a:endParaRPr lang="en-US" dirty="0"/>
          </a:p>
        </p:txBody>
      </p:sp>
    </p:spTree>
    <p:extLst>
      <p:ext uri="{BB962C8B-B14F-4D97-AF65-F5344CB8AC3E}">
        <p14:creationId xmlns:p14="http://schemas.microsoft.com/office/powerpoint/2010/main" val="25370257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solidFill>
                  <a:srgbClr val="5780CA"/>
                </a:solidFill>
                <a:latin typeface="Segoe UI Light" panose="020B0502040204020203" pitchFamily="34" charset="0"/>
                <a:ea typeface="Segoe UI Black" panose="020B0A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Segoe UI Light" panose="020B0502040204020203" pitchFamily="34" charset="0"/>
                <a:cs typeface="Segoe UI Light" panose="020B050204020402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2527872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838200" y="678747"/>
            <a:ext cx="10515600" cy="1325563"/>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2005244"/>
            <a:ext cx="10515600" cy="366403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67714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81700" y="849085"/>
            <a:ext cx="2628900" cy="5327877"/>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849085"/>
            <a:ext cx="4968240" cy="532787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2298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749935"/>
            <a:ext cx="10515600" cy="1325563"/>
          </a:xfrm>
        </p:spPr>
        <p:txBody>
          <a:bodyPr/>
          <a:lstStyle>
            <a:lvl1pPr>
              <a:defRPr>
                <a:solidFill>
                  <a:srgbClr val="5780CA"/>
                </a:solidFill>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838200" y="1993265"/>
            <a:ext cx="10515600" cy="4351338"/>
          </a:xfrm>
        </p:spPr>
        <p:txBody>
          <a:bodyPr/>
          <a:lstStyle>
            <a:lvl1pPr>
              <a:defRPr>
                <a:latin typeface="Segoe UI Light" panose="020B0502040204020203" pitchFamily="34" charset="0"/>
                <a:cs typeface="Segoe UI Light" panose="020B0502040204020203" pitchFamily="34" charset="0"/>
              </a:defRPr>
            </a:lvl1pPr>
            <a:lvl2pPr>
              <a:defRPr>
                <a:solidFill>
                  <a:srgbClr val="266093"/>
                </a:solidFill>
                <a:latin typeface="Segoe UI Light" panose="020B0502040204020203" pitchFamily="34" charset="0"/>
                <a:cs typeface="Segoe UI Light" panose="020B0502040204020203" pitchFamily="34" charset="0"/>
              </a:defRPr>
            </a:lvl2pPr>
            <a:lvl3pPr>
              <a:defRPr>
                <a:latin typeface="Segoe UI Light" panose="020B0502040204020203" pitchFamily="34" charset="0"/>
                <a:cs typeface="Segoe UI Light" panose="020B0502040204020203" pitchFamily="34" charset="0"/>
              </a:defRPr>
            </a:lvl3pPr>
            <a:lvl4pPr>
              <a:defRPr>
                <a:latin typeface="Segoe UI Light" panose="020B0502040204020203" pitchFamily="34" charset="0"/>
                <a:cs typeface="Segoe UI Light" panose="020B0502040204020203" pitchFamily="34" charset="0"/>
              </a:defRPr>
            </a:lvl4pPr>
            <a:lvl5pPr>
              <a:defRPr>
                <a:latin typeface="Segoe UI Light" panose="020B0502040204020203" pitchFamily="34" charset="0"/>
                <a:cs typeface="Segoe UI Light" panose="020B0502040204020203"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07359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103948"/>
            <a:ext cx="10515600" cy="2852737"/>
          </a:xfrm>
        </p:spPr>
        <p:txBody>
          <a:bodyPr anchor="b"/>
          <a:lstStyle>
            <a:lvl1pPr>
              <a:defRPr sz="6000">
                <a:latin typeface="Segoe UI Light" panose="020B0502040204020203" pitchFamily="34" charset="0"/>
                <a:cs typeface="Segoe UI Light" panose="020B0502040204020203"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831850" y="398367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324379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715645"/>
            <a:ext cx="10515600" cy="132556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203898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203898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39184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69659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normAutofit/>
          </a:bodyPr>
          <a:lstStyle>
            <a:lvl1pPr marL="0" indent="0">
              <a:buNone/>
              <a:defRPr sz="3000" b="0">
                <a:solidFill>
                  <a:srgbClr val="266093"/>
                </a:solidFill>
                <a:latin typeface="Segoe UI Light" panose="020B0502040204020203" pitchFamily="34" charset="0"/>
                <a:cs typeface="Segoe UI Light"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normAutofit/>
          </a:bodyPr>
          <a:lstStyle>
            <a:lvl1pPr marL="0" indent="0">
              <a:buNone/>
              <a:defRPr sz="3000" b="0">
                <a:solidFill>
                  <a:srgbClr val="26609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663163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38200" y="723285"/>
            <a:ext cx="10515600" cy="1325563"/>
          </a:xfrm>
        </p:spPr>
        <p:txBody>
          <a:bodyPr/>
          <a:lstStyle/>
          <a:p>
            <a:r>
              <a:rPr lang="en-US" smtClean="0"/>
              <a:t>Click to edit Master title style</a:t>
            </a:r>
            <a:endParaRPr lang="en-US"/>
          </a:p>
        </p:txBody>
      </p:sp>
    </p:spTree>
    <p:extLst>
      <p:ext uri="{BB962C8B-B14F-4D97-AF65-F5344CB8AC3E}">
        <p14:creationId xmlns:p14="http://schemas.microsoft.com/office/powerpoint/2010/main" val="2661545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91680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92583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142176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5146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3233420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77804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4977448" y="778040"/>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378240"/>
            <a:ext cx="3932237" cy="318817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181563678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63944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12192000" cy="692785"/>
          </a:xfrm>
          <a:prstGeom prst="rect">
            <a:avLst/>
          </a:prstGeom>
          <a:gradFill flip="none" rotWithShape="1">
            <a:gsLst>
              <a:gs pos="0">
                <a:schemeClr val="bg1"/>
              </a:gs>
              <a:gs pos="100000">
                <a:srgbClr val="FFFF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0" scaled="1"/>
                <a:tileRect/>
              </a:gradFill>
            </a:endParaRPr>
          </a:p>
        </p:txBody>
      </p:sp>
      <p:sp>
        <p:nvSpPr>
          <p:cNvPr id="13" name="Rectangle 12"/>
          <p:cNvSpPr/>
          <p:nvPr/>
        </p:nvSpPr>
        <p:spPr>
          <a:xfrm rot="10800000">
            <a:off x="0" y="6318700"/>
            <a:ext cx="12192000" cy="551047"/>
          </a:xfrm>
          <a:prstGeom prst="rect">
            <a:avLst/>
          </a:prstGeom>
          <a:gradFill flip="none" rotWithShape="1">
            <a:gsLst>
              <a:gs pos="0">
                <a:schemeClr val="bg1"/>
              </a:gs>
              <a:gs pos="100000">
                <a:srgbClr val="FFFF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accent4">
                      <a:lumMod val="5000"/>
                      <a:lumOff val="95000"/>
                    </a:schemeClr>
                  </a:gs>
                  <a:gs pos="74000">
                    <a:schemeClr val="accent4">
                      <a:lumMod val="45000"/>
                      <a:lumOff val="55000"/>
                    </a:schemeClr>
                  </a:gs>
                  <a:gs pos="83000">
                    <a:schemeClr val="accent4">
                      <a:lumMod val="45000"/>
                      <a:lumOff val="55000"/>
                    </a:schemeClr>
                  </a:gs>
                  <a:gs pos="100000">
                    <a:schemeClr val="accent4">
                      <a:lumMod val="30000"/>
                      <a:lumOff val="70000"/>
                    </a:schemeClr>
                  </a:gs>
                </a:gsLst>
                <a:lin ang="0" scaled="1"/>
                <a:tileRect/>
              </a:gradFill>
            </a:endParaRPr>
          </a:p>
        </p:txBody>
      </p:sp>
      <p:cxnSp>
        <p:nvCxnSpPr>
          <p:cNvPr id="6" name="Straight Connector 5"/>
          <p:cNvCxnSpPr/>
          <p:nvPr/>
        </p:nvCxnSpPr>
        <p:spPr>
          <a:xfrm>
            <a:off x="0" y="692785"/>
            <a:ext cx="12192000" cy="22718"/>
          </a:xfrm>
          <a:prstGeom prst="line">
            <a:avLst/>
          </a:prstGeom>
          <a:ln w="57150">
            <a:solidFill>
              <a:srgbClr val="5780CA"/>
            </a:solidFill>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99524" y="6339590"/>
            <a:ext cx="488305" cy="503274"/>
            <a:chOff x="11377125" y="59125"/>
            <a:chExt cx="555876" cy="572917"/>
          </a:xfrm>
        </p:grpSpPr>
        <p:sp>
          <p:nvSpPr>
            <p:cNvPr id="30" name="Oval 29"/>
            <p:cNvSpPr/>
            <p:nvPr/>
          </p:nvSpPr>
          <p:spPr>
            <a:xfrm>
              <a:off x="11377125" y="59125"/>
              <a:ext cx="233265" cy="233265"/>
            </a:xfrm>
            <a:prstGeom prst="ellipse">
              <a:avLst/>
            </a:prstGeom>
            <a:gradFill flip="none" rotWithShape="1">
              <a:gsLst>
                <a:gs pos="78000">
                  <a:schemeClr val="bg1"/>
                </a:gs>
                <a:gs pos="15000">
                  <a:srgbClr val="5780C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7200000">
              <a:off x="11699736" y="227779"/>
              <a:ext cx="233265" cy="233265"/>
            </a:xfrm>
            <a:prstGeom prst="ellipse">
              <a:avLst/>
            </a:prstGeom>
            <a:gradFill flip="none" rotWithShape="1">
              <a:gsLst>
                <a:gs pos="78000">
                  <a:schemeClr val="bg1"/>
                </a:gs>
                <a:gs pos="15000">
                  <a:srgbClr val="5780C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rot="14400000">
              <a:off x="11405822" y="398777"/>
              <a:ext cx="233265" cy="233265"/>
            </a:xfrm>
            <a:prstGeom prst="ellipse">
              <a:avLst/>
            </a:prstGeom>
            <a:gradFill flip="none" rotWithShape="1">
              <a:gsLst>
                <a:gs pos="78000">
                  <a:schemeClr val="bg1"/>
                </a:gs>
                <a:gs pos="15000">
                  <a:srgbClr val="5780C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11597949" y="78750"/>
            <a:ext cx="488305" cy="503274"/>
            <a:chOff x="11377125" y="59125"/>
            <a:chExt cx="555876" cy="572917"/>
          </a:xfrm>
        </p:grpSpPr>
        <p:sp>
          <p:nvSpPr>
            <p:cNvPr id="34" name="Oval 33"/>
            <p:cNvSpPr/>
            <p:nvPr/>
          </p:nvSpPr>
          <p:spPr>
            <a:xfrm>
              <a:off x="11377125" y="59125"/>
              <a:ext cx="233265" cy="233265"/>
            </a:xfrm>
            <a:prstGeom prst="ellipse">
              <a:avLst/>
            </a:prstGeom>
            <a:gradFill flip="none" rotWithShape="1">
              <a:gsLst>
                <a:gs pos="78000">
                  <a:schemeClr val="bg1"/>
                </a:gs>
                <a:gs pos="15000">
                  <a:srgbClr val="5780C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rot="7200000">
              <a:off x="11699736" y="227779"/>
              <a:ext cx="233265" cy="233265"/>
            </a:xfrm>
            <a:prstGeom prst="ellipse">
              <a:avLst/>
            </a:prstGeom>
            <a:gradFill flip="none" rotWithShape="1">
              <a:gsLst>
                <a:gs pos="78000">
                  <a:schemeClr val="bg1"/>
                </a:gs>
                <a:gs pos="15000">
                  <a:srgbClr val="5780C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rot="14400000">
              <a:off x="11405822" y="398777"/>
              <a:ext cx="233265" cy="233265"/>
            </a:xfrm>
            <a:prstGeom prst="ellipse">
              <a:avLst/>
            </a:prstGeom>
            <a:gradFill flip="none" rotWithShape="1">
              <a:gsLst>
                <a:gs pos="78000">
                  <a:schemeClr val="bg1"/>
                </a:gs>
                <a:gs pos="15000">
                  <a:srgbClr val="5780CA"/>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7" name="Straight Connector 36"/>
          <p:cNvCxnSpPr/>
          <p:nvPr/>
        </p:nvCxnSpPr>
        <p:spPr>
          <a:xfrm>
            <a:off x="0" y="6295068"/>
            <a:ext cx="12192000" cy="22718"/>
          </a:xfrm>
          <a:prstGeom prst="line">
            <a:avLst/>
          </a:prstGeom>
          <a:ln w="19050">
            <a:solidFill>
              <a:srgbClr val="5780C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4003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5780CA"/>
          </a:solidFill>
          <a:latin typeface="Segoe UI Light" panose="020B0502040204020203" pitchFamily="34" charset="0"/>
          <a:ea typeface="+mj-ea"/>
          <a:cs typeface="Segoe UI Light"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25282A"/>
          </a:solidFill>
          <a:latin typeface="Segoe UI Light" panose="020B0502040204020203" pitchFamily="34" charset="0"/>
          <a:ea typeface="+mn-ea"/>
          <a:cs typeface="Segoe UI Light"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5787B"/>
          </a:solidFill>
          <a:latin typeface="Segoe UI Light" panose="020B0502040204020203" pitchFamily="34" charset="0"/>
          <a:ea typeface="+mn-ea"/>
          <a:cs typeface="Segoe UI Light"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5787B"/>
          </a:solidFill>
          <a:latin typeface="Segoe UI Light" panose="020B0502040204020203" pitchFamily="34" charset="0"/>
          <a:ea typeface="+mn-ea"/>
          <a:cs typeface="Segoe UI Light"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5787B"/>
          </a:solidFill>
          <a:latin typeface="Segoe UI Light" panose="020B0502040204020203" pitchFamily="34" charset="0"/>
          <a:ea typeface="+mn-ea"/>
          <a:cs typeface="Segoe UI Light"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5787B"/>
          </a:solidFill>
          <a:latin typeface="Segoe UI Light" panose="020B0502040204020203" pitchFamily="34" charset="0"/>
          <a:ea typeface="+mn-ea"/>
          <a:cs typeface="Segoe UI Ligh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 Id="rId3"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emf"/><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8.emf"/><Relationship Id="rId1" Type="http://schemas.openxmlformats.org/officeDocument/2006/relationships/slideLayout" Target="../slideLayouts/slideLayout7.xml"/><Relationship Id="rId2" Type="http://schemas.openxmlformats.org/officeDocument/2006/relationships/image" Target="../media/image7.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8.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6.png"/><Relationship Id="rId1" Type="http://schemas.microsoft.com/office/2007/relationships/media" Target="../media/media1.mov"/><Relationship Id="rId2" Type="http://schemas.openxmlformats.org/officeDocument/2006/relationships/video" Target="../media/media1.mov"/></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5.emf"/><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32.xml.rels><?xml version="1.0" encoding="UTF-8" standalone="yes"?>
<Relationships xmlns="http://schemas.openxmlformats.org/package/2006/relationships"><Relationship Id="rId11" Type="http://schemas.openxmlformats.org/officeDocument/2006/relationships/image" Target="../media/image28.emf"/><Relationship Id="rId12" Type="http://schemas.openxmlformats.org/officeDocument/2006/relationships/image" Target="../media/image29.emf"/><Relationship Id="rId13" Type="http://schemas.openxmlformats.org/officeDocument/2006/relationships/image" Target="../media/image30.emf"/><Relationship Id="rId1" Type="http://schemas.openxmlformats.org/officeDocument/2006/relationships/slideLayout" Target="../slideLayouts/slideLayout7.xml"/><Relationship Id="rId2" Type="http://schemas.openxmlformats.org/officeDocument/2006/relationships/image" Target="../media/image19.png"/><Relationship Id="rId3" Type="http://schemas.openxmlformats.org/officeDocument/2006/relationships/image" Target="../media/image20.emf"/><Relationship Id="rId4" Type="http://schemas.openxmlformats.org/officeDocument/2006/relationships/image" Target="../media/image21.emf"/><Relationship Id="rId5" Type="http://schemas.openxmlformats.org/officeDocument/2006/relationships/image" Target="../media/image22.emf"/><Relationship Id="rId6" Type="http://schemas.openxmlformats.org/officeDocument/2006/relationships/image" Target="../media/image23.emf"/><Relationship Id="rId7" Type="http://schemas.openxmlformats.org/officeDocument/2006/relationships/image" Target="../media/image24.emf"/><Relationship Id="rId8" Type="http://schemas.openxmlformats.org/officeDocument/2006/relationships/image" Target="../media/image25.emf"/><Relationship Id="rId9" Type="http://schemas.openxmlformats.org/officeDocument/2006/relationships/image" Target="../media/image26.emf"/><Relationship Id="rId10" Type="http://schemas.openxmlformats.org/officeDocument/2006/relationships/image" Target="../media/image27.emf"/></Relationships>
</file>

<file path=ppt/slides/_rels/slide33.xml.rels><?xml version="1.0" encoding="UTF-8" standalone="yes"?>
<Relationships xmlns="http://schemas.openxmlformats.org/package/2006/relationships"><Relationship Id="rId11" Type="http://schemas.openxmlformats.org/officeDocument/2006/relationships/image" Target="../media/image26.emf"/><Relationship Id="rId12" Type="http://schemas.openxmlformats.org/officeDocument/2006/relationships/image" Target="../media/image27.emf"/><Relationship Id="rId13" Type="http://schemas.openxmlformats.org/officeDocument/2006/relationships/image" Target="../media/image28.emf"/><Relationship Id="rId14" Type="http://schemas.openxmlformats.org/officeDocument/2006/relationships/image" Target="../media/image29.emf"/><Relationship Id="rId15" Type="http://schemas.openxmlformats.org/officeDocument/2006/relationships/image" Target="../media/image30.emf"/><Relationship Id="rId1" Type="http://schemas.microsoft.com/office/2007/relationships/media" Target="../media/media2.mov"/><Relationship Id="rId2" Type="http://schemas.openxmlformats.org/officeDocument/2006/relationships/video" Target="../media/media2.mov"/><Relationship Id="rId3" Type="http://schemas.openxmlformats.org/officeDocument/2006/relationships/slideLayout" Target="../slideLayouts/slideLayout7.xml"/><Relationship Id="rId4" Type="http://schemas.openxmlformats.org/officeDocument/2006/relationships/image" Target="../media/image31.png"/><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8" Type="http://schemas.openxmlformats.org/officeDocument/2006/relationships/image" Target="../media/image23.emf"/><Relationship Id="rId9" Type="http://schemas.openxmlformats.org/officeDocument/2006/relationships/image" Target="../media/image24.emf"/><Relationship Id="rId10" Type="http://schemas.openxmlformats.org/officeDocument/2006/relationships/image" Target="../media/image25.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hyperlink" Target="https://www.linkedin.com/in/martinjohnmadsen" TargetMode="External"/><Relationship Id="rId4" Type="http://schemas.openxmlformats.org/officeDocument/2006/relationships/image" Target="../media/image1.jp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319" y="926666"/>
            <a:ext cx="10515600" cy="1499293"/>
          </a:xfrm>
        </p:spPr>
        <p:txBody>
          <a:bodyPr>
            <a:normAutofit/>
          </a:bodyPr>
          <a:lstStyle/>
          <a:p>
            <a:r>
              <a:rPr lang="en-US" sz="4400" dirty="0" smtClean="0"/>
              <a:t>Internet of Things (</a:t>
            </a:r>
            <a:r>
              <a:rPr lang="en-US" sz="4400" dirty="0" err="1" smtClean="0"/>
              <a:t>IoT</a:t>
            </a:r>
            <a:r>
              <a:rPr lang="en-US" sz="4400" dirty="0" smtClean="0"/>
              <a:t>) Demo</a:t>
            </a:r>
            <a:endParaRPr lang="en-US" sz="4400" dirty="0"/>
          </a:p>
        </p:txBody>
      </p:sp>
      <p:sp>
        <p:nvSpPr>
          <p:cNvPr id="3" name="Text Placeholder 2"/>
          <p:cNvSpPr>
            <a:spLocks noGrp="1"/>
          </p:cNvSpPr>
          <p:nvPr>
            <p:ph type="body" idx="1"/>
          </p:nvPr>
        </p:nvSpPr>
        <p:spPr>
          <a:xfrm>
            <a:off x="365319" y="2528097"/>
            <a:ext cx="10515600" cy="1500187"/>
          </a:xfrm>
        </p:spPr>
        <p:txBody>
          <a:bodyPr/>
          <a:lstStyle/>
          <a:p>
            <a:r>
              <a:rPr lang="en-US" dirty="0" smtClean="0"/>
              <a:t>Managing a Resource Trading Network</a:t>
            </a:r>
          </a:p>
        </p:txBody>
      </p:sp>
      <p:sp>
        <p:nvSpPr>
          <p:cNvPr id="4" name="Content Placeholder 2"/>
          <p:cNvSpPr txBox="1">
            <a:spLocks/>
          </p:cNvSpPr>
          <p:nvPr/>
        </p:nvSpPr>
        <p:spPr>
          <a:xfrm>
            <a:off x="2745823" y="4373057"/>
            <a:ext cx="6687654" cy="16095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Segoe UI Light" panose="020B0502040204020203" pitchFamily="34" charset="0"/>
                <a:ea typeface="+mn-ea"/>
                <a:cs typeface="Segoe UI Light"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r">
              <a:lnSpc>
                <a:spcPct val="100000"/>
              </a:lnSpc>
            </a:pPr>
            <a:r>
              <a:rPr lang="en-US" sz="2000" b="1" dirty="0" smtClean="0">
                <a:solidFill>
                  <a:schemeClr val="tx1">
                    <a:lumMod val="75000"/>
                    <a:lumOff val="25000"/>
                  </a:schemeClr>
                </a:solidFill>
              </a:rPr>
              <a:t>Martin Madsen</a:t>
            </a:r>
          </a:p>
          <a:p>
            <a:pPr algn="r">
              <a:lnSpc>
                <a:spcPct val="100000"/>
              </a:lnSpc>
            </a:pPr>
            <a:r>
              <a:rPr lang="en-US" sz="2000" i="1" dirty="0" smtClean="0">
                <a:solidFill>
                  <a:schemeClr val="tx1">
                    <a:lumMod val="75000"/>
                    <a:lumOff val="25000"/>
                  </a:schemeClr>
                </a:solidFill>
              </a:rPr>
              <a:t>Ph.D. in Experimental Physics</a:t>
            </a:r>
          </a:p>
          <a:p>
            <a:pPr algn="r">
              <a:lnSpc>
                <a:spcPct val="100000"/>
              </a:lnSpc>
            </a:pPr>
            <a:r>
              <a:rPr lang="en-US" sz="2000" i="1" dirty="0" smtClean="0">
                <a:solidFill>
                  <a:schemeClr val="tx1">
                    <a:lumMod val="75000"/>
                    <a:lumOff val="25000"/>
                  </a:schemeClr>
                </a:solidFill>
              </a:rPr>
              <a:t>16 years’ experience working with sensors, data collection, data analysis, and predictive model building</a:t>
            </a:r>
            <a:endParaRPr lang="en-US" sz="2000" dirty="0" smtClean="0">
              <a:solidFill>
                <a:schemeClr val="tx1">
                  <a:lumMod val="75000"/>
                  <a:lumOff val="25000"/>
                </a:schemeClr>
              </a:solidFill>
            </a:endParaRPr>
          </a:p>
          <a:p>
            <a:pPr lvl="2" algn="r">
              <a:lnSpc>
                <a:spcPct val="100000"/>
              </a:lnSpc>
            </a:pPr>
            <a:endParaRPr lang="en-US" dirty="0" smtClean="0">
              <a:solidFill>
                <a:schemeClr val="tx1">
                  <a:lumMod val="75000"/>
                  <a:lumOff val="25000"/>
                </a:schemeClr>
              </a:solidFill>
            </a:endParaRPr>
          </a:p>
          <a:p>
            <a:pPr lvl="2" algn="r">
              <a:lnSpc>
                <a:spcPct val="100000"/>
              </a:lnSpc>
            </a:pPr>
            <a:endParaRPr lang="en-US" dirty="0" smtClean="0">
              <a:solidFill>
                <a:schemeClr val="tx1">
                  <a:lumMod val="75000"/>
                  <a:lumOff val="25000"/>
                </a:schemeClr>
              </a:solidFill>
            </a:endParaRPr>
          </a:p>
          <a:p>
            <a:pPr algn="r"/>
            <a:endParaRPr lang="en-US" sz="2000" dirty="0">
              <a:solidFill>
                <a:schemeClr val="tx1">
                  <a:lumMod val="75000"/>
                  <a:lumOff val="25000"/>
                </a:schemeClr>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9782031" y="3661701"/>
            <a:ext cx="1742701" cy="2320925"/>
          </a:xfrm>
          <a:prstGeom prst="rect">
            <a:avLst/>
          </a:prstGeom>
        </p:spPr>
      </p:pic>
    </p:spTree>
    <p:extLst>
      <p:ext uri="{BB962C8B-B14F-4D97-AF65-F5344CB8AC3E}">
        <p14:creationId xmlns:p14="http://schemas.microsoft.com/office/powerpoint/2010/main" val="2796655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 y="11017"/>
            <a:ext cx="6570134" cy="769441"/>
          </a:xfrm>
          <a:prstGeom prst="rect">
            <a:avLst/>
          </a:prstGeom>
          <a:noFill/>
        </p:spPr>
        <p:txBody>
          <a:bodyPr wrap="square" rtlCol="0">
            <a:spAutoFit/>
          </a:bodyPr>
          <a:lstStyle/>
          <a:p>
            <a:r>
              <a:rPr lang="en-US" sz="4400" dirty="0" smtClean="0">
                <a:solidFill>
                  <a:schemeClr val="tx1">
                    <a:lumMod val="75000"/>
                    <a:lumOff val="25000"/>
                  </a:schemeClr>
                </a:solidFill>
              </a:rPr>
              <a:t>Model Test Performance</a:t>
            </a:r>
            <a:endParaRPr lang="en-US" sz="4400" dirty="0">
              <a:solidFill>
                <a:schemeClr val="tx1">
                  <a:lumMod val="75000"/>
                  <a:lumOff val="25000"/>
                </a:schemeClr>
              </a:solidFill>
            </a:endParaRPr>
          </a:p>
        </p:txBody>
      </p:sp>
      <p:grpSp>
        <p:nvGrpSpPr>
          <p:cNvPr id="8" name="Group 7"/>
          <p:cNvGrpSpPr/>
          <p:nvPr/>
        </p:nvGrpSpPr>
        <p:grpSpPr>
          <a:xfrm>
            <a:off x="7844833" y="1584488"/>
            <a:ext cx="4026569" cy="3840479"/>
            <a:chOff x="4961768" y="1183607"/>
            <a:chExt cx="3491433" cy="4480200"/>
          </a:xfrm>
          <a:solidFill>
            <a:srgbClr val="FFFFFF"/>
          </a:solidFill>
        </p:grpSpPr>
        <p:sp>
          <p:nvSpPr>
            <p:cNvPr id="9" name="TextBox 8"/>
            <p:cNvSpPr txBox="1"/>
            <p:nvPr/>
          </p:nvSpPr>
          <p:spPr>
            <a:xfrm>
              <a:off x="4961768" y="1183607"/>
              <a:ext cx="2076260" cy="4480200"/>
            </a:xfrm>
            <a:prstGeom prst="rect">
              <a:avLst/>
            </a:prstGeom>
            <a:grpFill/>
          </p:spPr>
          <p:txBody>
            <a:bodyPr wrap="none" rtlCol="0">
              <a:spAutoFit/>
            </a:bodyPr>
            <a:lstStyle/>
            <a:p>
              <a:pPr algn="ctr"/>
              <a:r>
                <a:rPr lang="en-US" sz="2400" dirty="0" smtClean="0"/>
                <a:t>High Card</a:t>
              </a:r>
              <a:endParaRPr lang="en-US" sz="2400" dirty="0"/>
            </a:p>
            <a:p>
              <a:pPr algn="ctr"/>
              <a:r>
                <a:rPr lang="en-US" sz="2400" dirty="0" smtClean="0"/>
                <a:t>Pair</a:t>
              </a:r>
            </a:p>
            <a:p>
              <a:pPr algn="ctr"/>
              <a:r>
                <a:rPr lang="en-US" sz="2400" dirty="0"/>
                <a:t>Two </a:t>
              </a:r>
              <a:r>
                <a:rPr lang="en-US" sz="2400" dirty="0" smtClean="0"/>
                <a:t>Pair</a:t>
              </a:r>
            </a:p>
            <a:p>
              <a:pPr algn="ctr"/>
              <a:r>
                <a:rPr lang="en-US" sz="2400" dirty="0"/>
                <a:t>Three of a </a:t>
              </a:r>
              <a:r>
                <a:rPr lang="en-US" sz="2400" dirty="0" smtClean="0"/>
                <a:t>Kind</a:t>
              </a:r>
            </a:p>
            <a:p>
              <a:pPr algn="ctr"/>
              <a:r>
                <a:rPr lang="en-US" sz="2400" dirty="0" smtClean="0"/>
                <a:t>Straight</a:t>
              </a:r>
            </a:p>
            <a:p>
              <a:pPr algn="ctr"/>
              <a:r>
                <a:rPr lang="en-US" sz="2400" dirty="0" smtClean="0"/>
                <a:t>Flush</a:t>
              </a:r>
            </a:p>
            <a:p>
              <a:pPr algn="ctr"/>
              <a:r>
                <a:rPr lang="en-US" sz="2400" dirty="0"/>
                <a:t>Full </a:t>
              </a:r>
              <a:r>
                <a:rPr lang="en-US" sz="2400" dirty="0" smtClean="0"/>
                <a:t>House</a:t>
              </a:r>
            </a:p>
            <a:p>
              <a:pPr algn="ctr"/>
              <a:r>
                <a:rPr lang="en-US" sz="2400" dirty="0"/>
                <a:t>Four of a </a:t>
              </a:r>
              <a:r>
                <a:rPr lang="en-US" sz="2400" dirty="0" smtClean="0"/>
                <a:t>Kind</a:t>
              </a:r>
            </a:p>
            <a:p>
              <a:pPr algn="ctr"/>
              <a:r>
                <a:rPr lang="en-US" sz="2400" dirty="0"/>
                <a:t>Straight Flush</a:t>
              </a:r>
              <a:endParaRPr lang="en-US" sz="2400" dirty="0" smtClean="0"/>
            </a:p>
            <a:p>
              <a:pPr algn="ctr"/>
              <a:r>
                <a:rPr lang="en-US" sz="2400" dirty="0" smtClean="0"/>
                <a:t>Royal Flush</a:t>
              </a:r>
            </a:p>
          </p:txBody>
        </p:sp>
        <p:sp>
          <p:nvSpPr>
            <p:cNvPr id="10" name="TextBox 9"/>
            <p:cNvSpPr txBox="1"/>
            <p:nvPr/>
          </p:nvSpPr>
          <p:spPr>
            <a:xfrm>
              <a:off x="8118636" y="1201675"/>
              <a:ext cx="334565" cy="4416241"/>
            </a:xfrm>
            <a:prstGeom prst="rect">
              <a:avLst/>
            </a:prstGeom>
            <a:grpFill/>
          </p:spPr>
          <p:txBody>
            <a:bodyPr wrap="square" rtlCol="0">
              <a:spAutoFit/>
            </a:bodyPr>
            <a:lstStyle/>
            <a:p>
              <a:pPr algn="ctr"/>
              <a:r>
                <a:rPr lang="en-US" sz="2400" dirty="0" smtClean="0"/>
                <a:t>0</a:t>
              </a:r>
            </a:p>
            <a:p>
              <a:pPr algn="ctr"/>
              <a:r>
                <a:rPr lang="en-US" sz="2400" dirty="0" smtClean="0"/>
                <a:t>1</a:t>
              </a:r>
            </a:p>
            <a:p>
              <a:pPr algn="ctr"/>
              <a:r>
                <a:rPr lang="en-US" sz="2400" dirty="0" smtClean="0"/>
                <a:t>2</a:t>
              </a:r>
            </a:p>
            <a:p>
              <a:pPr algn="ctr"/>
              <a:r>
                <a:rPr lang="en-US" sz="2400" dirty="0" smtClean="0"/>
                <a:t>3</a:t>
              </a:r>
            </a:p>
            <a:p>
              <a:pPr algn="ctr"/>
              <a:r>
                <a:rPr lang="en-US" sz="2400" dirty="0" smtClean="0"/>
                <a:t>4</a:t>
              </a:r>
            </a:p>
            <a:p>
              <a:pPr algn="ctr"/>
              <a:r>
                <a:rPr lang="en-US" sz="2400" dirty="0" smtClean="0"/>
                <a:t>5</a:t>
              </a:r>
            </a:p>
            <a:p>
              <a:pPr algn="ctr"/>
              <a:r>
                <a:rPr lang="en-US" sz="2400" dirty="0" smtClean="0"/>
                <a:t>6</a:t>
              </a:r>
            </a:p>
            <a:p>
              <a:pPr algn="ctr"/>
              <a:r>
                <a:rPr lang="en-US" sz="2400" dirty="0" smtClean="0"/>
                <a:t>7</a:t>
              </a:r>
            </a:p>
            <a:p>
              <a:pPr algn="ctr"/>
              <a:r>
                <a:rPr lang="en-US" sz="2400" dirty="0" smtClean="0"/>
                <a:t>8</a:t>
              </a:r>
            </a:p>
            <a:p>
              <a:pPr algn="ctr"/>
              <a:r>
                <a:rPr lang="en-US" sz="2400" dirty="0"/>
                <a:t>9</a:t>
              </a:r>
              <a:endParaRPr lang="en-US" sz="2400" dirty="0" smtClean="0"/>
            </a:p>
          </p:txBody>
        </p:sp>
        <p:cxnSp>
          <p:nvCxnSpPr>
            <p:cNvPr id="11" name="Straight Connector 10"/>
            <p:cNvCxnSpPr/>
            <p:nvPr/>
          </p:nvCxnSpPr>
          <p:spPr>
            <a:xfrm>
              <a:off x="6754148" y="1464733"/>
              <a:ext cx="1253066" cy="0"/>
            </a:xfrm>
            <a:prstGeom prst="line">
              <a:avLst/>
            </a:prstGeom>
            <a:grpFill/>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754148" y="1891925"/>
              <a:ext cx="1253066" cy="0"/>
            </a:xfrm>
            <a:prstGeom prst="line">
              <a:avLst/>
            </a:prstGeom>
            <a:grpFill/>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754148" y="2319117"/>
              <a:ext cx="1253066" cy="0"/>
            </a:xfrm>
            <a:prstGeom prst="line">
              <a:avLst/>
            </a:prstGeom>
            <a:grpFill/>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6986710" y="2746309"/>
              <a:ext cx="1020504" cy="2937"/>
            </a:xfrm>
            <a:prstGeom prst="line">
              <a:avLst/>
            </a:prstGeom>
            <a:grpFill/>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754148" y="3176438"/>
              <a:ext cx="1253066" cy="0"/>
            </a:xfrm>
            <a:prstGeom prst="line">
              <a:avLst/>
            </a:prstGeom>
            <a:grpFill/>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754148" y="3603630"/>
              <a:ext cx="1253066" cy="0"/>
            </a:xfrm>
            <a:prstGeom prst="line">
              <a:avLst/>
            </a:prstGeom>
            <a:grpFill/>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6754148" y="4030822"/>
              <a:ext cx="1253066" cy="0"/>
            </a:xfrm>
            <a:prstGeom prst="line">
              <a:avLst/>
            </a:prstGeom>
            <a:grpFill/>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6986710" y="4458014"/>
              <a:ext cx="1020504" cy="2937"/>
            </a:xfrm>
            <a:prstGeom prst="line">
              <a:avLst/>
            </a:prstGeom>
            <a:grpFill/>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6986710" y="4888143"/>
              <a:ext cx="1020504" cy="2937"/>
            </a:xfrm>
            <a:prstGeom prst="line">
              <a:avLst/>
            </a:prstGeom>
            <a:grpFill/>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54148" y="5318275"/>
              <a:ext cx="1253066" cy="0"/>
            </a:xfrm>
            <a:prstGeom prst="line">
              <a:avLst/>
            </a:prstGeom>
            <a:grpFill/>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pic>
        <p:nvPicPr>
          <p:cNvPr id="2" name="Picture 1" descr="confmatrix_xgb.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41205" y="767152"/>
            <a:ext cx="7722409" cy="5516006"/>
          </a:xfrm>
          <a:prstGeom prst="rect">
            <a:avLst/>
          </a:prstGeom>
        </p:spPr>
      </p:pic>
    </p:spTree>
    <p:extLst>
      <p:ext uri="{BB962C8B-B14F-4D97-AF65-F5344CB8AC3E}">
        <p14:creationId xmlns:p14="http://schemas.microsoft.com/office/powerpoint/2010/main" val="1524047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 y="11017"/>
            <a:ext cx="6570134" cy="769441"/>
          </a:xfrm>
          <a:prstGeom prst="rect">
            <a:avLst/>
          </a:prstGeom>
          <a:noFill/>
        </p:spPr>
        <p:txBody>
          <a:bodyPr wrap="square" rtlCol="0">
            <a:spAutoFit/>
          </a:bodyPr>
          <a:lstStyle/>
          <a:p>
            <a:r>
              <a:rPr lang="en-US" sz="4400" dirty="0" smtClean="0">
                <a:solidFill>
                  <a:schemeClr val="tx1">
                    <a:lumMod val="75000"/>
                    <a:lumOff val="25000"/>
                  </a:schemeClr>
                </a:solidFill>
              </a:rPr>
              <a:t>Geography</a:t>
            </a:r>
            <a:endParaRPr lang="en-US" sz="4400" dirty="0">
              <a:solidFill>
                <a:schemeClr val="tx1">
                  <a:lumMod val="75000"/>
                  <a:lumOff val="25000"/>
                </a:schemeClr>
              </a:solidFill>
            </a:endParaRPr>
          </a:p>
        </p:txBody>
      </p:sp>
      <p:pic>
        <p:nvPicPr>
          <p:cNvPr id="2050" name="Picture 2" descr="https://jamesb.com/wp-content/uploads/2013/11/vegas-business-X3.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3574315" y="780458"/>
            <a:ext cx="8531225" cy="537369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5314950" y="6334416"/>
            <a:ext cx="6096000" cy="276999"/>
          </a:xfrm>
          <a:prstGeom prst="rect">
            <a:avLst/>
          </a:prstGeom>
        </p:spPr>
        <p:txBody>
          <a:bodyPr>
            <a:spAutoFit/>
          </a:bodyPr>
          <a:lstStyle/>
          <a:p>
            <a:r>
              <a:rPr lang="en-US" sz="1200" dirty="0"/>
              <a:t>https://jamesb.com/wp-content/uploads/2013/11/vegas-business-X3.jpg</a:t>
            </a:r>
          </a:p>
        </p:txBody>
      </p:sp>
      <p:sp>
        <p:nvSpPr>
          <p:cNvPr id="4" name="TextBox 3"/>
          <p:cNvSpPr txBox="1"/>
          <p:nvPr/>
        </p:nvSpPr>
        <p:spPr>
          <a:xfrm>
            <a:off x="83273" y="2011157"/>
            <a:ext cx="3407769" cy="2677656"/>
          </a:xfrm>
          <a:prstGeom prst="rect">
            <a:avLst/>
          </a:prstGeom>
          <a:noFill/>
        </p:spPr>
        <p:txBody>
          <a:bodyPr wrap="square" rtlCol="0">
            <a:spAutoFit/>
          </a:bodyPr>
          <a:lstStyle/>
          <a:p>
            <a:r>
              <a:rPr lang="en-US" sz="2400" dirty="0" smtClean="0"/>
              <a:t>12 “casinos” in Las Vegas </a:t>
            </a:r>
          </a:p>
          <a:p>
            <a:r>
              <a:rPr lang="en-US" sz="2400" dirty="0" smtClean="0"/>
              <a:t>1 “casino” in Atlantic City</a:t>
            </a:r>
          </a:p>
          <a:p>
            <a:endParaRPr lang="en-US" sz="2400" dirty="0"/>
          </a:p>
          <a:p>
            <a:r>
              <a:rPr lang="en-US" sz="2400" dirty="0" smtClean="0"/>
              <a:t>Each “casino” has </a:t>
            </a:r>
          </a:p>
          <a:p>
            <a:pPr marL="342900" indent="-342900">
              <a:buFont typeface="Arial" panose="020B0604020202020204" pitchFamily="34" charset="0"/>
              <a:buChar char="•"/>
            </a:pPr>
            <a:r>
              <a:rPr lang="en-US" sz="2400" dirty="0" smtClean="0"/>
              <a:t>3 poker rooms</a:t>
            </a:r>
          </a:p>
          <a:p>
            <a:pPr marL="342900" indent="-342900">
              <a:buFont typeface="Arial" panose="020B0604020202020204" pitchFamily="34" charset="0"/>
              <a:buChar char="•"/>
            </a:pPr>
            <a:r>
              <a:rPr lang="en-US" sz="2400" dirty="0" smtClean="0"/>
              <a:t>2 tables in each room</a:t>
            </a:r>
          </a:p>
          <a:p>
            <a:pPr marL="342900" indent="-342900">
              <a:buFont typeface="Arial" panose="020B0604020202020204" pitchFamily="34" charset="0"/>
              <a:buChar char="•"/>
            </a:pPr>
            <a:r>
              <a:rPr lang="en-US" sz="2400" dirty="0" smtClean="0"/>
              <a:t>2 hands at each table</a:t>
            </a:r>
            <a:endParaRPr lang="en-US" sz="2400" dirty="0"/>
          </a:p>
        </p:txBody>
      </p:sp>
    </p:spTree>
    <p:extLst>
      <p:ext uri="{BB962C8B-B14F-4D97-AF65-F5344CB8AC3E}">
        <p14:creationId xmlns:p14="http://schemas.microsoft.com/office/powerpoint/2010/main" val="175100778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75448" y="837850"/>
            <a:ext cx="1953379" cy="2718452"/>
          </a:xfrm>
          <a:prstGeom prst="rect">
            <a:avLst/>
          </a:prstGeom>
        </p:spPr>
      </p:pic>
      <p:pic>
        <p:nvPicPr>
          <p:cNvPr id="9" name="Picture 8"/>
          <p:cNvPicPr>
            <a:picLocks noChangeAspect="1"/>
          </p:cNvPicPr>
          <p:nvPr/>
        </p:nvPicPr>
        <p:blipFill>
          <a:blip r:embed="rId3"/>
          <a:stretch>
            <a:fillRect/>
          </a:stretch>
        </p:blipFill>
        <p:spPr>
          <a:xfrm>
            <a:off x="10038849" y="837849"/>
            <a:ext cx="1953379" cy="2718453"/>
          </a:xfrm>
          <a:prstGeom prst="rect">
            <a:avLst/>
          </a:prstGeom>
        </p:spPr>
      </p:pic>
      <p:sp>
        <p:nvSpPr>
          <p:cNvPr id="10" name="Rectangle 9"/>
          <p:cNvSpPr/>
          <p:nvPr/>
        </p:nvSpPr>
        <p:spPr>
          <a:xfrm>
            <a:off x="2211861" y="1114237"/>
            <a:ext cx="3855011" cy="1569660"/>
          </a:xfrm>
          <a:prstGeom prst="rect">
            <a:avLst/>
          </a:prstGeom>
        </p:spPr>
        <p:txBody>
          <a:bodyPr wrap="square">
            <a:spAutoFit/>
          </a:bodyPr>
          <a:lstStyle/>
          <a:p>
            <a:r>
              <a:rPr lang="en-US" sz="3200" u="sng" dirty="0"/>
              <a:t>Transportation </a:t>
            </a:r>
            <a:r>
              <a:rPr lang="en-US" sz="3200" u="sng" dirty="0" smtClean="0"/>
              <a:t>Cost</a:t>
            </a:r>
          </a:p>
          <a:p>
            <a:r>
              <a:rPr lang="en-US" sz="3200" dirty="0" smtClean="0"/>
              <a:t>Cost </a:t>
            </a:r>
            <a:r>
              <a:rPr lang="en-US" sz="3200" dirty="0"/>
              <a:t>of moving the card (per kilometer)</a:t>
            </a:r>
          </a:p>
        </p:txBody>
      </p:sp>
      <p:sp>
        <p:nvSpPr>
          <p:cNvPr id="11" name="Rectangle 10"/>
          <p:cNvSpPr/>
          <p:nvPr/>
        </p:nvSpPr>
        <p:spPr>
          <a:xfrm>
            <a:off x="322801" y="0"/>
            <a:ext cx="3283095" cy="646331"/>
          </a:xfrm>
          <a:prstGeom prst="rect">
            <a:avLst/>
          </a:prstGeom>
        </p:spPr>
        <p:txBody>
          <a:bodyPr wrap="none">
            <a:spAutoFit/>
          </a:bodyPr>
          <a:lstStyle/>
          <a:p>
            <a:r>
              <a:rPr lang="en-US" sz="3600" dirty="0" smtClean="0"/>
              <a:t>Card Simulation</a:t>
            </a:r>
            <a:endParaRPr lang="en-US" sz="3600" dirty="0"/>
          </a:p>
        </p:txBody>
      </p:sp>
      <p:sp>
        <p:nvSpPr>
          <p:cNvPr id="13" name="Rectangle 12"/>
          <p:cNvSpPr/>
          <p:nvPr/>
        </p:nvSpPr>
        <p:spPr>
          <a:xfrm>
            <a:off x="6393445" y="1114237"/>
            <a:ext cx="3855011" cy="2062103"/>
          </a:xfrm>
          <a:prstGeom prst="rect">
            <a:avLst/>
          </a:prstGeom>
        </p:spPr>
        <p:txBody>
          <a:bodyPr wrap="square">
            <a:spAutoFit/>
          </a:bodyPr>
          <a:lstStyle/>
          <a:p>
            <a:r>
              <a:rPr lang="en-US" sz="3200" u="sng" dirty="0" smtClean="0"/>
              <a:t>Occupation Level</a:t>
            </a:r>
          </a:p>
          <a:p>
            <a:r>
              <a:rPr lang="en-US" sz="3200" dirty="0" smtClean="0"/>
              <a:t>Very high for “table” cards that cannot be traded</a:t>
            </a:r>
            <a:endParaRPr lang="en-US" sz="3200" dirty="0"/>
          </a:p>
        </p:txBody>
      </p:sp>
      <p:pic>
        <p:nvPicPr>
          <p:cNvPr id="8" name="Picture 7"/>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911683" y="3666330"/>
            <a:ext cx="3743691" cy="2576724"/>
          </a:xfrm>
          <a:prstGeom prst="rect">
            <a:avLst/>
          </a:prstGeom>
        </p:spPr>
      </p:pic>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5984" y="3743158"/>
            <a:ext cx="4102694" cy="2513262"/>
          </a:xfrm>
          <a:prstGeom prst="rect">
            <a:avLst/>
          </a:prstGeom>
        </p:spPr>
      </p:pic>
    </p:spTree>
    <p:extLst>
      <p:ext uri="{BB962C8B-B14F-4D97-AF65-F5344CB8AC3E}">
        <p14:creationId xmlns:p14="http://schemas.microsoft.com/office/powerpoint/2010/main" val="13147106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0448" y="1806810"/>
            <a:ext cx="1552587" cy="2160683"/>
          </a:xfrm>
          <a:prstGeom prst="rect">
            <a:avLst/>
          </a:prstGeom>
        </p:spPr>
      </p:pic>
      <p:sp>
        <p:nvSpPr>
          <p:cNvPr id="5" name="Rectangle 4"/>
          <p:cNvSpPr/>
          <p:nvPr/>
        </p:nvSpPr>
        <p:spPr>
          <a:xfrm>
            <a:off x="322801" y="0"/>
            <a:ext cx="3159564" cy="646331"/>
          </a:xfrm>
          <a:prstGeom prst="rect">
            <a:avLst/>
          </a:prstGeom>
        </p:spPr>
        <p:txBody>
          <a:bodyPr wrap="none">
            <a:spAutoFit/>
          </a:bodyPr>
          <a:lstStyle/>
          <a:p>
            <a:r>
              <a:rPr lang="en-US" sz="3600" dirty="0"/>
              <a:t>Card </a:t>
            </a:r>
            <a:r>
              <a:rPr lang="en-US" sz="3600" dirty="0" smtClean="0"/>
              <a:t>Simulation</a:t>
            </a:r>
            <a:endParaRPr lang="en-US" sz="3600" dirty="0"/>
          </a:p>
        </p:txBody>
      </p:sp>
      <p:sp>
        <p:nvSpPr>
          <p:cNvPr id="6" name="TextBox 5"/>
          <p:cNvSpPr txBox="1"/>
          <p:nvPr/>
        </p:nvSpPr>
        <p:spPr>
          <a:xfrm>
            <a:off x="1121248" y="5113897"/>
            <a:ext cx="4194137" cy="954107"/>
          </a:xfrm>
          <a:prstGeom prst="rect">
            <a:avLst/>
          </a:prstGeom>
          <a:noFill/>
        </p:spPr>
        <p:txBody>
          <a:bodyPr wrap="square" rtlCol="0">
            <a:spAutoFit/>
          </a:bodyPr>
          <a:lstStyle/>
          <a:p>
            <a:pPr algn="ctr"/>
            <a:r>
              <a:rPr lang="en-US" sz="2800" dirty="0" smtClean="0"/>
              <a:t>Devices can change cards (Card properties)</a:t>
            </a:r>
            <a:endParaRPr lang="en-US" sz="2800" dirty="0"/>
          </a:p>
        </p:txBody>
      </p:sp>
      <p:pic>
        <p:nvPicPr>
          <p:cNvPr id="7" name="Picture 6" descr="hand_locations.pdf"/>
          <p:cNvPicPr>
            <a:picLocks noChangeAspect="1"/>
          </p:cNvPicPr>
          <p:nvPr/>
        </p:nvPicPr>
        <p:blipFill rotWithShape="1">
          <a:blip r:embed="rId3" cstate="screen">
            <a:extLst>
              <a:ext uri="{28A0092B-C50C-407E-A947-70E740481C1C}">
                <a14:useLocalDpi xmlns:a14="http://schemas.microsoft.com/office/drawing/2010/main"/>
              </a:ext>
            </a:extLst>
          </a:blip>
          <a:srcRect l="29017" t="-1" r="13037" b="35324"/>
          <a:stretch/>
        </p:blipFill>
        <p:spPr>
          <a:xfrm>
            <a:off x="6114000" y="857762"/>
            <a:ext cx="4372755" cy="4183441"/>
          </a:xfrm>
          <a:prstGeom prst="rect">
            <a:avLst/>
          </a:prstGeom>
        </p:spPr>
      </p:pic>
      <p:sp>
        <p:nvSpPr>
          <p:cNvPr id="8" name="TextBox 7"/>
          <p:cNvSpPr txBox="1"/>
          <p:nvPr/>
        </p:nvSpPr>
        <p:spPr>
          <a:xfrm>
            <a:off x="6302565" y="5135357"/>
            <a:ext cx="4186888" cy="954107"/>
          </a:xfrm>
          <a:prstGeom prst="rect">
            <a:avLst/>
          </a:prstGeom>
          <a:noFill/>
        </p:spPr>
        <p:txBody>
          <a:bodyPr wrap="none" rtlCol="0">
            <a:spAutoFit/>
          </a:bodyPr>
          <a:lstStyle/>
          <a:p>
            <a:pPr algn="ctr"/>
            <a:r>
              <a:rPr lang="en-US" sz="2800" dirty="0" smtClean="0"/>
              <a:t>Devices can move locations </a:t>
            </a:r>
          </a:p>
          <a:p>
            <a:pPr algn="ctr"/>
            <a:r>
              <a:rPr lang="en-US" sz="2800" dirty="0" smtClean="0"/>
              <a:t>(Hand properties)</a:t>
            </a:r>
          </a:p>
        </p:txBody>
      </p:sp>
      <p:pic>
        <p:nvPicPr>
          <p:cNvPr id="9" name="Picture 8"/>
          <p:cNvPicPr>
            <a:picLocks noChangeAspect="1"/>
          </p:cNvPicPr>
          <p:nvPr/>
        </p:nvPicPr>
        <p:blipFill>
          <a:blip r:embed="rId4"/>
          <a:stretch>
            <a:fillRect/>
          </a:stretch>
        </p:blipFill>
        <p:spPr>
          <a:xfrm>
            <a:off x="3807019" y="1793716"/>
            <a:ext cx="1552587" cy="2160684"/>
          </a:xfrm>
          <a:prstGeom prst="rect">
            <a:avLst/>
          </a:prstGeom>
        </p:spPr>
      </p:pic>
      <p:sp>
        <p:nvSpPr>
          <p:cNvPr id="10" name="Left-Right Arrow 9"/>
          <p:cNvSpPr/>
          <p:nvPr/>
        </p:nvSpPr>
        <p:spPr>
          <a:xfrm>
            <a:off x="2723152" y="2671183"/>
            <a:ext cx="1073552" cy="366632"/>
          </a:xfrm>
          <a:prstGeom prst="leftRightArrow">
            <a:avLst/>
          </a:prstGeom>
          <a:solidFill>
            <a:srgbClr val="5780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Left-Right Arrow 10"/>
          <p:cNvSpPr/>
          <p:nvPr/>
        </p:nvSpPr>
        <p:spPr>
          <a:xfrm rot="18189787">
            <a:off x="7245975" y="2729114"/>
            <a:ext cx="1834982" cy="366632"/>
          </a:xfrm>
          <a:prstGeom prst="leftRightArrow">
            <a:avLst/>
          </a:prstGeom>
          <a:solidFill>
            <a:srgbClr val="5780C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57672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18"/>
          <p:cNvSpPr>
            <a:spLocks noChangeShapeType="1"/>
          </p:cNvSpPr>
          <p:nvPr/>
        </p:nvSpPr>
        <p:spPr bwMode="auto">
          <a:xfrm>
            <a:off x="2342643" y="4171546"/>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120" name="Line 83"/>
          <p:cNvSpPr>
            <a:spLocks noChangeShapeType="1"/>
          </p:cNvSpPr>
          <p:nvPr/>
        </p:nvSpPr>
        <p:spPr bwMode="auto">
          <a:xfrm flipH="1">
            <a:off x="2342643" y="3941152"/>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122" name="Rectangle 16"/>
          <p:cNvSpPr>
            <a:spLocks noChangeArrowheads="1"/>
          </p:cNvSpPr>
          <p:nvPr/>
        </p:nvSpPr>
        <p:spPr bwMode="auto">
          <a:xfrm>
            <a:off x="248750" y="1780789"/>
            <a:ext cx="1922311" cy="4085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9" tIns="44819" rIns="89639" bIns="44819" numCol="1" spcCol="0" rtlCol="0" fromWordArt="0" anchor="t" anchorCtr="0" forceAA="0" compatLnSpc="1">
            <a:prstTxWarp prst="textNoShape">
              <a:avLst/>
            </a:prstTxWarp>
            <a:noAutofit/>
          </a:bodyPr>
          <a:lstStyle/>
          <a:p>
            <a:pPr algn="ctr" defTabSz="914225">
              <a:defRPr/>
            </a:pPr>
            <a:r>
              <a:rPr lang="en-US" altLang="en-US" sz="2800" kern="0" dirty="0">
                <a:solidFill>
                  <a:schemeClr val="bg1"/>
                </a:solidFill>
                <a:cs typeface="Segoe UI Light" panose="020B0502040204020203" pitchFamily="34" charset="0"/>
              </a:rPr>
              <a:t>Devices</a:t>
            </a:r>
            <a:endParaRPr lang="en-US" sz="2800" kern="0" dirty="0">
              <a:solidFill>
                <a:schemeClr val="bg1"/>
              </a:solidFill>
              <a:cs typeface="Segoe UI Light" panose="020B0502040204020203" pitchFamily="34" charset="0"/>
            </a:endParaRPr>
          </a:p>
        </p:txBody>
      </p:sp>
      <p:sp>
        <p:nvSpPr>
          <p:cNvPr id="126" name="Azuee Iot Suite"/>
          <p:cNvSpPr>
            <a:spLocks noChangeArrowheads="1"/>
          </p:cNvSpPr>
          <p:nvPr/>
        </p:nvSpPr>
        <p:spPr bwMode="auto">
          <a:xfrm>
            <a:off x="3547953" y="1833165"/>
            <a:ext cx="4425123" cy="3954397"/>
          </a:xfrm>
          <a:prstGeom prst="rect">
            <a:avLst/>
          </a:prstGeom>
          <a:noFill/>
          <a:ln w="6350">
            <a:solidFill>
              <a:schemeClr val="tx1"/>
            </a:solidFill>
          </a:ln>
        </p:spPr>
        <p:txBody>
          <a:bodyPr vert="horz" wrap="square" lIns="89639" tIns="44819" rIns="89639" bIns="44819" numCol="1" anchor="t" anchorCtr="0" compatLnSpc="1">
            <a:prstTxWarp prst="textNoShape">
              <a:avLst/>
            </a:prstTxWarp>
          </a:bodyPr>
          <a:lstStyle/>
          <a:p>
            <a:pPr defTabSz="896386">
              <a:defRPr/>
            </a:pPr>
            <a:r>
              <a:rPr lang="en-US" altLang="en-US" sz="3200" dirty="0">
                <a:latin typeface="Segoe UI Light" panose="020B0502040204020203" pitchFamily="34" charset="0"/>
              </a:rPr>
              <a:t>Azure </a:t>
            </a:r>
            <a:r>
              <a:rPr lang="en-US" altLang="en-US" sz="3200" dirty="0" err="1" smtClean="0">
                <a:latin typeface="Segoe UI Light" panose="020B0502040204020203" pitchFamily="34" charset="0"/>
              </a:rPr>
              <a:t>IoT</a:t>
            </a:r>
            <a:endParaRPr lang="en-US" altLang="en-US" sz="2400" dirty="0">
              <a:latin typeface="Arial" panose="020B0604020202020204" pitchFamily="34" charset="0"/>
            </a:endParaRPr>
          </a:p>
        </p:txBody>
      </p:sp>
      <p:grpSp>
        <p:nvGrpSpPr>
          <p:cNvPr id="127" name="Group 126"/>
          <p:cNvGrpSpPr/>
          <p:nvPr/>
        </p:nvGrpSpPr>
        <p:grpSpPr>
          <a:xfrm>
            <a:off x="866094" y="3401320"/>
            <a:ext cx="717261" cy="741744"/>
            <a:chOff x="1308100" y="3205163"/>
            <a:chExt cx="327025" cy="338138"/>
          </a:xfrm>
          <a:solidFill>
            <a:schemeClr val="bg1">
              <a:lumMod val="95000"/>
            </a:schemeClr>
          </a:solidFill>
        </p:grpSpPr>
        <p:sp>
          <p:nvSpPr>
            <p:cNvPr id="128"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29"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30"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131" name="Rectangle 20"/>
          <p:cNvSpPr>
            <a:spLocks noChangeArrowheads="1"/>
          </p:cNvSpPr>
          <p:nvPr/>
        </p:nvSpPr>
        <p:spPr bwMode="auto">
          <a:xfrm>
            <a:off x="9452482" y="1853753"/>
            <a:ext cx="2301769" cy="40120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225">
              <a:defRPr/>
            </a:pPr>
            <a:r>
              <a:rPr lang="en-US" altLang="en-US" sz="2800" kern="0" dirty="0">
                <a:solidFill>
                  <a:schemeClr val="bg1"/>
                </a:solidFill>
                <a:cs typeface="Segoe UI Light" panose="020B0502040204020203" pitchFamily="34" charset="0"/>
              </a:rPr>
              <a:t>Back end systems and processes</a:t>
            </a:r>
          </a:p>
          <a:p>
            <a:pPr algn="ctr" defTabSz="914225">
              <a:defRPr/>
            </a:pPr>
            <a:endParaRPr lang="en-US" sz="2800" kern="0" dirty="0">
              <a:solidFill>
                <a:schemeClr val="bg1"/>
              </a:solidFill>
              <a:cs typeface="Segoe UI Light" panose="020B0502040204020203" pitchFamily="34" charset="0"/>
            </a:endParaRPr>
          </a:p>
        </p:txBody>
      </p:sp>
      <p:sp>
        <p:nvSpPr>
          <p:cNvPr id="132" name="Rectangle 127"/>
          <p:cNvSpPr>
            <a:spLocks noChangeArrowheads="1"/>
          </p:cNvSpPr>
          <p:nvPr/>
        </p:nvSpPr>
        <p:spPr bwMode="auto">
          <a:xfrm>
            <a:off x="1226391" y="4068708"/>
            <a:ext cx="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400" dirty="0">
                <a:solidFill>
                  <a:srgbClr val="00188F"/>
                </a:solidFill>
                <a:latin typeface="Segoe UI" panose="020B0502040204020203" pitchFamily="34" charset="0"/>
              </a:rPr>
              <a:t> </a:t>
            </a:r>
            <a:endParaRPr lang="en-US" altLang="en-US" sz="3200" dirty="0">
              <a:solidFill>
                <a:prstClr val="black"/>
              </a:solidFill>
            </a:endParaRPr>
          </a:p>
        </p:txBody>
      </p:sp>
      <p:sp>
        <p:nvSpPr>
          <p:cNvPr id="133" name="Freeform 132"/>
          <p:cNvSpPr>
            <a:spLocks noChangeAspect="1"/>
          </p:cNvSpPr>
          <p:nvPr/>
        </p:nvSpPr>
        <p:spPr bwMode="auto">
          <a:xfrm rot="5280000">
            <a:off x="3978397" y="3439386"/>
            <a:ext cx="829698" cy="1054864"/>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8" rIns="0" bIns="45718" numCol="1" rtlCol="0" anchor="ctr" anchorCtr="0" compatLnSpc="1">
            <a:prstTxWarp prst="textNoShape">
              <a:avLst/>
            </a:prstTxWarp>
          </a:bodyPr>
          <a:lstStyle/>
          <a:p>
            <a:pPr algn="ctr" defTabSz="914102" fontAlgn="base">
              <a:spcBef>
                <a:spcPct val="0"/>
              </a:spcBef>
              <a:spcAft>
                <a:spcPct val="0"/>
              </a:spcAft>
              <a:defRPr/>
            </a:pPr>
            <a:endParaRPr lang="en-US" sz="3600" dirty="0">
              <a:gradFill>
                <a:gsLst>
                  <a:gs pos="5417">
                    <a:srgbClr val="505050"/>
                  </a:gs>
                  <a:gs pos="100000">
                    <a:srgbClr val="505050"/>
                  </a:gs>
                </a:gsLst>
                <a:lin ang="5400000" scaled="0"/>
              </a:gradFill>
              <a:latin typeface="Segoe UI"/>
            </a:endParaRPr>
          </a:p>
        </p:txBody>
      </p:sp>
      <p:sp>
        <p:nvSpPr>
          <p:cNvPr id="144" name="Line 181"/>
          <p:cNvSpPr>
            <a:spLocks noChangeShapeType="1"/>
          </p:cNvSpPr>
          <p:nvPr/>
        </p:nvSpPr>
        <p:spPr bwMode="auto">
          <a:xfrm flipV="1">
            <a:off x="5063289" y="3299696"/>
            <a:ext cx="1692225" cy="636861"/>
          </a:xfrm>
          <a:prstGeom prst="line">
            <a:avLst/>
          </a:prstGeom>
          <a:noFill/>
          <a:ln w="57150" cap="rnd" cmpd="sng">
            <a:solidFill>
              <a:schemeClr val="tx1"/>
            </a:solidFill>
            <a:prstDash val="solid"/>
            <a:round/>
            <a:headEnd type="triangle"/>
            <a:tailEnd type="triangle" w="med" len="sm"/>
          </a:ln>
          <a:extLst>
            <a:ext uri="{909E8E84-426E-40dd-AFC4-6F175D3DCCD1}">
              <a14:hiddenFill xmlns:a14="http://schemas.microsoft.com/office/drawing/2010/main">
                <a:noFill/>
              </a14:hiddenFill>
            </a:ext>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196" name="Rectangle 260"/>
          <p:cNvSpPr>
            <a:spLocks noChangeArrowheads="1"/>
          </p:cNvSpPr>
          <p:nvPr/>
        </p:nvSpPr>
        <p:spPr bwMode="auto">
          <a:xfrm>
            <a:off x="4064022" y="4651946"/>
            <a:ext cx="8169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dirty="0">
                <a:latin typeface="Segoe UI" panose="020B0502040204020203" pitchFamily="34" charset="0"/>
              </a:rPr>
              <a:t>IoT Hub</a:t>
            </a:r>
            <a:endParaRPr lang="en-US" altLang="en-US" sz="3200" dirty="0"/>
          </a:p>
        </p:txBody>
      </p:sp>
      <p:sp>
        <p:nvSpPr>
          <p:cNvPr id="212" name="Rectangle 275"/>
          <p:cNvSpPr>
            <a:spLocks noChangeArrowheads="1"/>
          </p:cNvSpPr>
          <p:nvPr/>
        </p:nvSpPr>
        <p:spPr bwMode="auto">
          <a:xfrm>
            <a:off x="6776872" y="5372117"/>
            <a:ext cx="10221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dirty="0">
                <a:latin typeface="Segoe UI" panose="020B0502040204020203" pitchFamily="34" charset="0"/>
              </a:rPr>
              <a:t>Web Jobs</a:t>
            </a:r>
            <a:endParaRPr lang="en-US" altLang="en-US" sz="3200" dirty="0"/>
          </a:p>
        </p:txBody>
      </p:sp>
      <p:sp>
        <p:nvSpPr>
          <p:cNvPr id="221" name="Line 18"/>
          <p:cNvSpPr>
            <a:spLocks noChangeShapeType="1"/>
          </p:cNvSpPr>
          <p:nvPr/>
        </p:nvSpPr>
        <p:spPr bwMode="auto">
          <a:xfrm>
            <a:off x="8190278" y="4171546"/>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222" name="Line 83"/>
          <p:cNvSpPr>
            <a:spLocks noChangeShapeType="1"/>
          </p:cNvSpPr>
          <p:nvPr/>
        </p:nvSpPr>
        <p:spPr bwMode="auto">
          <a:xfrm flipH="1">
            <a:off x="8190278" y="3941152"/>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223" name="Rectangle 128"/>
          <p:cNvSpPr>
            <a:spLocks noChangeArrowheads="1"/>
          </p:cNvSpPr>
          <p:nvPr/>
        </p:nvSpPr>
        <p:spPr bwMode="auto">
          <a:xfrm>
            <a:off x="590161" y="4286135"/>
            <a:ext cx="124853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2400" dirty="0" err="1" smtClean="0">
                <a:solidFill>
                  <a:prstClr val="white"/>
                </a:solidFill>
                <a:latin typeface="Segoe UI" panose="020B0502040204020203" pitchFamily="34" charset="0"/>
              </a:rPr>
              <a:t>Node.js</a:t>
            </a:r>
            <a:r>
              <a:rPr lang="en-US" altLang="en-US" sz="2400" dirty="0" smtClean="0">
                <a:solidFill>
                  <a:prstClr val="white"/>
                </a:solidFill>
                <a:latin typeface="Segoe UI" panose="020B0502040204020203" pitchFamily="34" charset="0"/>
              </a:rPr>
              <a:t> </a:t>
            </a:r>
          </a:p>
          <a:p>
            <a:pPr algn="ctr" defTabSz="896386">
              <a:defRPr/>
            </a:pPr>
            <a:r>
              <a:rPr lang="en-US" altLang="en-US" sz="2400" dirty="0" smtClean="0">
                <a:solidFill>
                  <a:prstClr val="white"/>
                </a:solidFill>
                <a:latin typeface="Segoe UI" panose="020B0502040204020203" pitchFamily="34" charset="0"/>
              </a:rPr>
              <a:t>simulator</a:t>
            </a:r>
            <a:endParaRPr lang="en-US" altLang="en-US" sz="2400" dirty="0">
              <a:solidFill>
                <a:prstClr val="white"/>
              </a:solidFill>
            </a:endParaRPr>
          </a:p>
        </p:txBody>
      </p:sp>
      <p:sp>
        <p:nvSpPr>
          <p:cNvPr id="37" name="Rectangle 36"/>
          <p:cNvSpPr/>
          <p:nvPr/>
        </p:nvSpPr>
        <p:spPr>
          <a:xfrm>
            <a:off x="322801" y="0"/>
            <a:ext cx="3212989" cy="646331"/>
          </a:xfrm>
          <a:prstGeom prst="rect">
            <a:avLst/>
          </a:prstGeom>
        </p:spPr>
        <p:txBody>
          <a:bodyPr wrap="none">
            <a:spAutoFit/>
          </a:bodyPr>
          <a:lstStyle/>
          <a:p>
            <a:r>
              <a:rPr lang="en-US" sz="3600" dirty="0" err="1" smtClean="0"/>
              <a:t>IoT</a:t>
            </a:r>
            <a:r>
              <a:rPr lang="en-US" sz="3600" dirty="0" smtClean="0"/>
              <a:t> Architecture</a:t>
            </a:r>
            <a:endParaRPr lang="en-US" sz="3600" dirty="0"/>
          </a:p>
        </p:txBody>
      </p:sp>
      <p:sp>
        <p:nvSpPr>
          <p:cNvPr id="54" name="Line 181"/>
          <p:cNvSpPr>
            <a:spLocks noChangeShapeType="1"/>
          </p:cNvSpPr>
          <p:nvPr/>
        </p:nvSpPr>
        <p:spPr bwMode="auto">
          <a:xfrm>
            <a:off x="5058584" y="3949669"/>
            <a:ext cx="1692225" cy="636861"/>
          </a:xfrm>
          <a:prstGeom prst="line">
            <a:avLst/>
          </a:prstGeom>
          <a:noFill/>
          <a:ln w="57150" cap="rnd" cmpd="sng">
            <a:solidFill>
              <a:schemeClr val="tx1"/>
            </a:solidFill>
            <a:prstDash val="solid"/>
            <a:round/>
            <a:headEnd type="triangle"/>
            <a:tailEnd type="triangle" w="med" len="sm"/>
          </a:ln>
          <a:extLst>
            <a:ext uri="{909E8E84-426E-40dd-AFC4-6F175D3DCCD1}">
              <a14:hiddenFill xmlns:a14="http://schemas.microsoft.com/office/drawing/2010/main">
                <a:noFill/>
              </a14:hiddenFill>
            </a:ext>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grpSp>
        <p:nvGrpSpPr>
          <p:cNvPr id="55" name="Group 54"/>
          <p:cNvGrpSpPr/>
          <p:nvPr/>
        </p:nvGrpSpPr>
        <p:grpSpPr>
          <a:xfrm>
            <a:off x="6831983" y="2715617"/>
            <a:ext cx="942089" cy="833279"/>
            <a:chOff x="3314482" y="-3310276"/>
            <a:chExt cx="508000" cy="449263"/>
          </a:xfrm>
          <a:solidFill>
            <a:schemeClr val="bg1">
              <a:lumMod val="50000"/>
            </a:schemeClr>
          </a:solidFill>
        </p:grpSpPr>
        <p:sp>
          <p:nvSpPr>
            <p:cNvPr id="56"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7"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8"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9"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60"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61"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62"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63"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64"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65"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66"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67"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68"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69"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grpSp>
        <p:nvGrpSpPr>
          <p:cNvPr id="70" name="Group 69"/>
          <p:cNvGrpSpPr/>
          <p:nvPr/>
        </p:nvGrpSpPr>
        <p:grpSpPr>
          <a:xfrm>
            <a:off x="6831983" y="4347644"/>
            <a:ext cx="942089" cy="833279"/>
            <a:chOff x="3314482" y="-3310276"/>
            <a:chExt cx="508000" cy="449263"/>
          </a:xfrm>
          <a:solidFill>
            <a:schemeClr val="bg1">
              <a:lumMod val="50000"/>
            </a:schemeClr>
          </a:solidFill>
        </p:grpSpPr>
        <p:sp>
          <p:nvSpPr>
            <p:cNvPr id="71"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72"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73"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74"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75"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76"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77"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78"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79"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80"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81"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82"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83"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84"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Tree>
    <p:extLst>
      <p:ext uri="{BB962C8B-B14F-4D97-AF65-F5344CB8AC3E}">
        <p14:creationId xmlns:p14="http://schemas.microsoft.com/office/powerpoint/2010/main" val="18968858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clrChange>
              <a:clrFrom>
                <a:srgbClr val="FFFFFF"/>
              </a:clrFrom>
              <a:clrTo>
                <a:srgbClr val="FFFFFF">
                  <a:alpha val="0"/>
                </a:srgbClr>
              </a:clrTo>
            </a:clrChange>
          </a:blip>
          <a:srcRect l="4483" r="6924"/>
          <a:stretch/>
        </p:blipFill>
        <p:spPr>
          <a:xfrm>
            <a:off x="0" y="350477"/>
            <a:ext cx="11037780" cy="6222728"/>
          </a:xfrm>
          <a:prstGeom prst="rect">
            <a:avLst/>
          </a:prstGeom>
        </p:spPr>
      </p:pic>
      <p:sp>
        <p:nvSpPr>
          <p:cNvPr id="3" name="Rectangle 2"/>
          <p:cNvSpPr/>
          <p:nvPr/>
        </p:nvSpPr>
        <p:spPr>
          <a:xfrm>
            <a:off x="322801" y="0"/>
            <a:ext cx="2626215" cy="646331"/>
          </a:xfrm>
          <a:prstGeom prst="rect">
            <a:avLst/>
          </a:prstGeom>
        </p:spPr>
        <p:txBody>
          <a:bodyPr wrap="none">
            <a:spAutoFit/>
          </a:bodyPr>
          <a:lstStyle/>
          <a:p>
            <a:r>
              <a:rPr lang="en-US" sz="3600" dirty="0" smtClean="0"/>
              <a:t>Device Twins</a:t>
            </a:r>
            <a:endParaRPr lang="en-US" sz="3600" dirty="0"/>
          </a:p>
        </p:txBody>
      </p:sp>
    </p:spTree>
    <p:extLst>
      <p:ext uri="{BB962C8B-B14F-4D97-AF65-F5344CB8AC3E}">
        <p14:creationId xmlns:p14="http://schemas.microsoft.com/office/powerpoint/2010/main" val="39885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5807" y="1616887"/>
            <a:ext cx="1552587" cy="2160683"/>
          </a:xfrm>
          <a:prstGeom prst="rect">
            <a:avLst/>
          </a:prstGeom>
        </p:spPr>
      </p:pic>
      <p:sp>
        <p:nvSpPr>
          <p:cNvPr id="4" name="TextBox 3"/>
          <p:cNvSpPr txBox="1"/>
          <p:nvPr/>
        </p:nvSpPr>
        <p:spPr>
          <a:xfrm>
            <a:off x="1868970" y="816889"/>
            <a:ext cx="1893372" cy="523220"/>
          </a:xfrm>
          <a:prstGeom prst="rect">
            <a:avLst/>
          </a:prstGeom>
          <a:noFill/>
        </p:spPr>
        <p:txBody>
          <a:bodyPr wrap="square" rtlCol="0">
            <a:spAutoFit/>
          </a:bodyPr>
          <a:lstStyle/>
          <a:p>
            <a:pPr algn="ctr"/>
            <a:r>
              <a:rPr lang="en-US" sz="2800" dirty="0" smtClean="0"/>
              <a:t>Device</a:t>
            </a:r>
            <a:endParaRPr lang="en-US" sz="2800" dirty="0"/>
          </a:p>
        </p:txBody>
      </p:sp>
      <p:grpSp>
        <p:nvGrpSpPr>
          <p:cNvPr id="10" name="Group 9"/>
          <p:cNvGrpSpPr/>
          <p:nvPr/>
        </p:nvGrpSpPr>
        <p:grpSpPr>
          <a:xfrm>
            <a:off x="1698535" y="3675691"/>
            <a:ext cx="3464297" cy="2387683"/>
            <a:chOff x="2375045" y="1918904"/>
            <a:chExt cx="3464297" cy="2387683"/>
          </a:xfrm>
        </p:grpSpPr>
        <p:pic>
          <p:nvPicPr>
            <p:cNvPr id="5" name="Picture 4"/>
            <p:cNvPicPr>
              <a:picLocks noChangeAspect="1"/>
            </p:cNvPicPr>
            <p:nvPr/>
          </p:nvPicPr>
          <p:blipFill>
            <a:blip r:embed="rId3"/>
            <a:stretch>
              <a:fillRect/>
            </a:stretch>
          </p:blipFill>
          <p:spPr>
            <a:xfrm>
              <a:off x="2375045" y="1992437"/>
              <a:ext cx="3464297" cy="2314150"/>
            </a:xfrm>
            <a:prstGeom prst="rect">
              <a:avLst/>
            </a:prstGeom>
          </p:spPr>
        </p:pic>
        <p:sp>
          <p:nvSpPr>
            <p:cNvPr id="6" name="TextBox 5"/>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cxnSp>
        <p:nvCxnSpPr>
          <p:cNvPr id="8" name="Straight Connector 7"/>
          <p:cNvCxnSpPr/>
          <p:nvPr/>
        </p:nvCxnSpPr>
        <p:spPr>
          <a:xfrm>
            <a:off x="5839342" y="890264"/>
            <a:ext cx="0" cy="5270363"/>
          </a:xfrm>
          <a:prstGeom prst="line">
            <a:avLst/>
          </a:prstGeom>
          <a:ln w="57150" cmpd="sng">
            <a:solidFill>
              <a:srgbClr val="658AC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59192" y="981159"/>
            <a:ext cx="1893372" cy="523220"/>
          </a:xfrm>
          <a:prstGeom prst="rect">
            <a:avLst/>
          </a:prstGeom>
          <a:noFill/>
        </p:spPr>
        <p:txBody>
          <a:bodyPr wrap="square" rtlCol="0">
            <a:spAutoFit/>
          </a:bodyPr>
          <a:lstStyle/>
          <a:p>
            <a:pPr algn="ctr"/>
            <a:r>
              <a:rPr lang="en-US" sz="2800" dirty="0" smtClean="0"/>
              <a:t>Server Twin</a:t>
            </a:r>
            <a:endParaRPr lang="en-US" sz="2800" dirty="0"/>
          </a:p>
        </p:txBody>
      </p:sp>
      <p:sp>
        <p:nvSpPr>
          <p:cNvPr id="16" name="Rectangle 15"/>
          <p:cNvSpPr/>
          <p:nvPr/>
        </p:nvSpPr>
        <p:spPr>
          <a:xfrm>
            <a:off x="322801" y="0"/>
            <a:ext cx="2626215" cy="646331"/>
          </a:xfrm>
          <a:prstGeom prst="rect">
            <a:avLst/>
          </a:prstGeom>
        </p:spPr>
        <p:txBody>
          <a:bodyPr wrap="none">
            <a:spAutoFit/>
          </a:bodyPr>
          <a:lstStyle/>
          <a:p>
            <a:r>
              <a:rPr lang="en-US" sz="3600" dirty="0" smtClean="0"/>
              <a:t>Device Twins</a:t>
            </a:r>
            <a:endParaRPr lang="en-US" sz="3600" dirty="0"/>
          </a:p>
        </p:txBody>
      </p:sp>
    </p:spTree>
    <p:extLst>
      <p:ext uri="{BB962C8B-B14F-4D97-AF65-F5344CB8AC3E}">
        <p14:creationId xmlns:p14="http://schemas.microsoft.com/office/powerpoint/2010/main" val="29449421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5807" y="1616887"/>
            <a:ext cx="1552587" cy="2160683"/>
          </a:xfrm>
          <a:prstGeom prst="rect">
            <a:avLst/>
          </a:prstGeom>
        </p:spPr>
      </p:pic>
      <p:sp>
        <p:nvSpPr>
          <p:cNvPr id="4" name="TextBox 3"/>
          <p:cNvSpPr txBox="1"/>
          <p:nvPr/>
        </p:nvSpPr>
        <p:spPr>
          <a:xfrm>
            <a:off x="1868970" y="816889"/>
            <a:ext cx="1893372" cy="523220"/>
          </a:xfrm>
          <a:prstGeom prst="rect">
            <a:avLst/>
          </a:prstGeom>
          <a:noFill/>
        </p:spPr>
        <p:txBody>
          <a:bodyPr wrap="square" rtlCol="0">
            <a:spAutoFit/>
          </a:bodyPr>
          <a:lstStyle/>
          <a:p>
            <a:pPr algn="ctr"/>
            <a:r>
              <a:rPr lang="en-US" sz="2800" dirty="0" smtClean="0"/>
              <a:t>Device</a:t>
            </a:r>
            <a:endParaRPr lang="en-US" sz="2800" dirty="0"/>
          </a:p>
        </p:txBody>
      </p:sp>
      <p:grpSp>
        <p:nvGrpSpPr>
          <p:cNvPr id="10" name="Group 9"/>
          <p:cNvGrpSpPr/>
          <p:nvPr/>
        </p:nvGrpSpPr>
        <p:grpSpPr>
          <a:xfrm>
            <a:off x="1698535" y="3675691"/>
            <a:ext cx="3464297" cy="2387683"/>
            <a:chOff x="2375045" y="1918904"/>
            <a:chExt cx="3464297" cy="2387683"/>
          </a:xfrm>
        </p:grpSpPr>
        <p:pic>
          <p:nvPicPr>
            <p:cNvPr id="5" name="Picture 4"/>
            <p:cNvPicPr>
              <a:picLocks noChangeAspect="1"/>
            </p:cNvPicPr>
            <p:nvPr/>
          </p:nvPicPr>
          <p:blipFill>
            <a:blip r:embed="rId3"/>
            <a:stretch>
              <a:fillRect/>
            </a:stretch>
          </p:blipFill>
          <p:spPr>
            <a:xfrm>
              <a:off x="2375045" y="1992437"/>
              <a:ext cx="3464297" cy="2314150"/>
            </a:xfrm>
            <a:prstGeom prst="rect">
              <a:avLst/>
            </a:prstGeom>
          </p:spPr>
        </p:pic>
        <p:sp>
          <p:nvSpPr>
            <p:cNvPr id="6" name="TextBox 5"/>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cxnSp>
        <p:nvCxnSpPr>
          <p:cNvPr id="8" name="Straight Connector 7"/>
          <p:cNvCxnSpPr/>
          <p:nvPr/>
        </p:nvCxnSpPr>
        <p:spPr>
          <a:xfrm>
            <a:off x="5839342" y="890264"/>
            <a:ext cx="0" cy="5270363"/>
          </a:xfrm>
          <a:prstGeom prst="line">
            <a:avLst/>
          </a:prstGeom>
          <a:ln w="57150" cmpd="sng">
            <a:solidFill>
              <a:srgbClr val="658AC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59192" y="981159"/>
            <a:ext cx="1893372" cy="523220"/>
          </a:xfrm>
          <a:prstGeom prst="rect">
            <a:avLst/>
          </a:prstGeom>
          <a:noFill/>
        </p:spPr>
        <p:txBody>
          <a:bodyPr wrap="square" rtlCol="0">
            <a:spAutoFit/>
          </a:bodyPr>
          <a:lstStyle/>
          <a:p>
            <a:pPr algn="ctr"/>
            <a:r>
              <a:rPr lang="en-US" sz="2800" dirty="0" smtClean="0"/>
              <a:t>Server Twin</a:t>
            </a:r>
            <a:endParaRPr lang="en-US" sz="2800" dirty="0"/>
          </a:p>
        </p:txBody>
      </p:sp>
      <p:sp>
        <p:nvSpPr>
          <p:cNvPr id="15" name="Right Arrow 14"/>
          <p:cNvSpPr/>
          <p:nvPr/>
        </p:nvSpPr>
        <p:spPr>
          <a:xfrm>
            <a:off x="5317123" y="2563960"/>
            <a:ext cx="1910843" cy="1970451"/>
          </a:xfrm>
          <a:prstGeom prst="rightArrow">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800" dirty="0" smtClean="0"/>
              <a:t>Reported</a:t>
            </a:r>
            <a:endParaRPr lang="en-US" sz="2800" dirty="0"/>
          </a:p>
        </p:txBody>
      </p:sp>
      <p:sp>
        <p:nvSpPr>
          <p:cNvPr id="11" name="Rectangle 10"/>
          <p:cNvSpPr/>
          <p:nvPr/>
        </p:nvSpPr>
        <p:spPr>
          <a:xfrm>
            <a:off x="322801" y="0"/>
            <a:ext cx="2626215" cy="646331"/>
          </a:xfrm>
          <a:prstGeom prst="rect">
            <a:avLst/>
          </a:prstGeom>
        </p:spPr>
        <p:txBody>
          <a:bodyPr wrap="none">
            <a:spAutoFit/>
          </a:bodyPr>
          <a:lstStyle/>
          <a:p>
            <a:r>
              <a:rPr lang="en-US" sz="3600" dirty="0" smtClean="0"/>
              <a:t>Device Twins</a:t>
            </a:r>
            <a:endParaRPr lang="en-US" sz="3600" dirty="0"/>
          </a:p>
        </p:txBody>
      </p:sp>
    </p:spTree>
    <p:extLst>
      <p:ext uri="{BB962C8B-B14F-4D97-AF65-F5344CB8AC3E}">
        <p14:creationId xmlns:p14="http://schemas.microsoft.com/office/powerpoint/2010/main" val="28619640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5807" y="1616887"/>
            <a:ext cx="1552587" cy="2160683"/>
          </a:xfrm>
          <a:prstGeom prst="rect">
            <a:avLst/>
          </a:prstGeom>
        </p:spPr>
      </p:pic>
      <p:sp>
        <p:nvSpPr>
          <p:cNvPr id="4" name="TextBox 3"/>
          <p:cNvSpPr txBox="1"/>
          <p:nvPr/>
        </p:nvSpPr>
        <p:spPr>
          <a:xfrm>
            <a:off x="1868970" y="816889"/>
            <a:ext cx="1893372" cy="523220"/>
          </a:xfrm>
          <a:prstGeom prst="rect">
            <a:avLst/>
          </a:prstGeom>
          <a:noFill/>
        </p:spPr>
        <p:txBody>
          <a:bodyPr wrap="square" rtlCol="0">
            <a:spAutoFit/>
          </a:bodyPr>
          <a:lstStyle/>
          <a:p>
            <a:pPr algn="ctr"/>
            <a:r>
              <a:rPr lang="en-US" sz="2800" dirty="0" smtClean="0"/>
              <a:t>Device</a:t>
            </a:r>
            <a:endParaRPr lang="en-US" sz="2800" dirty="0"/>
          </a:p>
        </p:txBody>
      </p:sp>
      <p:grpSp>
        <p:nvGrpSpPr>
          <p:cNvPr id="10" name="Group 9"/>
          <p:cNvGrpSpPr/>
          <p:nvPr/>
        </p:nvGrpSpPr>
        <p:grpSpPr>
          <a:xfrm>
            <a:off x="1698535" y="3675691"/>
            <a:ext cx="3464297" cy="2387683"/>
            <a:chOff x="2375045" y="1918904"/>
            <a:chExt cx="3464297" cy="2387683"/>
          </a:xfrm>
        </p:grpSpPr>
        <p:pic>
          <p:nvPicPr>
            <p:cNvPr id="5" name="Picture 4"/>
            <p:cNvPicPr>
              <a:picLocks noChangeAspect="1"/>
            </p:cNvPicPr>
            <p:nvPr/>
          </p:nvPicPr>
          <p:blipFill>
            <a:blip r:embed="rId3"/>
            <a:stretch>
              <a:fillRect/>
            </a:stretch>
          </p:blipFill>
          <p:spPr>
            <a:xfrm>
              <a:off x="2375045" y="1992437"/>
              <a:ext cx="3464297" cy="2314150"/>
            </a:xfrm>
            <a:prstGeom prst="rect">
              <a:avLst/>
            </a:prstGeom>
          </p:spPr>
        </p:pic>
        <p:sp>
          <p:nvSpPr>
            <p:cNvPr id="6" name="TextBox 5"/>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cxnSp>
        <p:nvCxnSpPr>
          <p:cNvPr id="8" name="Straight Connector 7"/>
          <p:cNvCxnSpPr/>
          <p:nvPr/>
        </p:nvCxnSpPr>
        <p:spPr>
          <a:xfrm>
            <a:off x="5839342" y="890264"/>
            <a:ext cx="0" cy="5270363"/>
          </a:xfrm>
          <a:prstGeom prst="line">
            <a:avLst/>
          </a:prstGeom>
          <a:ln w="57150" cmpd="sng">
            <a:solidFill>
              <a:srgbClr val="658AC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59192" y="981159"/>
            <a:ext cx="1893372" cy="523220"/>
          </a:xfrm>
          <a:prstGeom prst="rect">
            <a:avLst/>
          </a:prstGeom>
          <a:noFill/>
        </p:spPr>
        <p:txBody>
          <a:bodyPr wrap="square" rtlCol="0">
            <a:spAutoFit/>
          </a:bodyPr>
          <a:lstStyle/>
          <a:p>
            <a:pPr algn="ctr"/>
            <a:r>
              <a:rPr lang="en-US" sz="2800" dirty="0" smtClean="0"/>
              <a:t>Server Twin</a:t>
            </a:r>
            <a:endParaRPr lang="en-US" sz="2800" dirty="0"/>
          </a:p>
        </p:txBody>
      </p:sp>
      <p:sp>
        <p:nvSpPr>
          <p:cNvPr id="15" name="Right Arrow 14"/>
          <p:cNvSpPr/>
          <p:nvPr/>
        </p:nvSpPr>
        <p:spPr>
          <a:xfrm>
            <a:off x="5317123" y="2563960"/>
            <a:ext cx="1910843" cy="1970451"/>
          </a:xfrm>
          <a:prstGeom prst="rightArrow">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2800" dirty="0" smtClean="0"/>
              <a:t>Reported</a:t>
            </a:r>
            <a:endParaRPr lang="en-US" sz="2800" dirty="0"/>
          </a:p>
        </p:txBody>
      </p:sp>
      <p:pic>
        <p:nvPicPr>
          <p:cNvPr id="11" name="Picture 10"/>
          <p:cNvPicPr>
            <a:picLocks noChangeAspect="1"/>
          </p:cNvPicPr>
          <p:nvPr/>
        </p:nvPicPr>
        <p:blipFill>
          <a:blip r:embed="rId2"/>
          <a:stretch>
            <a:fillRect/>
          </a:stretch>
        </p:blipFill>
        <p:spPr>
          <a:xfrm>
            <a:off x="7304612" y="1626845"/>
            <a:ext cx="1552587" cy="2160683"/>
          </a:xfrm>
          <a:prstGeom prst="rect">
            <a:avLst/>
          </a:prstGeom>
        </p:spPr>
      </p:pic>
      <p:grpSp>
        <p:nvGrpSpPr>
          <p:cNvPr id="12" name="Group 11"/>
          <p:cNvGrpSpPr/>
          <p:nvPr/>
        </p:nvGrpSpPr>
        <p:grpSpPr>
          <a:xfrm>
            <a:off x="8497340" y="3685649"/>
            <a:ext cx="3464297" cy="2387683"/>
            <a:chOff x="2375045" y="1918904"/>
            <a:chExt cx="3464297" cy="2387683"/>
          </a:xfrm>
        </p:grpSpPr>
        <p:pic>
          <p:nvPicPr>
            <p:cNvPr id="13" name="Picture 12"/>
            <p:cNvPicPr>
              <a:picLocks noChangeAspect="1"/>
            </p:cNvPicPr>
            <p:nvPr/>
          </p:nvPicPr>
          <p:blipFill>
            <a:blip r:embed="rId3"/>
            <a:stretch>
              <a:fillRect/>
            </a:stretch>
          </p:blipFill>
          <p:spPr>
            <a:xfrm>
              <a:off x="2375045" y="1992437"/>
              <a:ext cx="3464297" cy="2314150"/>
            </a:xfrm>
            <a:prstGeom prst="rect">
              <a:avLst/>
            </a:prstGeom>
          </p:spPr>
        </p:pic>
        <p:sp>
          <p:nvSpPr>
            <p:cNvPr id="14" name="TextBox 13"/>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sp>
        <p:nvSpPr>
          <p:cNvPr id="16" name="Rectangle 15"/>
          <p:cNvSpPr/>
          <p:nvPr/>
        </p:nvSpPr>
        <p:spPr>
          <a:xfrm>
            <a:off x="322801" y="0"/>
            <a:ext cx="2626215" cy="646331"/>
          </a:xfrm>
          <a:prstGeom prst="rect">
            <a:avLst/>
          </a:prstGeom>
        </p:spPr>
        <p:txBody>
          <a:bodyPr wrap="none">
            <a:spAutoFit/>
          </a:bodyPr>
          <a:lstStyle/>
          <a:p>
            <a:r>
              <a:rPr lang="en-US" sz="3600" dirty="0" smtClean="0"/>
              <a:t>Device Twins</a:t>
            </a:r>
            <a:endParaRPr lang="en-US" sz="3600" dirty="0"/>
          </a:p>
        </p:txBody>
      </p:sp>
    </p:spTree>
    <p:extLst>
      <p:ext uri="{BB962C8B-B14F-4D97-AF65-F5344CB8AC3E}">
        <p14:creationId xmlns:p14="http://schemas.microsoft.com/office/powerpoint/2010/main" val="3568411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5807" y="1616887"/>
            <a:ext cx="1552587" cy="2160683"/>
          </a:xfrm>
          <a:prstGeom prst="rect">
            <a:avLst/>
          </a:prstGeom>
        </p:spPr>
      </p:pic>
      <p:sp>
        <p:nvSpPr>
          <p:cNvPr id="4" name="TextBox 3"/>
          <p:cNvSpPr txBox="1"/>
          <p:nvPr/>
        </p:nvSpPr>
        <p:spPr>
          <a:xfrm>
            <a:off x="1868970" y="816889"/>
            <a:ext cx="1893372" cy="523220"/>
          </a:xfrm>
          <a:prstGeom prst="rect">
            <a:avLst/>
          </a:prstGeom>
          <a:noFill/>
        </p:spPr>
        <p:txBody>
          <a:bodyPr wrap="square" rtlCol="0">
            <a:spAutoFit/>
          </a:bodyPr>
          <a:lstStyle/>
          <a:p>
            <a:pPr algn="ctr"/>
            <a:r>
              <a:rPr lang="en-US" sz="2800" dirty="0" smtClean="0"/>
              <a:t>Device</a:t>
            </a:r>
            <a:endParaRPr lang="en-US" sz="2800" dirty="0"/>
          </a:p>
        </p:txBody>
      </p:sp>
      <p:grpSp>
        <p:nvGrpSpPr>
          <p:cNvPr id="10" name="Group 9"/>
          <p:cNvGrpSpPr/>
          <p:nvPr/>
        </p:nvGrpSpPr>
        <p:grpSpPr>
          <a:xfrm>
            <a:off x="1698535" y="3675691"/>
            <a:ext cx="3464297" cy="2387683"/>
            <a:chOff x="2375045" y="1918904"/>
            <a:chExt cx="3464297" cy="2387683"/>
          </a:xfrm>
        </p:grpSpPr>
        <p:pic>
          <p:nvPicPr>
            <p:cNvPr id="5" name="Picture 4"/>
            <p:cNvPicPr>
              <a:picLocks noChangeAspect="1"/>
            </p:cNvPicPr>
            <p:nvPr/>
          </p:nvPicPr>
          <p:blipFill>
            <a:blip r:embed="rId3"/>
            <a:stretch>
              <a:fillRect/>
            </a:stretch>
          </p:blipFill>
          <p:spPr>
            <a:xfrm>
              <a:off x="2375045" y="1992437"/>
              <a:ext cx="3464297" cy="2314150"/>
            </a:xfrm>
            <a:prstGeom prst="rect">
              <a:avLst/>
            </a:prstGeom>
          </p:spPr>
        </p:pic>
        <p:sp>
          <p:nvSpPr>
            <p:cNvPr id="6" name="TextBox 5"/>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cxnSp>
        <p:nvCxnSpPr>
          <p:cNvPr id="8" name="Straight Connector 7"/>
          <p:cNvCxnSpPr/>
          <p:nvPr/>
        </p:nvCxnSpPr>
        <p:spPr>
          <a:xfrm>
            <a:off x="5839342" y="890264"/>
            <a:ext cx="0" cy="5270363"/>
          </a:xfrm>
          <a:prstGeom prst="line">
            <a:avLst/>
          </a:prstGeom>
          <a:ln w="57150" cmpd="sng">
            <a:solidFill>
              <a:srgbClr val="658AC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59192" y="981159"/>
            <a:ext cx="1893372" cy="523220"/>
          </a:xfrm>
          <a:prstGeom prst="rect">
            <a:avLst/>
          </a:prstGeom>
          <a:noFill/>
        </p:spPr>
        <p:txBody>
          <a:bodyPr wrap="square" rtlCol="0">
            <a:spAutoFit/>
          </a:bodyPr>
          <a:lstStyle/>
          <a:p>
            <a:pPr algn="ctr"/>
            <a:r>
              <a:rPr lang="en-US" sz="2800" dirty="0" smtClean="0"/>
              <a:t>Server Twin</a:t>
            </a:r>
            <a:endParaRPr lang="en-US" sz="2800" dirty="0"/>
          </a:p>
        </p:txBody>
      </p:sp>
      <p:pic>
        <p:nvPicPr>
          <p:cNvPr id="11" name="Picture 10"/>
          <p:cNvPicPr>
            <a:picLocks noChangeAspect="1"/>
          </p:cNvPicPr>
          <p:nvPr/>
        </p:nvPicPr>
        <p:blipFill>
          <a:blip r:embed="rId2"/>
          <a:stretch>
            <a:fillRect/>
          </a:stretch>
        </p:blipFill>
        <p:spPr>
          <a:xfrm>
            <a:off x="7304612" y="1626845"/>
            <a:ext cx="1552587" cy="2160683"/>
          </a:xfrm>
          <a:prstGeom prst="rect">
            <a:avLst/>
          </a:prstGeom>
        </p:spPr>
      </p:pic>
      <p:grpSp>
        <p:nvGrpSpPr>
          <p:cNvPr id="12" name="Group 11"/>
          <p:cNvGrpSpPr/>
          <p:nvPr/>
        </p:nvGrpSpPr>
        <p:grpSpPr>
          <a:xfrm>
            <a:off x="8497340" y="3685649"/>
            <a:ext cx="3464297" cy="2387683"/>
            <a:chOff x="2375045" y="1918904"/>
            <a:chExt cx="3464297" cy="2387683"/>
          </a:xfrm>
        </p:grpSpPr>
        <p:pic>
          <p:nvPicPr>
            <p:cNvPr id="13" name="Picture 12"/>
            <p:cNvPicPr>
              <a:picLocks noChangeAspect="1"/>
            </p:cNvPicPr>
            <p:nvPr/>
          </p:nvPicPr>
          <p:blipFill>
            <a:blip r:embed="rId3"/>
            <a:stretch>
              <a:fillRect/>
            </a:stretch>
          </p:blipFill>
          <p:spPr>
            <a:xfrm>
              <a:off x="2375045" y="1992437"/>
              <a:ext cx="3464297" cy="2314150"/>
            </a:xfrm>
            <a:prstGeom prst="rect">
              <a:avLst/>
            </a:prstGeom>
          </p:spPr>
        </p:pic>
        <p:sp>
          <p:nvSpPr>
            <p:cNvPr id="14" name="TextBox 13"/>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sp>
        <p:nvSpPr>
          <p:cNvPr id="16" name="Rectangle 15"/>
          <p:cNvSpPr/>
          <p:nvPr/>
        </p:nvSpPr>
        <p:spPr>
          <a:xfrm>
            <a:off x="322801" y="0"/>
            <a:ext cx="2626215" cy="646331"/>
          </a:xfrm>
          <a:prstGeom prst="rect">
            <a:avLst/>
          </a:prstGeom>
        </p:spPr>
        <p:txBody>
          <a:bodyPr wrap="none">
            <a:spAutoFit/>
          </a:bodyPr>
          <a:lstStyle/>
          <a:p>
            <a:r>
              <a:rPr lang="en-US" sz="3600" dirty="0" smtClean="0"/>
              <a:t>Device Twins</a:t>
            </a:r>
            <a:endParaRPr lang="en-US" sz="3600" dirty="0"/>
          </a:p>
        </p:txBody>
      </p:sp>
    </p:spTree>
    <p:extLst>
      <p:ext uri="{BB962C8B-B14F-4D97-AF65-F5344CB8AC3E}">
        <p14:creationId xmlns:p14="http://schemas.microsoft.com/office/powerpoint/2010/main" val="2501293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Oval 198"/>
          <p:cNvSpPr/>
          <p:nvPr/>
        </p:nvSpPr>
        <p:spPr>
          <a:xfrm>
            <a:off x="8280514" y="729129"/>
            <a:ext cx="2777077" cy="212095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5942001" y="3159869"/>
            <a:ext cx="3241683" cy="3222947"/>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9625399" y="4755293"/>
            <a:ext cx="2268480" cy="153209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9189298" y="2989483"/>
            <a:ext cx="2627146" cy="148312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6236252" y="815955"/>
            <a:ext cx="1708487" cy="156943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1855951" y="3996304"/>
            <a:ext cx="2988956" cy="241387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3203304" y="1112752"/>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0" y="836436"/>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273465" y="999359"/>
            <a:ext cx="968599" cy="1107119"/>
            <a:chOff x="10087217" y="1244394"/>
            <a:chExt cx="968599" cy="1107119"/>
          </a:xfrm>
        </p:grpSpPr>
        <p:grpSp>
          <p:nvGrpSpPr>
            <p:cNvPr id="79" name="Group 78"/>
            <p:cNvGrpSpPr/>
            <p:nvPr/>
          </p:nvGrpSpPr>
          <p:grpSpPr>
            <a:xfrm>
              <a:off x="10353454" y="1244394"/>
              <a:ext cx="506623" cy="590663"/>
              <a:chOff x="4475897" y="2224607"/>
              <a:chExt cx="506623" cy="590663"/>
            </a:xfrm>
            <a:solidFill>
              <a:srgbClr val="5780CA"/>
            </a:solidFill>
          </p:grpSpPr>
          <p:sp>
            <p:nvSpPr>
              <p:cNvPr id="81"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42"/>
              <p:cNvSpPr>
                <a:spLocks noChangeArrowheads="1"/>
              </p:cNvSpPr>
              <p:nvPr/>
            </p:nvSpPr>
            <p:spPr bwMode="auto">
              <a:xfrm>
                <a:off x="4901542" y="2381459"/>
                <a:ext cx="80978" cy="67368"/>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43"/>
              <p:cNvSpPr>
                <a:spLocks noChangeArrowheads="1"/>
              </p:cNvSpPr>
              <p:nvPr/>
            </p:nvSpPr>
            <p:spPr bwMode="auto">
              <a:xfrm>
                <a:off x="4915492"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44"/>
              <p:cNvSpPr>
                <a:spLocks noChangeArrowheads="1"/>
              </p:cNvSpPr>
              <p:nvPr/>
            </p:nvSpPr>
            <p:spPr bwMode="auto">
              <a:xfrm>
                <a:off x="4950877"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80" name="TextBox 79"/>
            <p:cNvSpPr txBox="1"/>
            <p:nvPr/>
          </p:nvSpPr>
          <p:spPr>
            <a:xfrm>
              <a:off x="10087217" y="1852915"/>
              <a:ext cx="968599" cy="49859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Electric charging </a:t>
              </a:r>
              <a:br>
                <a:rPr kumimoji="0" lang="en-US" sz="1600" b="0" i="0" u="none" strike="noStrike" kern="0" cap="none" spc="0" normalizeH="0" baseline="0" noProof="0" dirty="0">
                  <a:ln>
                    <a:noFill/>
                  </a:ln>
                  <a:effectLst/>
                  <a:uLnTx/>
                  <a:uFillTx/>
                </a:rPr>
              </a:br>
              <a:r>
                <a:rPr kumimoji="0" lang="en-US" sz="1600" b="0" i="0" u="none" strike="noStrike" kern="0" cap="none" spc="0" normalizeH="0" baseline="0" noProof="0" dirty="0">
                  <a:ln>
                    <a:noFill/>
                  </a:ln>
                  <a:effectLst/>
                  <a:uLnTx/>
                  <a:uFillTx/>
                </a:rPr>
                <a:t>stations</a:t>
              </a:r>
            </a:p>
          </p:txBody>
        </p:sp>
      </p:grpSp>
      <p:grpSp>
        <p:nvGrpSpPr>
          <p:cNvPr id="2" name="Group 1"/>
          <p:cNvGrpSpPr/>
          <p:nvPr/>
        </p:nvGrpSpPr>
        <p:grpSpPr>
          <a:xfrm>
            <a:off x="9842214" y="984993"/>
            <a:ext cx="968599" cy="900325"/>
            <a:chOff x="1562002" y="1256858"/>
            <a:chExt cx="968599" cy="900325"/>
          </a:xfrm>
        </p:grpSpPr>
        <p:grpSp>
          <p:nvGrpSpPr>
            <p:cNvPr id="87" name="Group 86"/>
            <p:cNvGrpSpPr/>
            <p:nvPr/>
          </p:nvGrpSpPr>
          <p:grpSpPr>
            <a:xfrm>
              <a:off x="1780004" y="1256858"/>
              <a:ext cx="485805" cy="484576"/>
              <a:chOff x="4426989" y="3121192"/>
              <a:chExt cx="485805" cy="484576"/>
            </a:xfrm>
            <a:solidFill>
              <a:srgbClr val="5780CA"/>
            </a:solidFill>
          </p:grpSpPr>
          <p:sp>
            <p:nvSpPr>
              <p:cNvPr id="89"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1562002" y="1824784"/>
              <a:ext cx="968599"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Street sweepers</a:t>
              </a:r>
            </a:p>
          </p:txBody>
        </p:sp>
      </p:grpSp>
      <p:grpSp>
        <p:nvGrpSpPr>
          <p:cNvPr id="27" name="Group 26"/>
          <p:cNvGrpSpPr/>
          <p:nvPr/>
        </p:nvGrpSpPr>
        <p:grpSpPr>
          <a:xfrm>
            <a:off x="1800050" y="4862534"/>
            <a:ext cx="968599" cy="647357"/>
            <a:chOff x="1374784" y="5201799"/>
            <a:chExt cx="968599" cy="647357"/>
          </a:xfrm>
        </p:grpSpPr>
        <p:grpSp>
          <p:nvGrpSpPr>
            <p:cNvPr id="93" name="Group 92"/>
            <p:cNvGrpSpPr/>
            <p:nvPr/>
          </p:nvGrpSpPr>
          <p:grpSpPr>
            <a:xfrm>
              <a:off x="1639250" y="5201799"/>
              <a:ext cx="426537" cy="455704"/>
              <a:chOff x="-1168871" y="5933646"/>
              <a:chExt cx="426537" cy="455704"/>
            </a:xfrm>
            <a:solidFill>
              <a:srgbClr val="5780CA"/>
            </a:solidFill>
          </p:grpSpPr>
          <p:sp>
            <p:nvSpPr>
              <p:cNvPr id="95"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4" name="TextBox 93"/>
            <p:cNvSpPr txBox="1"/>
            <p:nvPr/>
          </p:nvSpPr>
          <p:spPr>
            <a:xfrm>
              <a:off x="1374784" y="56829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Postboxes</a:t>
              </a:r>
            </a:p>
          </p:txBody>
        </p:sp>
      </p:grpSp>
      <p:grpSp>
        <p:nvGrpSpPr>
          <p:cNvPr id="4" name="Group 3"/>
          <p:cNvGrpSpPr/>
          <p:nvPr/>
        </p:nvGrpSpPr>
        <p:grpSpPr>
          <a:xfrm>
            <a:off x="3982385" y="1401455"/>
            <a:ext cx="968599" cy="765350"/>
            <a:chOff x="3143884" y="1133411"/>
            <a:chExt cx="968599" cy="765350"/>
          </a:xfrm>
        </p:grpSpPr>
        <p:sp>
          <p:nvSpPr>
            <p:cNvPr id="98" name="Freeform 137"/>
            <p:cNvSpPr>
              <a:spLocks noChangeAspect="1"/>
            </p:cNvSpPr>
            <p:nvPr/>
          </p:nvSpPr>
          <p:spPr bwMode="black">
            <a:xfrm>
              <a:off x="3332137" y="1133411"/>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3143884" y="173256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Aircrafts</a:t>
              </a:r>
            </a:p>
          </p:txBody>
        </p:sp>
      </p:grpSp>
      <p:grpSp>
        <p:nvGrpSpPr>
          <p:cNvPr id="5" name="Group 4"/>
          <p:cNvGrpSpPr/>
          <p:nvPr/>
        </p:nvGrpSpPr>
        <p:grpSpPr>
          <a:xfrm>
            <a:off x="8781110" y="922897"/>
            <a:ext cx="968599" cy="650490"/>
            <a:chOff x="4539379" y="1349311"/>
            <a:chExt cx="968599" cy="650490"/>
          </a:xfrm>
        </p:grpSpPr>
        <p:sp>
          <p:nvSpPr>
            <p:cNvPr id="101" name="Freeform 8"/>
            <p:cNvSpPr>
              <a:spLocks noChangeAspect="1" noEditPoints="1"/>
            </p:cNvSpPr>
            <p:nvPr/>
          </p:nvSpPr>
          <p:spPr bwMode="auto">
            <a:xfrm>
              <a:off x="4763413" y="1349311"/>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02" name="TextBox 101"/>
            <p:cNvSpPr txBox="1"/>
            <p:nvPr/>
          </p:nvSpPr>
          <p:spPr>
            <a:xfrm>
              <a:off x="4539379" y="183360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Auto</a:t>
              </a:r>
              <a:endParaRPr kumimoji="0" lang="en-US" sz="1600" b="0" i="0" u="none" strike="noStrike" kern="0" cap="none" spc="0" normalizeH="0" baseline="0" noProof="0" dirty="0">
                <a:ln>
                  <a:noFill/>
                </a:ln>
                <a:effectLst/>
                <a:uLnTx/>
                <a:uFillTx/>
              </a:endParaRPr>
            </a:p>
          </p:txBody>
        </p:sp>
      </p:grpSp>
      <p:grpSp>
        <p:nvGrpSpPr>
          <p:cNvPr id="25" name="Group 24"/>
          <p:cNvGrpSpPr/>
          <p:nvPr/>
        </p:nvGrpSpPr>
        <p:grpSpPr>
          <a:xfrm>
            <a:off x="796637" y="3093073"/>
            <a:ext cx="1232958" cy="986419"/>
            <a:chOff x="335510" y="3710866"/>
            <a:chExt cx="1232958" cy="986419"/>
          </a:xfrm>
        </p:grpSpPr>
        <p:grpSp>
          <p:nvGrpSpPr>
            <p:cNvPr id="104" name="Group 103"/>
            <p:cNvGrpSpPr/>
            <p:nvPr/>
          </p:nvGrpSpPr>
          <p:grpSpPr>
            <a:xfrm>
              <a:off x="686945" y="3710866"/>
              <a:ext cx="525785" cy="721772"/>
              <a:chOff x="5647124" y="6211669"/>
              <a:chExt cx="413051" cy="567017"/>
            </a:xfrm>
            <a:solidFill>
              <a:srgbClr val="5780CA"/>
            </a:solidFill>
          </p:grpSpPr>
          <p:sp>
            <p:nvSpPr>
              <p:cNvPr id="106" name="Freeform: Shape 754"/>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p:cNvGrpSpPr/>
              <p:nvPr/>
            </p:nvGrpSpPr>
            <p:grpSpPr>
              <a:xfrm>
                <a:off x="5706618" y="6211669"/>
                <a:ext cx="294063" cy="503862"/>
                <a:chOff x="5706618" y="6211669"/>
                <a:chExt cx="294063" cy="503862"/>
              </a:xfrm>
              <a:grpFill/>
            </p:grpSpPr>
            <p:grpSp>
              <p:nvGrpSpPr>
                <p:cNvPr id="108" name="Group 107"/>
                <p:cNvGrpSpPr/>
                <p:nvPr/>
              </p:nvGrpSpPr>
              <p:grpSpPr>
                <a:xfrm>
                  <a:off x="5706618" y="6428789"/>
                  <a:ext cx="294063" cy="286742"/>
                  <a:chOff x="9349890" y="417916"/>
                  <a:chExt cx="669938" cy="653258"/>
                </a:xfrm>
                <a:grpFill/>
              </p:grpSpPr>
              <p:sp>
                <p:nvSpPr>
                  <p:cNvPr id="111"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111"/>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Right Arrow 108"/>
                <p:cNvSpPr/>
                <p:nvPr/>
              </p:nvSpPr>
              <p:spPr bwMode="auto">
                <a:xfrm rot="16200000">
                  <a:off x="5715754" y="6220156"/>
                  <a:ext cx="94671"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Arrow 109"/>
                <p:cNvSpPr/>
                <p:nvPr/>
              </p:nvSpPr>
              <p:spPr bwMode="auto">
                <a:xfrm rot="5400000">
                  <a:off x="5886152" y="6221227"/>
                  <a:ext cx="97842"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5" name="TextBox 104"/>
            <p:cNvSpPr txBox="1"/>
            <p:nvPr/>
          </p:nvSpPr>
          <p:spPr>
            <a:xfrm>
              <a:off x="335510" y="4531086"/>
              <a:ext cx="1232958"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Elevators</a:t>
              </a:r>
            </a:p>
          </p:txBody>
        </p:sp>
      </p:grpSp>
      <p:grpSp>
        <p:nvGrpSpPr>
          <p:cNvPr id="16" name="Group 15"/>
          <p:cNvGrpSpPr/>
          <p:nvPr/>
        </p:nvGrpSpPr>
        <p:grpSpPr>
          <a:xfrm>
            <a:off x="7007912" y="3234582"/>
            <a:ext cx="968599" cy="824796"/>
            <a:chOff x="7496416" y="3245753"/>
            <a:chExt cx="968599" cy="824796"/>
          </a:xfrm>
        </p:grpSpPr>
        <p:sp>
          <p:nvSpPr>
            <p:cNvPr id="114" name="Freeform 193"/>
            <p:cNvSpPr>
              <a:spLocks noChangeAspect="1" noEditPoints="1"/>
            </p:cNvSpPr>
            <p:nvPr/>
          </p:nvSpPr>
          <p:spPr bwMode="auto">
            <a:xfrm>
              <a:off x="7656682" y="3245753"/>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p:cNvSpPr txBox="1"/>
            <p:nvPr/>
          </p:nvSpPr>
          <p:spPr>
            <a:xfrm>
              <a:off x="7496416" y="390435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Factory floor</a:t>
              </a:r>
            </a:p>
          </p:txBody>
        </p:sp>
      </p:grpSp>
      <p:grpSp>
        <p:nvGrpSpPr>
          <p:cNvPr id="8" name="Group 7"/>
          <p:cNvGrpSpPr/>
          <p:nvPr/>
        </p:nvGrpSpPr>
        <p:grpSpPr>
          <a:xfrm>
            <a:off x="4405426" y="3009496"/>
            <a:ext cx="968599" cy="863416"/>
            <a:chOff x="7324616" y="1975240"/>
            <a:chExt cx="968599" cy="863416"/>
          </a:xfrm>
        </p:grpSpPr>
        <p:grpSp>
          <p:nvGrpSpPr>
            <p:cNvPr id="117" name="Group 116"/>
            <p:cNvGrpSpPr/>
            <p:nvPr/>
          </p:nvGrpSpPr>
          <p:grpSpPr>
            <a:xfrm>
              <a:off x="7525480" y="1975240"/>
              <a:ext cx="555446" cy="624876"/>
              <a:chOff x="13543473" y="3081481"/>
              <a:chExt cx="486655" cy="547487"/>
            </a:xfrm>
            <a:solidFill>
              <a:srgbClr val="5780CA"/>
            </a:solidFill>
          </p:grpSpPr>
          <p:sp>
            <p:nvSpPr>
              <p:cNvPr id="119"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18" name="TextBox 117"/>
            <p:cNvSpPr txBox="1"/>
            <p:nvPr/>
          </p:nvSpPr>
          <p:spPr>
            <a:xfrm>
              <a:off x="7324616" y="26724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Oil equipment</a:t>
              </a:r>
            </a:p>
          </p:txBody>
        </p:sp>
      </p:grpSp>
      <p:grpSp>
        <p:nvGrpSpPr>
          <p:cNvPr id="6" name="Group 5"/>
          <p:cNvGrpSpPr/>
          <p:nvPr/>
        </p:nvGrpSpPr>
        <p:grpSpPr>
          <a:xfrm>
            <a:off x="3683182" y="2230923"/>
            <a:ext cx="1011006" cy="774473"/>
            <a:chOff x="6053111" y="1147926"/>
            <a:chExt cx="1011006" cy="774473"/>
          </a:xfrm>
        </p:grpSpPr>
        <p:grpSp>
          <p:nvGrpSpPr>
            <p:cNvPr id="129" name="Group 128"/>
            <p:cNvGrpSpPr/>
            <p:nvPr/>
          </p:nvGrpSpPr>
          <p:grpSpPr>
            <a:xfrm>
              <a:off x="6173085" y="1147926"/>
              <a:ext cx="891032" cy="540757"/>
              <a:chOff x="13601156" y="3899900"/>
              <a:chExt cx="565936" cy="343460"/>
            </a:xfrm>
            <a:solidFill>
              <a:srgbClr val="5780CA"/>
            </a:solidFill>
          </p:grpSpPr>
          <p:sp>
            <p:nvSpPr>
              <p:cNvPr id="131"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0" name="Oval 29"/>
              <p:cNvSpPr>
                <a:spLocks noChangeArrowheads="1"/>
              </p:cNvSpPr>
              <p:nvPr/>
            </p:nvSpPr>
            <p:spPr bwMode="auto">
              <a:xfrm>
                <a:off x="13994743"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1" name="Oval 30"/>
              <p:cNvSpPr>
                <a:spLocks noChangeArrowheads="1"/>
              </p:cNvSpPr>
              <p:nvPr/>
            </p:nvSpPr>
            <p:spPr bwMode="auto">
              <a:xfrm>
                <a:off x="14040228"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32"/>
              <p:cNvSpPr>
                <a:spLocks noChangeArrowheads="1"/>
              </p:cNvSpPr>
              <p:nvPr/>
            </p:nvSpPr>
            <p:spPr bwMode="auto">
              <a:xfrm>
                <a:off x="14015165" y="4068536"/>
                <a:ext cx="16399" cy="4548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4"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34"/>
              <p:cNvSpPr>
                <a:spLocks noChangeArrowheads="1"/>
              </p:cNvSpPr>
              <p:nvPr/>
            </p:nvSpPr>
            <p:spPr bwMode="auto">
              <a:xfrm>
                <a:off x="13994743" y="3995512"/>
                <a:ext cx="58481" cy="4022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30" name="TextBox 129"/>
            <p:cNvSpPr txBox="1"/>
            <p:nvPr/>
          </p:nvSpPr>
          <p:spPr>
            <a:xfrm>
              <a:off x="6053111" y="175620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Cows</a:t>
              </a:r>
            </a:p>
          </p:txBody>
        </p:sp>
      </p:grpSp>
      <p:grpSp>
        <p:nvGrpSpPr>
          <p:cNvPr id="18" name="Group 17"/>
          <p:cNvGrpSpPr/>
          <p:nvPr/>
        </p:nvGrpSpPr>
        <p:grpSpPr>
          <a:xfrm>
            <a:off x="7846034" y="5188797"/>
            <a:ext cx="968599" cy="702117"/>
            <a:chOff x="7447662" y="5112899"/>
            <a:chExt cx="968599" cy="702117"/>
          </a:xfrm>
        </p:grpSpPr>
        <p:grpSp>
          <p:nvGrpSpPr>
            <p:cNvPr id="147" name="Group 146"/>
            <p:cNvGrpSpPr/>
            <p:nvPr/>
          </p:nvGrpSpPr>
          <p:grpSpPr>
            <a:xfrm>
              <a:off x="7555006" y="5112899"/>
              <a:ext cx="682748" cy="514643"/>
              <a:chOff x="14466548" y="3803109"/>
              <a:chExt cx="499020" cy="376151"/>
            </a:xfrm>
            <a:solidFill>
              <a:srgbClr val="5780CA"/>
            </a:solidFill>
          </p:grpSpPr>
          <p:sp>
            <p:nvSpPr>
              <p:cNvPr id="149"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7447662" y="564881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Engines</a:t>
              </a:r>
            </a:p>
          </p:txBody>
        </p:sp>
      </p:grpSp>
      <p:grpSp>
        <p:nvGrpSpPr>
          <p:cNvPr id="9" name="Group 8"/>
          <p:cNvGrpSpPr/>
          <p:nvPr/>
        </p:nvGrpSpPr>
        <p:grpSpPr>
          <a:xfrm>
            <a:off x="2656202" y="4419976"/>
            <a:ext cx="1074174" cy="896375"/>
            <a:chOff x="8855356" y="2195784"/>
            <a:chExt cx="1074174" cy="896375"/>
          </a:xfrm>
        </p:grpSpPr>
        <p:sp>
          <p:nvSpPr>
            <p:cNvPr id="152" name="Rectangle 2048"/>
            <p:cNvSpPr>
              <a:spLocks noChangeAspect="1"/>
            </p:cNvSpPr>
            <p:nvPr/>
          </p:nvSpPr>
          <p:spPr bwMode="auto">
            <a:xfrm flipV="1">
              <a:off x="9317586" y="2195784"/>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p:cNvSpPr txBox="1"/>
            <p:nvPr/>
          </p:nvSpPr>
          <p:spPr>
            <a:xfrm>
              <a:off x="8855356" y="2759760"/>
              <a:ext cx="1074174"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Vending machines</a:t>
              </a:r>
              <a:endParaRPr kumimoji="0" lang="en-US" sz="1600" b="0" i="0" u="none" strike="noStrike" kern="0" cap="none" spc="0" normalizeH="0" baseline="0" noProof="0" dirty="0">
                <a:ln>
                  <a:noFill/>
                </a:ln>
                <a:effectLst/>
                <a:uLnTx/>
                <a:uFillTx/>
              </a:endParaRPr>
            </a:p>
          </p:txBody>
        </p:sp>
      </p:grpSp>
      <p:grpSp>
        <p:nvGrpSpPr>
          <p:cNvPr id="11" name="Group 10"/>
          <p:cNvGrpSpPr/>
          <p:nvPr/>
        </p:nvGrpSpPr>
        <p:grpSpPr>
          <a:xfrm>
            <a:off x="10500421" y="3433224"/>
            <a:ext cx="968599" cy="612811"/>
            <a:chOff x="10712679" y="2633766"/>
            <a:chExt cx="968599" cy="612811"/>
          </a:xfrm>
        </p:grpSpPr>
        <p:sp>
          <p:nvSpPr>
            <p:cNvPr id="155" name="Freeform 352"/>
            <p:cNvSpPr>
              <a:spLocks noChangeAspect="1" noEditPoints="1"/>
            </p:cNvSpPr>
            <p:nvPr/>
          </p:nvSpPr>
          <p:spPr bwMode="auto">
            <a:xfrm>
              <a:off x="11002895" y="2633766"/>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6" name="TextBox 155"/>
            <p:cNvSpPr txBox="1"/>
            <p:nvPr/>
          </p:nvSpPr>
          <p:spPr>
            <a:xfrm>
              <a:off x="10712679" y="3080378"/>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Buildings</a:t>
              </a:r>
            </a:p>
          </p:txBody>
        </p:sp>
      </p:grpSp>
      <p:grpSp>
        <p:nvGrpSpPr>
          <p:cNvPr id="7" name="Group 6"/>
          <p:cNvGrpSpPr/>
          <p:nvPr/>
        </p:nvGrpSpPr>
        <p:grpSpPr>
          <a:xfrm>
            <a:off x="6411306" y="1210351"/>
            <a:ext cx="1362492" cy="796211"/>
            <a:chOff x="8045023" y="1336966"/>
            <a:chExt cx="1362492" cy="796211"/>
          </a:xfrm>
        </p:grpSpPr>
        <p:grpSp>
          <p:nvGrpSpPr>
            <p:cNvPr id="158" name="Group 157"/>
            <p:cNvGrpSpPr/>
            <p:nvPr/>
          </p:nvGrpSpPr>
          <p:grpSpPr>
            <a:xfrm>
              <a:off x="8488005" y="1336966"/>
              <a:ext cx="508942" cy="506179"/>
              <a:chOff x="9993179" y="3108498"/>
              <a:chExt cx="342486" cy="340626"/>
            </a:xfrm>
            <a:solidFill>
              <a:srgbClr val="5780CA"/>
            </a:solidFill>
          </p:grpSpPr>
          <p:sp>
            <p:nvSpPr>
              <p:cNvPr id="160"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p:cNvGrpSpPr/>
              <p:nvPr/>
            </p:nvGrpSpPr>
            <p:grpSpPr>
              <a:xfrm>
                <a:off x="9993179" y="3108498"/>
                <a:ext cx="104400" cy="49510"/>
                <a:chOff x="4732666" y="-1007401"/>
                <a:chExt cx="183486" cy="87016"/>
              </a:xfrm>
              <a:grpFill/>
            </p:grpSpPr>
            <p:sp>
              <p:nvSpPr>
                <p:cNvPr id="163" name="Rectangle 162"/>
                <p:cNvSpPr/>
                <p:nvPr/>
              </p:nvSpPr>
              <p:spPr bwMode="auto">
                <a:xfrm>
                  <a:off x="4847524" y="-1007401"/>
                  <a:ext cx="68628" cy="8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732666" y="-1007401"/>
                  <a:ext cx="160709" cy="509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2"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9" name="TextBox 158"/>
            <p:cNvSpPr txBox="1"/>
            <p:nvPr/>
          </p:nvSpPr>
          <p:spPr>
            <a:xfrm>
              <a:off x="8045023" y="1922369"/>
              <a:ext cx="1362492" cy="21080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Fryers</a:t>
              </a:r>
              <a:endParaRPr kumimoji="0" lang="en-US" sz="1600" b="0" i="0" u="none" strike="noStrike" kern="0" cap="none" spc="0" normalizeH="0" baseline="0" noProof="0" dirty="0">
                <a:ln>
                  <a:noFill/>
                </a:ln>
                <a:effectLst/>
                <a:uLnTx/>
                <a:uFillTx/>
              </a:endParaRPr>
            </a:p>
          </p:txBody>
        </p:sp>
      </p:grpSp>
      <p:grpSp>
        <p:nvGrpSpPr>
          <p:cNvPr id="14" name="Group 13"/>
          <p:cNvGrpSpPr/>
          <p:nvPr/>
        </p:nvGrpSpPr>
        <p:grpSpPr>
          <a:xfrm>
            <a:off x="9791208" y="5224438"/>
            <a:ext cx="1074174" cy="563888"/>
            <a:chOff x="9699773" y="5455554"/>
            <a:chExt cx="1074174" cy="563888"/>
          </a:xfrm>
        </p:grpSpPr>
        <p:grpSp>
          <p:nvGrpSpPr>
            <p:cNvPr id="166" name="Group 165"/>
            <p:cNvGrpSpPr>
              <a:grpSpLocks noChangeAspect="1"/>
            </p:cNvGrpSpPr>
            <p:nvPr/>
          </p:nvGrpSpPr>
          <p:grpSpPr>
            <a:xfrm>
              <a:off x="10022165" y="5455554"/>
              <a:ext cx="365167" cy="368280"/>
              <a:chOff x="4706938" y="2719388"/>
              <a:chExt cx="558800" cy="563563"/>
            </a:xfrm>
            <a:solidFill>
              <a:srgbClr val="5780CA"/>
            </a:solidFill>
          </p:grpSpPr>
          <p:sp>
            <p:nvSpPr>
              <p:cNvPr id="168"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67" name="TextBox 166"/>
            <p:cNvSpPr txBox="1"/>
            <p:nvPr/>
          </p:nvSpPr>
          <p:spPr>
            <a:xfrm>
              <a:off x="9699773" y="5853243"/>
              <a:ext cx="1074174"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Medical devices</a:t>
              </a:r>
              <a:endParaRPr kumimoji="0" lang="en-US" sz="1600" b="0" i="0" u="none" strike="noStrike" kern="0" cap="none" spc="0" normalizeH="0" baseline="0" noProof="0" dirty="0">
                <a:ln>
                  <a:noFill/>
                </a:ln>
                <a:effectLst/>
                <a:uLnTx/>
                <a:uFillTx/>
              </a:endParaRPr>
            </a:p>
          </p:txBody>
        </p:sp>
      </p:grpSp>
      <p:grpSp>
        <p:nvGrpSpPr>
          <p:cNvPr id="13" name="Group 12"/>
          <p:cNvGrpSpPr/>
          <p:nvPr/>
        </p:nvGrpSpPr>
        <p:grpSpPr>
          <a:xfrm>
            <a:off x="372994" y="2145142"/>
            <a:ext cx="1055111" cy="758218"/>
            <a:chOff x="10528416" y="4419841"/>
            <a:chExt cx="1055111" cy="758218"/>
          </a:xfrm>
        </p:grpSpPr>
        <p:grpSp>
          <p:nvGrpSpPr>
            <p:cNvPr id="172" name="Group 171"/>
            <p:cNvGrpSpPr>
              <a:grpSpLocks noChangeAspect="1"/>
            </p:cNvGrpSpPr>
            <p:nvPr/>
          </p:nvGrpSpPr>
          <p:grpSpPr>
            <a:xfrm>
              <a:off x="10761319" y="4419841"/>
              <a:ext cx="378610" cy="376162"/>
              <a:chOff x="10401129" y="5431042"/>
              <a:chExt cx="736600" cy="731838"/>
            </a:xfrm>
            <a:solidFill>
              <a:srgbClr val="5780CA"/>
            </a:solidFill>
          </p:grpSpPr>
          <p:sp>
            <p:nvSpPr>
              <p:cNvPr id="174"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6"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73" name="TextBox 172"/>
            <p:cNvSpPr txBox="1"/>
            <p:nvPr/>
          </p:nvSpPr>
          <p:spPr>
            <a:xfrm>
              <a:off x="10528416" y="4845660"/>
              <a:ext cx="1055111"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Vaccine dispensers</a:t>
              </a:r>
            </a:p>
          </p:txBody>
        </p:sp>
      </p:grpSp>
      <p:grpSp>
        <p:nvGrpSpPr>
          <p:cNvPr id="26" name="Group 25"/>
          <p:cNvGrpSpPr/>
          <p:nvPr/>
        </p:nvGrpSpPr>
        <p:grpSpPr>
          <a:xfrm>
            <a:off x="2642512" y="5662021"/>
            <a:ext cx="1075791" cy="586051"/>
            <a:chOff x="1820456" y="3923495"/>
            <a:chExt cx="1075791" cy="586051"/>
          </a:xfrm>
        </p:grpSpPr>
        <p:sp>
          <p:nvSpPr>
            <p:cNvPr id="178" name="Rectangle 177"/>
            <p:cNvSpPr/>
            <p:nvPr/>
          </p:nvSpPr>
          <p:spPr>
            <a:xfrm>
              <a:off x="1991262" y="4232547"/>
              <a:ext cx="904985" cy="276999"/>
            </a:xfrm>
            <a:prstGeom prst="rect">
              <a:avLst/>
            </a:prstGeom>
          </p:spPr>
          <p:txBody>
            <a:bodyPr wrap="square">
              <a:noAutofit/>
            </a:bodyPr>
            <a:lstStyle/>
            <a:p>
              <a:pPr defTabSz="932597">
                <a:defRPr/>
              </a:pPr>
              <a:r>
                <a:rPr lang="en-US" sz="1600" kern="0" dirty="0"/>
                <a:t>Trucks</a:t>
              </a:r>
            </a:p>
          </p:txBody>
        </p:sp>
        <p:sp>
          <p:nvSpPr>
            <p:cNvPr id="179" name="Donut 100"/>
            <p:cNvSpPr>
              <a:spLocks noChangeAspect="1"/>
            </p:cNvSpPr>
            <p:nvPr/>
          </p:nvSpPr>
          <p:spPr bwMode="auto">
            <a:xfrm>
              <a:off x="1820456" y="392349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706480" y="1219374"/>
            <a:ext cx="506870" cy="728591"/>
            <a:chOff x="3822499" y="2345940"/>
            <a:chExt cx="506870" cy="728591"/>
          </a:xfrm>
        </p:grpSpPr>
        <p:sp>
          <p:nvSpPr>
            <p:cNvPr id="181" name="Rectangle 180"/>
            <p:cNvSpPr/>
            <p:nvPr/>
          </p:nvSpPr>
          <p:spPr>
            <a:xfrm>
              <a:off x="3822499" y="2828310"/>
              <a:ext cx="50687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0"/>
                </a:spcBef>
                <a:spcAft>
                  <a:spcPts val="600"/>
                </a:spcAft>
                <a:defRPr/>
              </a:pPr>
              <a:r>
                <a:rPr lang="en-US" sz="1600" kern="0" dirty="0">
                  <a:solidFill>
                    <a:schemeClr val="tx1"/>
                  </a:solidFill>
                </a:rPr>
                <a:t>Buses</a:t>
              </a:r>
            </a:p>
          </p:txBody>
        </p:sp>
        <p:sp>
          <p:nvSpPr>
            <p:cNvPr id="182" name="Freeform 181"/>
            <p:cNvSpPr>
              <a:spLocks noChangeAspect="1"/>
            </p:cNvSpPr>
            <p:nvPr/>
          </p:nvSpPr>
          <p:spPr bwMode="auto">
            <a:xfrm>
              <a:off x="3890912" y="2345940"/>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p:cNvGrpSpPr/>
          <p:nvPr/>
        </p:nvGrpSpPr>
        <p:grpSpPr>
          <a:xfrm>
            <a:off x="10984721" y="5152326"/>
            <a:ext cx="631912" cy="866672"/>
            <a:chOff x="670561" y="2239651"/>
            <a:chExt cx="631912" cy="866672"/>
          </a:xfrm>
        </p:grpSpPr>
        <p:sp>
          <p:nvSpPr>
            <p:cNvPr id="184" name="Rectangle 183"/>
            <p:cNvSpPr/>
            <p:nvPr/>
          </p:nvSpPr>
          <p:spPr>
            <a:xfrm>
              <a:off x="681707" y="2829324"/>
              <a:ext cx="620766" cy="276999"/>
            </a:xfrm>
            <a:prstGeom prst="rect">
              <a:avLst/>
            </a:prstGeom>
          </p:spPr>
          <p:txBody>
            <a:bodyPr wrap="square">
              <a:noAutofit/>
            </a:bodyPr>
            <a:lstStyle/>
            <a:p>
              <a:pPr defTabSz="932597">
                <a:defRPr/>
              </a:pPr>
              <a:r>
                <a:rPr lang="en-US" sz="1600" kern="0" dirty="0"/>
                <a:t>Dogs</a:t>
              </a:r>
            </a:p>
          </p:txBody>
        </p:sp>
        <p:sp>
          <p:nvSpPr>
            <p:cNvPr id="185" name="Freeform 1174"/>
            <p:cNvSpPr>
              <a:spLocks noChangeAspect="1"/>
            </p:cNvSpPr>
            <p:nvPr/>
          </p:nvSpPr>
          <p:spPr bwMode="auto">
            <a:xfrm>
              <a:off x="670561" y="2239651"/>
              <a:ext cx="631912" cy="562022"/>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3536675" y="4638897"/>
            <a:ext cx="1194559" cy="1037608"/>
            <a:chOff x="3505422" y="3589699"/>
            <a:chExt cx="1194559" cy="1037608"/>
          </a:xfrm>
        </p:grpSpPr>
        <p:sp>
          <p:nvSpPr>
            <p:cNvPr id="187" name="Freeform: Shape 798"/>
            <p:cNvSpPr/>
            <p:nvPr/>
          </p:nvSpPr>
          <p:spPr bwMode="auto">
            <a:xfrm rot="5400000">
              <a:off x="3703015" y="3465825"/>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a:xfrm>
              <a:off x="3505422" y="4368775"/>
              <a:ext cx="1194559" cy="258532"/>
            </a:xfrm>
            <a:prstGeom prst="rect">
              <a:avLst/>
            </a:prstGeom>
          </p:spPr>
          <p:txBody>
            <a:bodyPr wrap="square">
              <a:noAutofit/>
            </a:bodyPr>
            <a:lstStyle/>
            <a:p>
              <a:pPr marL="0" lvl="1" algn="ctr" defTabSz="932563" fontAlgn="base">
                <a:lnSpc>
                  <a:spcPct val="90000"/>
                </a:lnSpc>
                <a:spcBef>
                  <a:spcPct val="0"/>
                </a:spcBef>
                <a:spcAft>
                  <a:spcPts val="600"/>
                </a:spcAft>
                <a:defRPr/>
              </a:pPr>
              <a:r>
                <a:rPr lang="en-US" sz="1600" kern="0" dirty="0"/>
                <a:t>Oil distribution</a:t>
              </a:r>
            </a:p>
          </p:txBody>
        </p:sp>
      </p:grpSp>
      <p:grpSp>
        <p:nvGrpSpPr>
          <p:cNvPr id="28" name="Group 27"/>
          <p:cNvGrpSpPr/>
          <p:nvPr/>
        </p:nvGrpSpPr>
        <p:grpSpPr>
          <a:xfrm>
            <a:off x="4704438" y="1839627"/>
            <a:ext cx="968599" cy="873018"/>
            <a:chOff x="2994112" y="5216314"/>
            <a:chExt cx="968599" cy="873018"/>
          </a:xfrm>
        </p:grpSpPr>
        <p:sp>
          <p:nvSpPr>
            <p:cNvPr id="190" name="TextBox 189"/>
            <p:cNvSpPr txBox="1"/>
            <p:nvPr/>
          </p:nvSpPr>
          <p:spPr>
            <a:xfrm>
              <a:off x="2994112" y="592313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meters</a:t>
              </a:r>
            </a:p>
          </p:txBody>
        </p:sp>
        <p:grpSp>
          <p:nvGrpSpPr>
            <p:cNvPr id="191" name="Group 190"/>
            <p:cNvGrpSpPr/>
            <p:nvPr/>
          </p:nvGrpSpPr>
          <p:grpSpPr>
            <a:xfrm>
              <a:off x="3343074" y="5216314"/>
              <a:ext cx="269077" cy="677391"/>
              <a:chOff x="3661466" y="5442422"/>
              <a:chExt cx="269077" cy="677391"/>
            </a:xfrm>
            <a:solidFill>
              <a:srgbClr val="5780CA"/>
            </a:solidFill>
          </p:grpSpPr>
          <p:sp>
            <p:nvSpPr>
              <p:cNvPr id="192"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3" name="Group 192"/>
              <p:cNvGrpSpPr/>
              <p:nvPr/>
            </p:nvGrpSpPr>
            <p:grpSpPr>
              <a:xfrm>
                <a:off x="3661466" y="5442422"/>
                <a:ext cx="269077" cy="677391"/>
                <a:chOff x="3661466" y="5442422"/>
                <a:chExt cx="269077" cy="677391"/>
              </a:xfrm>
              <a:grpFill/>
            </p:grpSpPr>
            <p:sp>
              <p:nvSpPr>
                <p:cNvPr id="194" name="Freeform: Shape 772"/>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3757612" y="5803106"/>
                  <a:ext cx="92870" cy="316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3" name="Group 22"/>
          <p:cNvGrpSpPr/>
          <p:nvPr/>
        </p:nvGrpSpPr>
        <p:grpSpPr>
          <a:xfrm>
            <a:off x="1680489" y="2324597"/>
            <a:ext cx="990977" cy="841769"/>
            <a:chOff x="2234850" y="2460663"/>
            <a:chExt cx="990977" cy="841769"/>
          </a:xfrm>
        </p:grpSpPr>
        <p:sp>
          <p:nvSpPr>
            <p:cNvPr id="200" name="Rectangle 199"/>
            <p:cNvSpPr/>
            <p:nvPr/>
          </p:nvSpPr>
          <p:spPr>
            <a:xfrm>
              <a:off x="2234850" y="3043900"/>
              <a:ext cx="990977" cy="258532"/>
            </a:xfrm>
            <a:prstGeom prst="rect">
              <a:avLst/>
            </a:prstGeom>
          </p:spPr>
          <p:txBody>
            <a:bodyPr wrap="square">
              <a:noAutofit/>
            </a:bodyPr>
            <a:lstStyle/>
            <a:p>
              <a:pPr algn="ctr" defTabSz="932563">
                <a:lnSpc>
                  <a:spcPct val="90000"/>
                </a:lnSpc>
                <a:spcAft>
                  <a:spcPts val="600"/>
                </a:spcAft>
                <a:defRPr/>
              </a:pPr>
              <a:r>
                <a:rPr lang="en-US" sz="1600" kern="0" dirty="0"/>
                <a:t>Power plant</a:t>
              </a:r>
            </a:p>
          </p:txBody>
        </p:sp>
        <p:grpSp>
          <p:nvGrpSpPr>
            <p:cNvPr id="201" name="Group 200"/>
            <p:cNvGrpSpPr>
              <a:grpSpLocks noChangeAspect="1"/>
            </p:cNvGrpSpPr>
            <p:nvPr/>
          </p:nvGrpSpPr>
          <p:grpSpPr>
            <a:xfrm flipH="1">
              <a:off x="2509095" y="2460663"/>
              <a:ext cx="541127" cy="566450"/>
              <a:chOff x="5383598" y="2422433"/>
              <a:chExt cx="958639" cy="1003502"/>
            </a:xfrm>
            <a:solidFill>
              <a:srgbClr val="5780CA"/>
            </a:solidFill>
          </p:grpSpPr>
          <p:grpSp>
            <p:nvGrpSpPr>
              <p:cNvPr id="202" name="Group 201"/>
              <p:cNvGrpSpPr>
                <a:grpSpLocks noChangeAspect="1"/>
              </p:cNvGrpSpPr>
              <p:nvPr/>
            </p:nvGrpSpPr>
            <p:grpSpPr>
              <a:xfrm>
                <a:off x="5446923" y="2588059"/>
                <a:ext cx="895314" cy="837876"/>
                <a:chOff x="11441117" y="7323932"/>
                <a:chExt cx="420688" cy="393700"/>
              </a:xfrm>
              <a:grpFill/>
            </p:grpSpPr>
            <p:sp>
              <p:nvSpPr>
                <p:cNvPr id="206"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7"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8"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203"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4"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5"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20" name="Group 19"/>
          <p:cNvGrpSpPr/>
          <p:nvPr/>
        </p:nvGrpSpPr>
        <p:grpSpPr>
          <a:xfrm>
            <a:off x="9005144" y="1835239"/>
            <a:ext cx="1045687" cy="697555"/>
            <a:chOff x="4579027" y="4766901"/>
            <a:chExt cx="1045687" cy="697555"/>
          </a:xfrm>
        </p:grpSpPr>
        <p:grpSp>
          <p:nvGrpSpPr>
            <p:cNvPr id="210" name="Group 209"/>
            <p:cNvGrpSpPr>
              <a:grpSpLocks noChangeAspect="1"/>
            </p:cNvGrpSpPr>
            <p:nvPr/>
          </p:nvGrpSpPr>
          <p:grpSpPr>
            <a:xfrm>
              <a:off x="4834307" y="4766901"/>
              <a:ext cx="635952" cy="465817"/>
              <a:chOff x="5858289" y="4939278"/>
              <a:chExt cx="222896" cy="163265"/>
            </a:xfrm>
            <a:solidFill>
              <a:srgbClr val="5780CA"/>
            </a:solidFill>
          </p:grpSpPr>
          <p:sp>
            <p:nvSpPr>
              <p:cNvPr id="212"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solidFill>
                    <a:srgbClr val="1B3B41"/>
                  </a:solidFill>
                </a:endParaRPr>
              </a:p>
            </p:txBody>
          </p:sp>
          <p:sp>
            <p:nvSpPr>
              <p:cNvPr id="213"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sp>
            <p:nvSpPr>
              <p:cNvPr id="214"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grpSp>
        <p:sp>
          <p:nvSpPr>
            <p:cNvPr id="211" name="TextBox 210"/>
            <p:cNvSpPr txBox="1"/>
            <p:nvPr/>
          </p:nvSpPr>
          <p:spPr>
            <a:xfrm>
              <a:off x="4579027" y="5281301"/>
              <a:ext cx="1045687" cy="183155"/>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Surveillance</a:t>
              </a:r>
            </a:p>
          </p:txBody>
        </p:sp>
      </p:grpSp>
      <p:grpSp>
        <p:nvGrpSpPr>
          <p:cNvPr id="17" name="Group 16"/>
          <p:cNvGrpSpPr/>
          <p:nvPr/>
        </p:nvGrpSpPr>
        <p:grpSpPr>
          <a:xfrm>
            <a:off x="6429617" y="4325122"/>
            <a:ext cx="990960" cy="790757"/>
            <a:chOff x="6429617" y="4325122"/>
            <a:chExt cx="990960" cy="790757"/>
          </a:xfrm>
        </p:grpSpPr>
        <p:sp>
          <p:nvSpPr>
            <p:cNvPr id="216" name="TextBox 215"/>
            <p:cNvSpPr txBox="1"/>
            <p:nvPr/>
          </p:nvSpPr>
          <p:spPr>
            <a:xfrm>
              <a:off x="6429617" y="494968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Power tools</a:t>
              </a:r>
            </a:p>
          </p:txBody>
        </p:sp>
        <p:sp>
          <p:nvSpPr>
            <p:cNvPr id="217" name="Freeform: Shape 206"/>
            <p:cNvSpPr/>
            <p:nvPr/>
          </p:nvSpPr>
          <p:spPr bwMode="auto">
            <a:xfrm rot="1151344">
              <a:off x="6647301" y="4325122"/>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9476252" y="3647966"/>
            <a:ext cx="968599" cy="461300"/>
            <a:chOff x="9476252" y="3647966"/>
            <a:chExt cx="968599" cy="461300"/>
          </a:xfrm>
        </p:grpSpPr>
        <p:sp>
          <p:nvSpPr>
            <p:cNvPr id="219" name="TextBox 218"/>
            <p:cNvSpPr txBox="1"/>
            <p:nvPr/>
          </p:nvSpPr>
          <p:spPr>
            <a:xfrm>
              <a:off x="9476252" y="394306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noProof="0" dirty="0"/>
                <a:t>Racing</a:t>
              </a:r>
              <a:endParaRPr kumimoji="0" lang="en-US" sz="1600" b="0" i="0" u="none" strike="noStrike" kern="0" cap="none" spc="0" normalizeH="0" baseline="0" noProof="0" dirty="0">
                <a:ln>
                  <a:noFill/>
                </a:ln>
                <a:effectLst/>
                <a:uLnTx/>
                <a:uFillTx/>
              </a:endParaRPr>
            </a:p>
          </p:txBody>
        </p:sp>
        <p:grpSp>
          <p:nvGrpSpPr>
            <p:cNvPr id="220" name="Group 219"/>
            <p:cNvGrpSpPr/>
            <p:nvPr/>
          </p:nvGrpSpPr>
          <p:grpSpPr>
            <a:xfrm>
              <a:off x="9520568" y="3647966"/>
              <a:ext cx="835994" cy="252906"/>
              <a:chOff x="8577661" y="3473196"/>
              <a:chExt cx="999476" cy="302361"/>
            </a:xfrm>
            <a:solidFill>
              <a:srgbClr val="5780CA"/>
            </a:solidFill>
          </p:grpSpPr>
          <p:sp>
            <p:nvSpPr>
              <p:cNvPr id="221" name="Freeform: Shape 223"/>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2" name="Freeform: Shape 2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8613547" y="3541447"/>
                <a:ext cx="7674" cy="153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Shape 22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Freeform: Shape 221"/>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7675553" y="4109266"/>
            <a:ext cx="1057926" cy="862518"/>
            <a:chOff x="8671476" y="4551774"/>
            <a:chExt cx="1057926" cy="862518"/>
          </a:xfrm>
        </p:grpSpPr>
        <p:sp>
          <p:nvSpPr>
            <p:cNvPr id="227" name="TextBox 226"/>
            <p:cNvSpPr txBox="1"/>
            <p:nvPr/>
          </p:nvSpPr>
          <p:spPr>
            <a:xfrm>
              <a:off x="8671476" y="5081893"/>
              <a:ext cx="1057926"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Mining</a:t>
              </a:r>
              <a:r>
                <a:rPr kumimoji="0" lang="en-US" sz="1600" b="0" i="0" u="none" strike="noStrike" kern="0" cap="none" spc="0" normalizeH="0" noProof="0" dirty="0">
                  <a:ln>
                    <a:noFill/>
                  </a:ln>
                  <a:effectLst/>
                  <a:uLnTx/>
                  <a:uFillTx/>
                </a:rPr>
                <a:t> equipment</a:t>
              </a:r>
              <a:endParaRPr kumimoji="0" lang="en-US" sz="1600" b="0" i="0" u="none" strike="noStrike" kern="0" cap="none" spc="0" normalizeH="0" baseline="0" noProof="0" dirty="0">
                <a:ln>
                  <a:noFill/>
                </a:ln>
                <a:effectLst/>
                <a:uLnTx/>
                <a:uFillTx/>
              </a:endParaRPr>
            </a:p>
          </p:txBody>
        </p:sp>
        <p:grpSp>
          <p:nvGrpSpPr>
            <p:cNvPr id="228" name="Group 4"/>
            <p:cNvGrpSpPr>
              <a:grpSpLocks noChangeAspect="1"/>
            </p:cNvGrpSpPr>
            <p:nvPr/>
          </p:nvGrpSpPr>
          <p:grpSpPr bwMode="auto">
            <a:xfrm>
              <a:off x="8845808" y="4551774"/>
              <a:ext cx="645954" cy="475115"/>
              <a:chOff x="2363" y="1118"/>
              <a:chExt cx="2953" cy="2172"/>
            </a:xfrm>
            <a:solidFill>
              <a:srgbClr val="5780CA"/>
            </a:solidFill>
          </p:grpSpPr>
          <p:sp>
            <p:nvSpPr>
              <p:cNvPr id="229"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0"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19" name="Group 18"/>
          <p:cNvGrpSpPr/>
          <p:nvPr/>
        </p:nvGrpSpPr>
        <p:grpSpPr>
          <a:xfrm>
            <a:off x="6754413" y="5469177"/>
            <a:ext cx="968599" cy="607536"/>
            <a:chOff x="5720835" y="5396556"/>
            <a:chExt cx="968599" cy="607536"/>
          </a:xfrm>
        </p:grpSpPr>
        <p:grpSp>
          <p:nvGrpSpPr>
            <p:cNvPr id="232" name="Group 231"/>
            <p:cNvGrpSpPr/>
            <p:nvPr/>
          </p:nvGrpSpPr>
          <p:grpSpPr>
            <a:xfrm>
              <a:off x="5794945" y="5396556"/>
              <a:ext cx="832474" cy="378179"/>
              <a:chOff x="873122" y="1363662"/>
              <a:chExt cx="10268052" cy="4664605"/>
            </a:xfrm>
            <a:solidFill>
              <a:srgbClr val="5780CA"/>
            </a:solidFill>
          </p:grpSpPr>
          <p:grpSp>
            <p:nvGrpSpPr>
              <p:cNvPr id="234" name="Group 233"/>
              <p:cNvGrpSpPr/>
              <p:nvPr/>
            </p:nvGrpSpPr>
            <p:grpSpPr>
              <a:xfrm>
                <a:off x="873122" y="1363662"/>
                <a:ext cx="3857627" cy="4664605"/>
                <a:chOff x="873122" y="1363662"/>
                <a:chExt cx="3857627" cy="4664605"/>
              </a:xfrm>
              <a:grpFill/>
            </p:grpSpPr>
            <p:sp>
              <p:nvSpPr>
                <p:cNvPr id="255" name="Parallelogram 254"/>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Parallelogram 255"/>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Trapezoid 256"/>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Rounded Corners 278"/>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Shape 279"/>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0" name="Trapezoid 259"/>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1" name="Trapezoid 260"/>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Top Corners Rounded 28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Top Corners Rounded 28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Top Corners Rounded 284"/>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Top Corners Rounded 285"/>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Top Corners Rounded 286"/>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Top Corners Rounded 287"/>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Top Corners Rounded 288"/>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Top Corners Rounded 289"/>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5" name="Group 234"/>
              <p:cNvGrpSpPr/>
              <p:nvPr/>
            </p:nvGrpSpPr>
            <p:grpSpPr>
              <a:xfrm>
                <a:off x="7283547" y="1363662"/>
                <a:ext cx="3857627" cy="4664605"/>
                <a:chOff x="873122" y="1363662"/>
                <a:chExt cx="3857627" cy="4664605"/>
              </a:xfrm>
              <a:grpFill/>
            </p:grpSpPr>
            <p:sp>
              <p:nvSpPr>
                <p:cNvPr id="240" name="Parallelogram 239"/>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1" name="Parallelogram 240"/>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2" name="Trapezoid 241"/>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Rounded Corners 256"/>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4" name="Freeform: Shape 258"/>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Trapezoid 244"/>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6" name="Trapezoid 245"/>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Top Corners Rounded 26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Top Corners Rounded 26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Top Corners Rounded 265"/>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Top Corners Rounded 266"/>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Top Corners Rounded 268"/>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Top Corners Rounded 269"/>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Top Corners Rounded 270"/>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Top Corners Rounded 272"/>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6" name="Freeform: Shape 225"/>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Freeform: Shape 226"/>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Freeform: Shape 227"/>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Freeform: Shape 228"/>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extBox 232"/>
            <p:cNvSpPr txBox="1"/>
            <p:nvPr/>
          </p:nvSpPr>
          <p:spPr>
            <a:xfrm>
              <a:off x="5720835" y="583789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grids</a:t>
              </a:r>
            </a:p>
          </p:txBody>
        </p:sp>
      </p:grpSp>
      <p:sp>
        <p:nvSpPr>
          <p:cNvPr id="271" name="TextBox 270"/>
          <p:cNvSpPr txBox="1"/>
          <p:nvPr/>
        </p:nvSpPr>
        <p:spPr>
          <a:xfrm>
            <a:off x="-1" y="11017"/>
            <a:ext cx="7758898" cy="769441"/>
          </a:xfrm>
          <a:prstGeom prst="rect">
            <a:avLst/>
          </a:prstGeom>
          <a:noFill/>
        </p:spPr>
        <p:txBody>
          <a:bodyPr wrap="square" rtlCol="0">
            <a:spAutoFit/>
          </a:bodyPr>
          <a:lstStyle/>
          <a:p>
            <a:r>
              <a:rPr lang="en-US" sz="4400" dirty="0" smtClean="0">
                <a:solidFill>
                  <a:schemeClr val="tx1">
                    <a:lumMod val="75000"/>
                    <a:lumOff val="25000"/>
                  </a:schemeClr>
                </a:solidFill>
              </a:rPr>
              <a:t>Scenario: Allocating Resources</a:t>
            </a:r>
            <a:endParaRPr lang="en-US" sz="4400" dirty="0">
              <a:solidFill>
                <a:schemeClr val="tx1">
                  <a:lumMod val="75000"/>
                  <a:lumOff val="25000"/>
                </a:schemeClr>
              </a:solidFill>
            </a:endParaRPr>
          </a:p>
        </p:txBody>
      </p:sp>
    </p:spTree>
    <p:extLst>
      <p:ext uri="{BB962C8B-B14F-4D97-AF65-F5344CB8AC3E}">
        <p14:creationId xmlns:p14="http://schemas.microsoft.com/office/powerpoint/2010/main" val="92625547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5807" y="1616887"/>
            <a:ext cx="1552587" cy="2160683"/>
          </a:xfrm>
          <a:prstGeom prst="rect">
            <a:avLst/>
          </a:prstGeom>
        </p:spPr>
      </p:pic>
      <p:sp>
        <p:nvSpPr>
          <p:cNvPr id="4" name="TextBox 3"/>
          <p:cNvSpPr txBox="1"/>
          <p:nvPr/>
        </p:nvSpPr>
        <p:spPr>
          <a:xfrm>
            <a:off x="1868970" y="816889"/>
            <a:ext cx="1893372" cy="523220"/>
          </a:xfrm>
          <a:prstGeom prst="rect">
            <a:avLst/>
          </a:prstGeom>
          <a:noFill/>
        </p:spPr>
        <p:txBody>
          <a:bodyPr wrap="square" rtlCol="0">
            <a:spAutoFit/>
          </a:bodyPr>
          <a:lstStyle/>
          <a:p>
            <a:pPr algn="ctr"/>
            <a:r>
              <a:rPr lang="en-US" sz="2800" dirty="0" smtClean="0"/>
              <a:t>Device</a:t>
            </a:r>
            <a:endParaRPr lang="en-US" sz="2800" dirty="0"/>
          </a:p>
        </p:txBody>
      </p:sp>
      <p:grpSp>
        <p:nvGrpSpPr>
          <p:cNvPr id="10" name="Group 9"/>
          <p:cNvGrpSpPr/>
          <p:nvPr/>
        </p:nvGrpSpPr>
        <p:grpSpPr>
          <a:xfrm>
            <a:off x="1698535" y="3675691"/>
            <a:ext cx="3464297" cy="2387683"/>
            <a:chOff x="2375045" y="1918904"/>
            <a:chExt cx="3464297" cy="2387683"/>
          </a:xfrm>
        </p:grpSpPr>
        <p:pic>
          <p:nvPicPr>
            <p:cNvPr id="5" name="Picture 4"/>
            <p:cNvPicPr>
              <a:picLocks noChangeAspect="1"/>
            </p:cNvPicPr>
            <p:nvPr/>
          </p:nvPicPr>
          <p:blipFill>
            <a:blip r:embed="rId3"/>
            <a:stretch>
              <a:fillRect/>
            </a:stretch>
          </p:blipFill>
          <p:spPr>
            <a:xfrm>
              <a:off x="2375045" y="1992437"/>
              <a:ext cx="3464297" cy="2314150"/>
            </a:xfrm>
            <a:prstGeom prst="rect">
              <a:avLst/>
            </a:prstGeom>
          </p:spPr>
        </p:pic>
        <p:sp>
          <p:nvSpPr>
            <p:cNvPr id="6" name="TextBox 5"/>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cxnSp>
        <p:nvCxnSpPr>
          <p:cNvPr id="8" name="Straight Connector 7"/>
          <p:cNvCxnSpPr/>
          <p:nvPr/>
        </p:nvCxnSpPr>
        <p:spPr>
          <a:xfrm>
            <a:off x="5839342" y="890264"/>
            <a:ext cx="0" cy="5270363"/>
          </a:xfrm>
          <a:prstGeom prst="line">
            <a:avLst/>
          </a:prstGeom>
          <a:ln w="57150" cmpd="sng">
            <a:solidFill>
              <a:srgbClr val="658AC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59192" y="981159"/>
            <a:ext cx="1893372" cy="523220"/>
          </a:xfrm>
          <a:prstGeom prst="rect">
            <a:avLst/>
          </a:prstGeom>
          <a:noFill/>
        </p:spPr>
        <p:txBody>
          <a:bodyPr wrap="square" rtlCol="0">
            <a:spAutoFit/>
          </a:bodyPr>
          <a:lstStyle/>
          <a:p>
            <a:pPr algn="ctr"/>
            <a:r>
              <a:rPr lang="en-US" sz="2800" dirty="0" smtClean="0"/>
              <a:t>Server Twin</a:t>
            </a:r>
            <a:endParaRPr lang="en-US" sz="2800" dirty="0"/>
          </a:p>
        </p:txBody>
      </p:sp>
      <p:grpSp>
        <p:nvGrpSpPr>
          <p:cNvPr id="12" name="Group 11"/>
          <p:cNvGrpSpPr/>
          <p:nvPr/>
        </p:nvGrpSpPr>
        <p:grpSpPr>
          <a:xfrm>
            <a:off x="8497340" y="3685649"/>
            <a:ext cx="3464297" cy="2387683"/>
            <a:chOff x="2375045" y="1918904"/>
            <a:chExt cx="3464297" cy="2387683"/>
          </a:xfrm>
        </p:grpSpPr>
        <p:pic>
          <p:nvPicPr>
            <p:cNvPr id="13" name="Picture 12"/>
            <p:cNvPicPr>
              <a:picLocks noChangeAspect="1"/>
            </p:cNvPicPr>
            <p:nvPr/>
          </p:nvPicPr>
          <p:blipFill>
            <a:blip r:embed="rId3"/>
            <a:stretch>
              <a:fillRect/>
            </a:stretch>
          </p:blipFill>
          <p:spPr>
            <a:xfrm>
              <a:off x="2375045" y="1992437"/>
              <a:ext cx="3464297" cy="2314150"/>
            </a:xfrm>
            <a:prstGeom prst="rect">
              <a:avLst/>
            </a:prstGeom>
          </p:spPr>
        </p:pic>
        <p:sp>
          <p:nvSpPr>
            <p:cNvPr id="14" name="TextBox 13"/>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pic>
        <p:nvPicPr>
          <p:cNvPr id="15" name="Picture 14"/>
          <p:cNvPicPr>
            <a:picLocks noChangeAspect="1"/>
          </p:cNvPicPr>
          <p:nvPr/>
        </p:nvPicPr>
        <p:blipFill>
          <a:blip r:embed="rId4"/>
          <a:stretch>
            <a:fillRect/>
          </a:stretch>
        </p:blipFill>
        <p:spPr>
          <a:xfrm>
            <a:off x="7284516" y="1627533"/>
            <a:ext cx="1552587" cy="2160684"/>
          </a:xfrm>
          <a:prstGeom prst="rect">
            <a:avLst/>
          </a:prstGeom>
        </p:spPr>
      </p:pic>
      <p:sp>
        <p:nvSpPr>
          <p:cNvPr id="16" name="TextBox 15"/>
          <p:cNvSpPr txBox="1"/>
          <p:nvPr/>
        </p:nvSpPr>
        <p:spPr>
          <a:xfrm>
            <a:off x="9211839" y="2071303"/>
            <a:ext cx="1893372" cy="1200329"/>
          </a:xfrm>
          <a:prstGeom prst="rect">
            <a:avLst/>
          </a:prstGeom>
          <a:noFill/>
        </p:spPr>
        <p:txBody>
          <a:bodyPr wrap="square" rtlCol="0">
            <a:spAutoFit/>
          </a:bodyPr>
          <a:lstStyle/>
          <a:p>
            <a:pPr algn="ctr"/>
            <a:r>
              <a:rPr lang="en-US" sz="3600" i="1" dirty="0" smtClean="0"/>
              <a:t>Card Change</a:t>
            </a:r>
            <a:endParaRPr lang="en-US" sz="3600" i="1" dirty="0"/>
          </a:p>
        </p:txBody>
      </p:sp>
      <p:sp>
        <p:nvSpPr>
          <p:cNvPr id="17" name="Rectangle 16"/>
          <p:cNvSpPr/>
          <p:nvPr/>
        </p:nvSpPr>
        <p:spPr>
          <a:xfrm>
            <a:off x="322801" y="0"/>
            <a:ext cx="2626215" cy="646331"/>
          </a:xfrm>
          <a:prstGeom prst="rect">
            <a:avLst/>
          </a:prstGeom>
        </p:spPr>
        <p:txBody>
          <a:bodyPr wrap="none">
            <a:spAutoFit/>
          </a:bodyPr>
          <a:lstStyle/>
          <a:p>
            <a:r>
              <a:rPr lang="en-US" sz="3600" dirty="0" smtClean="0"/>
              <a:t>Device Twins</a:t>
            </a:r>
            <a:endParaRPr lang="en-US" sz="3600" dirty="0"/>
          </a:p>
        </p:txBody>
      </p:sp>
    </p:spTree>
    <p:extLst>
      <p:ext uri="{BB962C8B-B14F-4D97-AF65-F5344CB8AC3E}">
        <p14:creationId xmlns:p14="http://schemas.microsoft.com/office/powerpoint/2010/main" val="2003827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5807" y="1616887"/>
            <a:ext cx="1552587" cy="2160683"/>
          </a:xfrm>
          <a:prstGeom prst="rect">
            <a:avLst/>
          </a:prstGeom>
        </p:spPr>
      </p:pic>
      <p:sp>
        <p:nvSpPr>
          <p:cNvPr id="4" name="TextBox 3"/>
          <p:cNvSpPr txBox="1"/>
          <p:nvPr/>
        </p:nvSpPr>
        <p:spPr>
          <a:xfrm>
            <a:off x="1868970" y="816889"/>
            <a:ext cx="1893372" cy="523220"/>
          </a:xfrm>
          <a:prstGeom prst="rect">
            <a:avLst/>
          </a:prstGeom>
          <a:noFill/>
        </p:spPr>
        <p:txBody>
          <a:bodyPr wrap="square" rtlCol="0">
            <a:spAutoFit/>
          </a:bodyPr>
          <a:lstStyle/>
          <a:p>
            <a:pPr algn="ctr"/>
            <a:r>
              <a:rPr lang="en-US" sz="2800" dirty="0" smtClean="0"/>
              <a:t>Device</a:t>
            </a:r>
            <a:endParaRPr lang="en-US" sz="2800" dirty="0"/>
          </a:p>
        </p:txBody>
      </p:sp>
      <p:grpSp>
        <p:nvGrpSpPr>
          <p:cNvPr id="10" name="Group 9"/>
          <p:cNvGrpSpPr/>
          <p:nvPr/>
        </p:nvGrpSpPr>
        <p:grpSpPr>
          <a:xfrm>
            <a:off x="1698535" y="3675691"/>
            <a:ext cx="3464297" cy="2387683"/>
            <a:chOff x="2375045" y="1918904"/>
            <a:chExt cx="3464297" cy="2387683"/>
          </a:xfrm>
        </p:grpSpPr>
        <p:pic>
          <p:nvPicPr>
            <p:cNvPr id="5" name="Picture 4"/>
            <p:cNvPicPr>
              <a:picLocks noChangeAspect="1"/>
            </p:cNvPicPr>
            <p:nvPr/>
          </p:nvPicPr>
          <p:blipFill>
            <a:blip r:embed="rId3"/>
            <a:stretch>
              <a:fillRect/>
            </a:stretch>
          </p:blipFill>
          <p:spPr>
            <a:xfrm>
              <a:off x="2375045" y="1992437"/>
              <a:ext cx="3464297" cy="2314150"/>
            </a:xfrm>
            <a:prstGeom prst="rect">
              <a:avLst/>
            </a:prstGeom>
          </p:spPr>
        </p:pic>
        <p:sp>
          <p:nvSpPr>
            <p:cNvPr id="6" name="TextBox 5"/>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cxnSp>
        <p:nvCxnSpPr>
          <p:cNvPr id="8" name="Straight Connector 7"/>
          <p:cNvCxnSpPr/>
          <p:nvPr/>
        </p:nvCxnSpPr>
        <p:spPr>
          <a:xfrm>
            <a:off x="5839342" y="890264"/>
            <a:ext cx="0" cy="5270363"/>
          </a:xfrm>
          <a:prstGeom prst="line">
            <a:avLst/>
          </a:prstGeom>
          <a:ln w="57150" cmpd="sng">
            <a:solidFill>
              <a:srgbClr val="658AC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59192" y="981159"/>
            <a:ext cx="1893372" cy="523220"/>
          </a:xfrm>
          <a:prstGeom prst="rect">
            <a:avLst/>
          </a:prstGeom>
          <a:noFill/>
        </p:spPr>
        <p:txBody>
          <a:bodyPr wrap="square" rtlCol="0">
            <a:spAutoFit/>
          </a:bodyPr>
          <a:lstStyle/>
          <a:p>
            <a:pPr algn="ctr"/>
            <a:r>
              <a:rPr lang="en-US" sz="2800" dirty="0" smtClean="0"/>
              <a:t>Server Twin</a:t>
            </a:r>
            <a:endParaRPr lang="en-US" sz="2800" dirty="0"/>
          </a:p>
        </p:txBody>
      </p:sp>
      <p:grpSp>
        <p:nvGrpSpPr>
          <p:cNvPr id="12" name="Group 11"/>
          <p:cNvGrpSpPr/>
          <p:nvPr/>
        </p:nvGrpSpPr>
        <p:grpSpPr>
          <a:xfrm>
            <a:off x="8497340" y="3685649"/>
            <a:ext cx="3464297" cy="2387683"/>
            <a:chOff x="2375045" y="1918904"/>
            <a:chExt cx="3464297" cy="2387683"/>
          </a:xfrm>
        </p:grpSpPr>
        <p:pic>
          <p:nvPicPr>
            <p:cNvPr id="13" name="Picture 12"/>
            <p:cNvPicPr>
              <a:picLocks noChangeAspect="1"/>
            </p:cNvPicPr>
            <p:nvPr/>
          </p:nvPicPr>
          <p:blipFill>
            <a:blip r:embed="rId3"/>
            <a:stretch>
              <a:fillRect/>
            </a:stretch>
          </p:blipFill>
          <p:spPr>
            <a:xfrm>
              <a:off x="2375045" y="1992437"/>
              <a:ext cx="3464297" cy="2314150"/>
            </a:xfrm>
            <a:prstGeom prst="rect">
              <a:avLst/>
            </a:prstGeom>
          </p:spPr>
        </p:pic>
        <p:sp>
          <p:nvSpPr>
            <p:cNvPr id="14" name="TextBox 13"/>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pic>
        <p:nvPicPr>
          <p:cNvPr id="15" name="Picture 14"/>
          <p:cNvPicPr>
            <a:picLocks noChangeAspect="1"/>
          </p:cNvPicPr>
          <p:nvPr/>
        </p:nvPicPr>
        <p:blipFill>
          <a:blip r:embed="rId4"/>
          <a:stretch>
            <a:fillRect/>
          </a:stretch>
        </p:blipFill>
        <p:spPr>
          <a:xfrm>
            <a:off x="7284516" y="1627533"/>
            <a:ext cx="1552587" cy="2160684"/>
          </a:xfrm>
          <a:prstGeom prst="rect">
            <a:avLst/>
          </a:prstGeom>
        </p:spPr>
      </p:pic>
      <p:sp>
        <p:nvSpPr>
          <p:cNvPr id="16" name="TextBox 15"/>
          <p:cNvSpPr txBox="1"/>
          <p:nvPr/>
        </p:nvSpPr>
        <p:spPr>
          <a:xfrm>
            <a:off x="9211839" y="2071303"/>
            <a:ext cx="1893372" cy="1200329"/>
          </a:xfrm>
          <a:prstGeom prst="rect">
            <a:avLst/>
          </a:prstGeom>
          <a:noFill/>
        </p:spPr>
        <p:txBody>
          <a:bodyPr wrap="square" rtlCol="0">
            <a:spAutoFit/>
          </a:bodyPr>
          <a:lstStyle/>
          <a:p>
            <a:pPr algn="ctr"/>
            <a:r>
              <a:rPr lang="en-US" sz="3600" i="1" dirty="0" smtClean="0"/>
              <a:t>Card Change</a:t>
            </a:r>
            <a:endParaRPr lang="en-US" sz="3600" i="1" dirty="0"/>
          </a:p>
        </p:txBody>
      </p:sp>
      <p:sp>
        <p:nvSpPr>
          <p:cNvPr id="17" name="Right Arrow 16"/>
          <p:cNvSpPr/>
          <p:nvPr/>
        </p:nvSpPr>
        <p:spPr>
          <a:xfrm flipH="1">
            <a:off x="5139088" y="2563960"/>
            <a:ext cx="1910843" cy="1970451"/>
          </a:xfrm>
          <a:prstGeom prst="rightArrow">
            <a:avLst/>
          </a:prstGeom>
        </p:spPr>
        <p:style>
          <a:lnRef idx="1">
            <a:schemeClr val="accent1"/>
          </a:lnRef>
          <a:fillRef idx="3">
            <a:schemeClr val="accent1"/>
          </a:fillRef>
          <a:effectRef idx="2">
            <a:schemeClr val="accent1"/>
          </a:effectRef>
          <a:fontRef idx="minor">
            <a:schemeClr val="lt1"/>
          </a:fontRef>
        </p:style>
        <p:txBody>
          <a:bodyPr lIns="0" rIns="0" rtlCol="0" anchor="ctr"/>
          <a:lstStyle/>
          <a:p>
            <a:r>
              <a:rPr lang="en-US" sz="2800" dirty="0" smtClean="0"/>
              <a:t>Desired</a:t>
            </a:r>
            <a:endParaRPr lang="en-US" sz="2800" dirty="0"/>
          </a:p>
        </p:txBody>
      </p:sp>
      <p:sp>
        <p:nvSpPr>
          <p:cNvPr id="18" name="Rectangle 17"/>
          <p:cNvSpPr/>
          <p:nvPr/>
        </p:nvSpPr>
        <p:spPr>
          <a:xfrm>
            <a:off x="322801" y="0"/>
            <a:ext cx="2626215" cy="646331"/>
          </a:xfrm>
          <a:prstGeom prst="rect">
            <a:avLst/>
          </a:prstGeom>
        </p:spPr>
        <p:txBody>
          <a:bodyPr wrap="none">
            <a:spAutoFit/>
          </a:bodyPr>
          <a:lstStyle/>
          <a:p>
            <a:r>
              <a:rPr lang="en-US" sz="3600" dirty="0" smtClean="0"/>
              <a:t>Device Twins</a:t>
            </a:r>
            <a:endParaRPr lang="en-US" sz="3600" dirty="0"/>
          </a:p>
        </p:txBody>
      </p:sp>
    </p:spTree>
    <p:extLst>
      <p:ext uri="{BB962C8B-B14F-4D97-AF65-F5344CB8AC3E}">
        <p14:creationId xmlns:p14="http://schemas.microsoft.com/office/powerpoint/2010/main" val="403901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duotone>
              <a:prstClr val="black"/>
              <a:schemeClr val="tx2">
                <a:tint val="45000"/>
                <a:satMod val="400000"/>
              </a:schemeClr>
            </a:duotone>
          </a:blip>
          <a:stretch>
            <a:fillRect/>
          </a:stretch>
        </p:blipFill>
        <p:spPr>
          <a:xfrm>
            <a:off x="505807" y="1616887"/>
            <a:ext cx="1552587" cy="2160683"/>
          </a:xfrm>
          <a:prstGeom prst="rect">
            <a:avLst/>
          </a:prstGeom>
        </p:spPr>
      </p:pic>
      <p:sp>
        <p:nvSpPr>
          <p:cNvPr id="4" name="TextBox 3"/>
          <p:cNvSpPr txBox="1"/>
          <p:nvPr/>
        </p:nvSpPr>
        <p:spPr>
          <a:xfrm>
            <a:off x="1868970" y="816889"/>
            <a:ext cx="1893372" cy="523220"/>
          </a:xfrm>
          <a:prstGeom prst="rect">
            <a:avLst/>
          </a:prstGeom>
          <a:noFill/>
        </p:spPr>
        <p:txBody>
          <a:bodyPr wrap="square" rtlCol="0">
            <a:spAutoFit/>
          </a:bodyPr>
          <a:lstStyle/>
          <a:p>
            <a:pPr algn="ctr"/>
            <a:r>
              <a:rPr lang="en-US" sz="2800" dirty="0" smtClean="0"/>
              <a:t>Device</a:t>
            </a:r>
            <a:endParaRPr lang="en-US" sz="2800" dirty="0"/>
          </a:p>
        </p:txBody>
      </p:sp>
      <p:grpSp>
        <p:nvGrpSpPr>
          <p:cNvPr id="10" name="Group 9"/>
          <p:cNvGrpSpPr/>
          <p:nvPr/>
        </p:nvGrpSpPr>
        <p:grpSpPr>
          <a:xfrm>
            <a:off x="1698535" y="3675691"/>
            <a:ext cx="3464297" cy="2387683"/>
            <a:chOff x="2375045" y="1918904"/>
            <a:chExt cx="3464297" cy="2387683"/>
          </a:xfrm>
        </p:grpSpPr>
        <p:pic>
          <p:nvPicPr>
            <p:cNvPr id="5" name="Picture 4"/>
            <p:cNvPicPr>
              <a:picLocks noChangeAspect="1"/>
            </p:cNvPicPr>
            <p:nvPr/>
          </p:nvPicPr>
          <p:blipFill>
            <a:blip r:embed="rId3"/>
            <a:stretch>
              <a:fillRect/>
            </a:stretch>
          </p:blipFill>
          <p:spPr>
            <a:xfrm>
              <a:off x="2375045" y="1992437"/>
              <a:ext cx="3464297" cy="2314150"/>
            </a:xfrm>
            <a:prstGeom prst="rect">
              <a:avLst/>
            </a:prstGeom>
          </p:spPr>
        </p:pic>
        <p:sp>
          <p:nvSpPr>
            <p:cNvPr id="6" name="TextBox 5"/>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cxnSp>
        <p:nvCxnSpPr>
          <p:cNvPr id="8" name="Straight Connector 7"/>
          <p:cNvCxnSpPr/>
          <p:nvPr/>
        </p:nvCxnSpPr>
        <p:spPr>
          <a:xfrm>
            <a:off x="5839342" y="890264"/>
            <a:ext cx="0" cy="5270363"/>
          </a:xfrm>
          <a:prstGeom prst="line">
            <a:avLst/>
          </a:prstGeom>
          <a:ln w="57150" cmpd="sng">
            <a:solidFill>
              <a:srgbClr val="658AC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59192" y="981159"/>
            <a:ext cx="1893372" cy="523220"/>
          </a:xfrm>
          <a:prstGeom prst="rect">
            <a:avLst/>
          </a:prstGeom>
          <a:noFill/>
        </p:spPr>
        <p:txBody>
          <a:bodyPr wrap="square" rtlCol="0">
            <a:spAutoFit/>
          </a:bodyPr>
          <a:lstStyle/>
          <a:p>
            <a:pPr algn="ctr"/>
            <a:r>
              <a:rPr lang="en-US" sz="2800" dirty="0" smtClean="0"/>
              <a:t>Server Twin</a:t>
            </a:r>
            <a:endParaRPr lang="en-US" sz="2800" dirty="0"/>
          </a:p>
        </p:txBody>
      </p:sp>
      <p:grpSp>
        <p:nvGrpSpPr>
          <p:cNvPr id="12" name="Group 11"/>
          <p:cNvGrpSpPr/>
          <p:nvPr/>
        </p:nvGrpSpPr>
        <p:grpSpPr>
          <a:xfrm>
            <a:off x="8497340" y="3685649"/>
            <a:ext cx="3464297" cy="2387683"/>
            <a:chOff x="2375045" y="1918904"/>
            <a:chExt cx="3464297" cy="2387683"/>
          </a:xfrm>
        </p:grpSpPr>
        <p:pic>
          <p:nvPicPr>
            <p:cNvPr id="13" name="Picture 12"/>
            <p:cNvPicPr>
              <a:picLocks noChangeAspect="1"/>
            </p:cNvPicPr>
            <p:nvPr/>
          </p:nvPicPr>
          <p:blipFill>
            <a:blip r:embed="rId3"/>
            <a:stretch>
              <a:fillRect/>
            </a:stretch>
          </p:blipFill>
          <p:spPr>
            <a:xfrm>
              <a:off x="2375045" y="1992437"/>
              <a:ext cx="3464297" cy="2314150"/>
            </a:xfrm>
            <a:prstGeom prst="rect">
              <a:avLst/>
            </a:prstGeom>
          </p:spPr>
        </p:pic>
        <p:sp>
          <p:nvSpPr>
            <p:cNvPr id="14" name="TextBox 13"/>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pic>
        <p:nvPicPr>
          <p:cNvPr id="15" name="Picture 14"/>
          <p:cNvPicPr>
            <a:picLocks noChangeAspect="1"/>
          </p:cNvPicPr>
          <p:nvPr/>
        </p:nvPicPr>
        <p:blipFill>
          <a:blip r:embed="rId4"/>
          <a:stretch>
            <a:fillRect/>
          </a:stretch>
        </p:blipFill>
        <p:spPr>
          <a:xfrm>
            <a:off x="7284516" y="1627533"/>
            <a:ext cx="1552587" cy="2160684"/>
          </a:xfrm>
          <a:prstGeom prst="rect">
            <a:avLst/>
          </a:prstGeom>
        </p:spPr>
      </p:pic>
      <p:sp>
        <p:nvSpPr>
          <p:cNvPr id="16" name="TextBox 15"/>
          <p:cNvSpPr txBox="1"/>
          <p:nvPr/>
        </p:nvSpPr>
        <p:spPr>
          <a:xfrm>
            <a:off x="9211839" y="2071303"/>
            <a:ext cx="1893372" cy="1200329"/>
          </a:xfrm>
          <a:prstGeom prst="rect">
            <a:avLst/>
          </a:prstGeom>
          <a:noFill/>
        </p:spPr>
        <p:txBody>
          <a:bodyPr wrap="square" rtlCol="0">
            <a:spAutoFit/>
          </a:bodyPr>
          <a:lstStyle/>
          <a:p>
            <a:pPr algn="ctr"/>
            <a:r>
              <a:rPr lang="en-US" sz="3600" i="1" dirty="0" smtClean="0"/>
              <a:t>Card Change</a:t>
            </a:r>
            <a:endParaRPr lang="en-US" sz="3600" i="1" dirty="0"/>
          </a:p>
        </p:txBody>
      </p:sp>
      <p:sp>
        <p:nvSpPr>
          <p:cNvPr id="17" name="Right Arrow 16"/>
          <p:cNvSpPr/>
          <p:nvPr/>
        </p:nvSpPr>
        <p:spPr>
          <a:xfrm flipH="1">
            <a:off x="5139088" y="2563960"/>
            <a:ext cx="1910843" cy="1970451"/>
          </a:xfrm>
          <a:prstGeom prst="rightArrow">
            <a:avLst/>
          </a:prstGeom>
        </p:spPr>
        <p:style>
          <a:lnRef idx="1">
            <a:schemeClr val="accent1"/>
          </a:lnRef>
          <a:fillRef idx="3">
            <a:schemeClr val="accent1"/>
          </a:fillRef>
          <a:effectRef idx="2">
            <a:schemeClr val="accent1"/>
          </a:effectRef>
          <a:fontRef idx="minor">
            <a:schemeClr val="lt1"/>
          </a:fontRef>
        </p:style>
        <p:txBody>
          <a:bodyPr lIns="0" rIns="0" rtlCol="0" anchor="ctr"/>
          <a:lstStyle/>
          <a:p>
            <a:r>
              <a:rPr lang="en-US" sz="2800" dirty="0" smtClean="0"/>
              <a:t>Desired</a:t>
            </a:r>
            <a:endParaRPr lang="en-US" sz="2800" dirty="0"/>
          </a:p>
        </p:txBody>
      </p:sp>
      <p:sp>
        <p:nvSpPr>
          <p:cNvPr id="18" name="TextBox 17"/>
          <p:cNvSpPr txBox="1"/>
          <p:nvPr/>
        </p:nvSpPr>
        <p:spPr>
          <a:xfrm>
            <a:off x="2516067" y="2235572"/>
            <a:ext cx="2456868" cy="646331"/>
          </a:xfrm>
          <a:prstGeom prst="rect">
            <a:avLst/>
          </a:prstGeom>
          <a:noFill/>
        </p:spPr>
        <p:txBody>
          <a:bodyPr wrap="square" rtlCol="0">
            <a:spAutoFit/>
          </a:bodyPr>
          <a:lstStyle/>
          <a:p>
            <a:pPr algn="ctr"/>
            <a:r>
              <a:rPr lang="en-US" sz="3600" i="1" dirty="0" smtClean="0"/>
              <a:t>Changing…</a:t>
            </a:r>
            <a:endParaRPr lang="en-US" sz="3600" i="1" dirty="0"/>
          </a:p>
        </p:txBody>
      </p:sp>
      <p:sp>
        <p:nvSpPr>
          <p:cNvPr id="19" name="Rectangle 18"/>
          <p:cNvSpPr/>
          <p:nvPr/>
        </p:nvSpPr>
        <p:spPr>
          <a:xfrm>
            <a:off x="322801" y="0"/>
            <a:ext cx="2626215" cy="646331"/>
          </a:xfrm>
          <a:prstGeom prst="rect">
            <a:avLst/>
          </a:prstGeom>
        </p:spPr>
        <p:txBody>
          <a:bodyPr wrap="none">
            <a:spAutoFit/>
          </a:bodyPr>
          <a:lstStyle/>
          <a:p>
            <a:r>
              <a:rPr lang="en-US" sz="3600" dirty="0" smtClean="0"/>
              <a:t>Device Twins</a:t>
            </a:r>
            <a:endParaRPr lang="en-US" sz="3600" dirty="0"/>
          </a:p>
        </p:txBody>
      </p:sp>
    </p:spTree>
    <p:extLst>
      <p:ext uri="{BB962C8B-B14F-4D97-AF65-F5344CB8AC3E}">
        <p14:creationId xmlns:p14="http://schemas.microsoft.com/office/powerpoint/2010/main" val="13053152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68970" y="816889"/>
            <a:ext cx="1893372" cy="523220"/>
          </a:xfrm>
          <a:prstGeom prst="rect">
            <a:avLst/>
          </a:prstGeom>
          <a:noFill/>
        </p:spPr>
        <p:txBody>
          <a:bodyPr wrap="square" rtlCol="0">
            <a:spAutoFit/>
          </a:bodyPr>
          <a:lstStyle/>
          <a:p>
            <a:pPr algn="ctr"/>
            <a:r>
              <a:rPr lang="en-US" sz="2800" dirty="0" smtClean="0"/>
              <a:t>Device</a:t>
            </a:r>
            <a:endParaRPr lang="en-US" sz="2800" dirty="0"/>
          </a:p>
        </p:txBody>
      </p:sp>
      <p:grpSp>
        <p:nvGrpSpPr>
          <p:cNvPr id="10" name="Group 9"/>
          <p:cNvGrpSpPr/>
          <p:nvPr/>
        </p:nvGrpSpPr>
        <p:grpSpPr>
          <a:xfrm>
            <a:off x="1698535" y="3675691"/>
            <a:ext cx="3464297" cy="2387683"/>
            <a:chOff x="2375045" y="1918904"/>
            <a:chExt cx="3464297" cy="2387683"/>
          </a:xfrm>
        </p:grpSpPr>
        <p:pic>
          <p:nvPicPr>
            <p:cNvPr id="5" name="Picture 4"/>
            <p:cNvPicPr>
              <a:picLocks noChangeAspect="1"/>
            </p:cNvPicPr>
            <p:nvPr/>
          </p:nvPicPr>
          <p:blipFill>
            <a:blip r:embed="rId2"/>
            <a:stretch>
              <a:fillRect/>
            </a:stretch>
          </p:blipFill>
          <p:spPr>
            <a:xfrm>
              <a:off x="2375045" y="1992437"/>
              <a:ext cx="3464297" cy="2314150"/>
            </a:xfrm>
            <a:prstGeom prst="rect">
              <a:avLst/>
            </a:prstGeom>
          </p:spPr>
        </p:pic>
        <p:sp>
          <p:nvSpPr>
            <p:cNvPr id="6" name="TextBox 5"/>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cxnSp>
        <p:nvCxnSpPr>
          <p:cNvPr id="8" name="Straight Connector 7"/>
          <p:cNvCxnSpPr/>
          <p:nvPr/>
        </p:nvCxnSpPr>
        <p:spPr>
          <a:xfrm>
            <a:off x="5839342" y="890264"/>
            <a:ext cx="0" cy="5270363"/>
          </a:xfrm>
          <a:prstGeom prst="line">
            <a:avLst/>
          </a:prstGeom>
          <a:ln w="57150" cmpd="sng">
            <a:solidFill>
              <a:srgbClr val="658ACE"/>
            </a:solidFill>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359192" y="981159"/>
            <a:ext cx="1893372" cy="523220"/>
          </a:xfrm>
          <a:prstGeom prst="rect">
            <a:avLst/>
          </a:prstGeom>
          <a:noFill/>
        </p:spPr>
        <p:txBody>
          <a:bodyPr wrap="square" rtlCol="0">
            <a:spAutoFit/>
          </a:bodyPr>
          <a:lstStyle/>
          <a:p>
            <a:pPr algn="ctr"/>
            <a:r>
              <a:rPr lang="en-US" sz="2800" dirty="0" smtClean="0"/>
              <a:t>Server Twin</a:t>
            </a:r>
            <a:endParaRPr lang="en-US" sz="2800" dirty="0"/>
          </a:p>
        </p:txBody>
      </p:sp>
      <p:grpSp>
        <p:nvGrpSpPr>
          <p:cNvPr id="12" name="Group 11"/>
          <p:cNvGrpSpPr/>
          <p:nvPr/>
        </p:nvGrpSpPr>
        <p:grpSpPr>
          <a:xfrm>
            <a:off x="8497340" y="3685649"/>
            <a:ext cx="3464297" cy="2387683"/>
            <a:chOff x="2375045" y="1918904"/>
            <a:chExt cx="3464297" cy="2387683"/>
          </a:xfrm>
        </p:grpSpPr>
        <p:pic>
          <p:nvPicPr>
            <p:cNvPr id="13" name="Picture 12"/>
            <p:cNvPicPr>
              <a:picLocks noChangeAspect="1"/>
            </p:cNvPicPr>
            <p:nvPr/>
          </p:nvPicPr>
          <p:blipFill>
            <a:blip r:embed="rId2"/>
            <a:stretch>
              <a:fillRect/>
            </a:stretch>
          </p:blipFill>
          <p:spPr>
            <a:xfrm>
              <a:off x="2375045" y="1992437"/>
              <a:ext cx="3464297" cy="2314150"/>
            </a:xfrm>
            <a:prstGeom prst="rect">
              <a:avLst/>
            </a:prstGeom>
          </p:spPr>
        </p:pic>
        <p:sp>
          <p:nvSpPr>
            <p:cNvPr id="14" name="TextBox 13"/>
            <p:cNvSpPr txBox="1"/>
            <p:nvPr/>
          </p:nvSpPr>
          <p:spPr>
            <a:xfrm>
              <a:off x="3291317" y="1918904"/>
              <a:ext cx="1551073" cy="523220"/>
            </a:xfrm>
            <a:prstGeom prst="rect">
              <a:avLst/>
            </a:prstGeom>
            <a:noFill/>
          </p:spPr>
          <p:txBody>
            <a:bodyPr wrap="square" rtlCol="0">
              <a:spAutoFit/>
            </a:bodyPr>
            <a:lstStyle/>
            <a:p>
              <a:pPr algn="ctr"/>
              <a:r>
                <a:rPr lang="en-US" sz="2800" dirty="0" smtClean="0">
                  <a:solidFill>
                    <a:schemeClr val="bg1"/>
                  </a:solidFill>
                </a:rPr>
                <a:t>Mirage</a:t>
              </a:r>
              <a:endParaRPr lang="en-US" sz="2800" dirty="0">
                <a:solidFill>
                  <a:schemeClr val="bg1"/>
                </a:solidFill>
              </a:endParaRPr>
            </a:p>
          </p:txBody>
        </p:sp>
      </p:grpSp>
      <p:pic>
        <p:nvPicPr>
          <p:cNvPr id="15" name="Picture 14"/>
          <p:cNvPicPr>
            <a:picLocks noChangeAspect="1"/>
          </p:cNvPicPr>
          <p:nvPr/>
        </p:nvPicPr>
        <p:blipFill>
          <a:blip r:embed="rId3"/>
          <a:stretch>
            <a:fillRect/>
          </a:stretch>
        </p:blipFill>
        <p:spPr>
          <a:xfrm>
            <a:off x="7284516" y="1627533"/>
            <a:ext cx="1552587" cy="2160684"/>
          </a:xfrm>
          <a:prstGeom prst="rect">
            <a:avLst/>
          </a:prstGeom>
        </p:spPr>
      </p:pic>
      <p:pic>
        <p:nvPicPr>
          <p:cNvPr id="18" name="Picture 17"/>
          <p:cNvPicPr>
            <a:picLocks noChangeAspect="1"/>
          </p:cNvPicPr>
          <p:nvPr/>
        </p:nvPicPr>
        <p:blipFill>
          <a:blip r:embed="rId3"/>
          <a:stretch>
            <a:fillRect/>
          </a:stretch>
        </p:blipFill>
        <p:spPr>
          <a:xfrm>
            <a:off x="517534" y="1601880"/>
            <a:ext cx="1552587" cy="2160684"/>
          </a:xfrm>
          <a:prstGeom prst="rect">
            <a:avLst/>
          </a:prstGeom>
        </p:spPr>
      </p:pic>
      <p:sp>
        <p:nvSpPr>
          <p:cNvPr id="19" name="Rectangle 18"/>
          <p:cNvSpPr/>
          <p:nvPr/>
        </p:nvSpPr>
        <p:spPr>
          <a:xfrm>
            <a:off x="322801" y="0"/>
            <a:ext cx="2626215" cy="646331"/>
          </a:xfrm>
          <a:prstGeom prst="rect">
            <a:avLst/>
          </a:prstGeom>
        </p:spPr>
        <p:txBody>
          <a:bodyPr wrap="none">
            <a:spAutoFit/>
          </a:bodyPr>
          <a:lstStyle/>
          <a:p>
            <a:r>
              <a:rPr lang="en-US" sz="3600" dirty="0" smtClean="0"/>
              <a:t>Device Twins</a:t>
            </a:r>
            <a:endParaRPr lang="en-US" sz="3600" dirty="0"/>
          </a:p>
        </p:txBody>
      </p:sp>
    </p:spTree>
    <p:extLst>
      <p:ext uri="{BB962C8B-B14F-4D97-AF65-F5344CB8AC3E}">
        <p14:creationId xmlns:p14="http://schemas.microsoft.com/office/powerpoint/2010/main" val="2673856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18"/>
          <p:cNvSpPr>
            <a:spLocks noChangeShapeType="1"/>
          </p:cNvSpPr>
          <p:nvPr/>
        </p:nvSpPr>
        <p:spPr bwMode="auto">
          <a:xfrm>
            <a:off x="2342643" y="4171546"/>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120" name="Line 83"/>
          <p:cNvSpPr>
            <a:spLocks noChangeShapeType="1"/>
          </p:cNvSpPr>
          <p:nvPr/>
        </p:nvSpPr>
        <p:spPr bwMode="auto">
          <a:xfrm flipH="1">
            <a:off x="2342643" y="3941152"/>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122" name="Rectangle 16"/>
          <p:cNvSpPr>
            <a:spLocks noChangeArrowheads="1"/>
          </p:cNvSpPr>
          <p:nvPr/>
        </p:nvSpPr>
        <p:spPr bwMode="auto">
          <a:xfrm>
            <a:off x="248750" y="1780789"/>
            <a:ext cx="1922311" cy="4085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9" tIns="44819" rIns="89639" bIns="44819" numCol="1" spcCol="0" rtlCol="0" fromWordArt="0" anchor="t" anchorCtr="0" forceAA="0" compatLnSpc="1">
            <a:prstTxWarp prst="textNoShape">
              <a:avLst/>
            </a:prstTxWarp>
            <a:noAutofit/>
          </a:bodyPr>
          <a:lstStyle/>
          <a:p>
            <a:pPr algn="ctr" defTabSz="914225">
              <a:defRPr/>
            </a:pPr>
            <a:r>
              <a:rPr lang="en-US" altLang="en-US" sz="2800" kern="0" dirty="0">
                <a:solidFill>
                  <a:schemeClr val="bg1"/>
                </a:solidFill>
                <a:cs typeface="Segoe UI Light" panose="020B0502040204020203" pitchFamily="34" charset="0"/>
              </a:rPr>
              <a:t>Devices</a:t>
            </a:r>
            <a:endParaRPr lang="en-US" sz="2800" kern="0" dirty="0">
              <a:solidFill>
                <a:schemeClr val="bg1"/>
              </a:solidFill>
              <a:cs typeface="Segoe UI Light" panose="020B0502040204020203" pitchFamily="34" charset="0"/>
            </a:endParaRPr>
          </a:p>
        </p:txBody>
      </p:sp>
      <p:sp>
        <p:nvSpPr>
          <p:cNvPr id="126" name="Azuee Iot Suite"/>
          <p:cNvSpPr>
            <a:spLocks noChangeArrowheads="1"/>
          </p:cNvSpPr>
          <p:nvPr/>
        </p:nvSpPr>
        <p:spPr bwMode="auto">
          <a:xfrm>
            <a:off x="3547953" y="1833165"/>
            <a:ext cx="4425123" cy="3954397"/>
          </a:xfrm>
          <a:prstGeom prst="rect">
            <a:avLst/>
          </a:prstGeom>
          <a:noFill/>
          <a:ln w="6350">
            <a:solidFill>
              <a:schemeClr val="tx1"/>
            </a:solidFill>
          </a:ln>
        </p:spPr>
        <p:txBody>
          <a:bodyPr vert="horz" wrap="square" lIns="89639" tIns="44819" rIns="89639" bIns="44819" numCol="1" anchor="t" anchorCtr="0" compatLnSpc="1">
            <a:prstTxWarp prst="textNoShape">
              <a:avLst/>
            </a:prstTxWarp>
          </a:bodyPr>
          <a:lstStyle/>
          <a:p>
            <a:pPr defTabSz="896386">
              <a:defRPr/>
            </a:pPr>
            <a:r>
              <a:rPr lang="en-US" altLang="en-US" sz="3200" dirty="0" smtClean="0">
                <a:latin typeface="Segoe UI Light" panose="020B0502040204020203" pitchFamily="34" charset="0"/>
              </a:rPr>
              <a:t>Azure </a:t>
            </a:r>
            <a:r>
              <a:rPr lang="en-US" altLang="en-US" sz="3200" dirty="0" err="1" smtClean="0">
                <a:latin typeface="Segoe UI Light" panose="020B0502040204020203" pitchFamily="34" charset="0"/>
              </a:rPr>
              <a:t>IoT</a:t>
            </a:r>
            <a:endParaRPr lang="en-US" altLang="en-US" sz="2400" dirty="0">
              <a:latin typeface="Arial" panose="020B0604020202020204" pitchFamily="34" charset="0"/>
            </a:endParaRPr>
          </a:p>
        </p:txBody>
      </p:sp>
      <p:grpSp>
        <p:nvGrpSpPr>
          <p:cNvPr id="127" name="Group 126"/>
          <p:cNvGrpSpPr/>
          <p:nvPr/>
        </p:nvGrpSpPr>
        <p:grpSpPr>
          <a:xfrm>
            <a:off x="866094" y="3401320"/>
            <a:ext cx="717261" cy="741744"/>
            <a:chOff x="1308100" y="3205163"/>
            <a:chExt cx="327025" cy="338138"/>
          </a:xfrm>
          <a:solidFill>
            <a:schemeClr val="bg1">
              <a:lumMod val="95000"/>
            </a:schemeClr>
          </a:solidFill>
        </p:grpSpPr>
        <p:sp>
          <p:nvSpPr>
            <p:cNvPr id="128"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29"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30"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131" name="Rectangle 20"/>
          <p:cNvSpPr>
            <a:spLocks noChangeArrowheads="1"/>
          </p:cNvSpPr>
          <p:nvPr/>
        </p:nvSpPr>
        <p:spPr bwMode="auto">
          <a:xfrm>
            <a:off x="9452482" y="1853753"/>
            <a:ext cx="2301769" cy="40120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225">
              <a:defRPr/>
            </a:pPr>
            <a:r>
              <a:rPr lang="en-US" altLang="en-US" sz="2800" kern="0" dirty="0">
                <a:solidFill>
                  <a:schemeClr val="bg1"/>
                </a:solidFill>
                <a:cs typeface="Segoe UI Light" panose="020B0502040204020203" pitchFamily="34" charset="0"/>
              </a:rPr>
              <a:t>Back end systems and processes</a:t>
            </a:r>
          </a:p>
          <a:p>
            <a:pPr algn="ctr" defTabSz="914225">
              <a:defRPr/>
            </a:pPr>
            <a:endParaRPr lang="en-US" sz="2800" kern="0" dirty="0">
              <a:solidFill>
                <a:schemeClr val="bg1"/>
              </a:solidFill>
              <a:cs typeface="Segoe UI Light" panose="020B0502040204020203" pitchFamily="34" charset="0"/>
            </a:endParaRPr>
          </a:p>
        </p:txBody>
      </p:sp>
      <p:sp>
        <p:nvSpPr>
          <p:cNvPr id="132" name="Rectangle 127"/>
          <p:cNvSpPr>
            <a:spLocks noChangeArrowheads="1"/>
          </p:cNvSpPr>
          <p:nvPr/>
        </p:nvSpPr>
        <p:spPr bwMode="auto">
          <a:xfrm>
            <a:off x="1226391" y="4068708"/>
            <a:ext cx="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400" dirty="0">
                <a:solidFill>
                  <a:srgbClr val="00188F"/>
                </a:solidFill>
                <a:latin typeface="Segoe UI" panose="020B0502040204020203" pitchFamily="34" charset="0"/>
              </a:rPr>
              <a:t> </a:t>
            </a:r>
            <a:endParaRPr lang="en-US" altLang="en-US" sz="3200" dirty="0">
              <a:solidFill>
                <a:prstClr val="black"/>
              </a:solidFill>
            </a:endParaRPr>
          </a:p>
        </p:txBody>
      </p:sp>
      <p:sp>
        <p:nvSpPr>
          <p:cNvPr id="133" name="Freeform 132"/>
          <p:cNvSpPr>
            <a:spLocks noChangeAspect="1"/>
          </p:cNvSpPr>
          <p:nvPr/>
        </p:nvSpPr>
        <p:spPr bwMode="auto">
          <a:xfrm rot="5280000">
            <a:off x="3978397" y="3439386"/>
            <a:ext cx="829698" cy="1054864"/>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8" rIns="0" bIns="45718" numCol="1" rtlCol="0" anchor="ctr" anchorCtr="0" compatLnSpc="1">
            <a:prstTxWarp prst="textNoShape">
              <a:avLst/>
            </a:prstTxWarp>
          </a:bodyPr>
          <a:lstStyle/>
          <a:p>
            <a:pPr algn="ctr" defTabSz="914102" fontAlgn="base">
              <a:spcBef>
                <a:spcPct val="0"/>
              </a:spcBef>
              <a:spcAft>
                <a:spcPct val="0"/>
              </a:spcAft>
              <a:defRPr/>
            </a:pPr>
            <a:endParaRPr lang="en-US" sz="3600" dirty="0">
              <a:gradFill>
                <a:gsLst>
                  <a:gs pos="5417">
                    <a:srgbClr val="505050"/>
                  </a:gs>
                  <a:gs pos="100000">
                    <a:srgbClr val="505050"/>
                  </a:gs>
                </a:gsLst>
                <a:lin ang="5400000" scaled="0"/>
              </a:gradFill>
              <a:latin typeface="Segoe UI"/>
            </a:endParaRPr>
          </a:p>
        </p:txBody>
      </p:sp>
      <p:sp>
        <p:nvSpPr>
          <p:cNvPr id="144" name="Line 181"/>
          <p:cNvSpPr>
            <a:spLocks noChangeShapeType="1"/>
          </p:cNvSpPr>
          <p:nvPr/>
        </p:nvSpPr>
        <p:spPr bwMode="auto">
          <a:xfrm flipV="1">
            <a:off x="5063289" y="3299696"/>
            <a:ext cx="1692225" cy="636861"/>
          </a:xfrm>
          <a:prstGeom prst="line">
            <a:avLst/>
          </a:prstGeom>
          <a:noFill/>
          <a:ln w="57150" cap="rnd" cmpd="sng">
            <a:solidFill>
              <a:schemeClr val="tx1"/>
            </a:solidFill>
            <a:prstDash val="solid"/>
            <a:round/>
            <a:headEnd type="triangle"/>
            <a:tailEnd type="triangle" w="med" len="sm"/>
          </a:ln>
          <a:extLst>
            <a:ext uri="{909E8E84-426E-40dd-AFC4-6F175D3DCCD1}">
              <a14:hiddenFill xmlns:a14="http://schemas.microsoft.com/office/drawing/2010/main">
                <a:noFill/>
              </a14:hiddenFill>
            </a:ext>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196" name="Rectangle 260"/>
          <p:cNvSpPr>
            <a:spLocks noChangeArrowheads="1"/>
          </p:cNvSpPr>
          <p:nvPr/>
        </p:nvSpPr>
        <p:spPr bwMode="auto">
          <a:xfrm>
            <a:off x="4064022" y="4651946"/>
            <a:ext cx="8169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dirty="0">
                <a:latin typeface="Segoe UI" panose="020B0502040204020203" pitchFamily="34" charset="0"/>
              </a:rPr>
              <a:t>IoT Hub</a:t>
            </a:r>
            <a:endParaRPr lang="en-US" altLang="en-US" sz="3200" dirty="0"/>
          </a:p>
        </p:txBody>
      </p:sp>
      <p:grpSp>
        <p:nvGrpSpPr>
          <p:cNvPr id="197" name="Group 196"/>
          <p:cNvGrpSpPr/>
          <p:nvPr/>
        </p:nvGrpSpPr>
        <p:grpSpPr>
          <a:xfrm>
            <a:off x="6831983" y="2715617"/>
            <a:ext cx="942089" cy="833279"/>
            <a:chOff x="3314482" y="-3310276"/>
            <a:chExt cx="508000" cy="449263"/>
          </a:xfrm>
          <a:solidFill>
            <a:schemeClr val="bg1">
              <a:lumMod val="50000"/>
            </a:schemeClr>
          </a:solidFill>
        </p:grpSpPr>
        <p:sp>
          <p:nvSpPr>
            <p:cNvPr id="19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9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1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1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212" name="Rectangle 275"/>
          <p:cNvSpPr>
            <a:spLocks noChangeArrowheads="1"/>
          </p:cNvSpPr>
          <p:nvPr/>
        </p:nvSpPr>
        <p:spPr bwMode="auto">
          <a:xfrm>
            <a:off x="6776872" y="5372117"/>
            <a:ext cx="10221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dirty="0">
                <a:latin typeface="Segoe UI" panose="020B0502040204020203" pitchFamily="34" charset="0"/>
              </a:rPr>
              <a:t>Web Jobs</a:t>
            </a:r>
            <a:endParaRPr lang="en-US" altLang="en-US" sz="3200" dirty="0"/>
          </a:p>
        </p:txBody>
      </p:sp>
      <p:sp>
        <p:nvSpPr>
          <p:cNvPr id="221" name="Line 18"/>
          <p:cNvSpPr>
            <a:spLocks noChangeShapeType="1"/>
          </p:cNvSpPr>
          <p:nvPr/>
        </p:nvSpPr>
        <p:spPr bwMode="auto">
          <a:xfrm>
            <a:off x="8190278" y="4171546"/>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222" name="Line 83"/>
          <p:cNvSpPr>
            <a:spLocks noChangeShapeType="1"/>
          </p:cNvSpPr>
          <p:nvPr/>
        </p:nvSpPr>
        <p:spPr bwMode="auto">
          <a:xfrm flipH="1">
            <a:off x="8190278" y="3941152"/>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223" name="Rectangle 128"/>
          <p:cNvSpPr>
            <a:spLocks noChangeArrowheads="1"/>
          </p:cNvSpPr>
          <p:nvPr/>
        </p:nvSpPr>
        <p:spPr bwMode="auto">
          <a:xfrm>
            <a:off x="590161" y="4286135"/>
            <a:ext cx="124853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2400" dirty="0" err="1" smtClean="0">
                <a:solidFill>
                  <a:prstClr val="white"/>
                </a:solidFill>
                <a:latin typeface="Segoe UI" panose="020B0502040204020203" pitchFamily="34" charset="0"/>
              </a:rPr>
              <a:t>Node.js</a:t>
            </a:r>
            <a:r>
              <a:rPr lang="en-US" altLang="en-US" sz="2400" dirty="0" smtClean="0">
                <a:solidFill>
                  <a:prstClr val="white"/>
                </a:solidFill>
                <a:latin typeface="Segoe UI" panose="020B0502040204020203" pitchFamily="34" charset="0"/>
              </a:rPr>
              <a:t> </a:t>
            </a:r>
          </a:p>
          <a:p>
            <a:pPr algn="ctr" defTabSz="896386">
              <a:defRPr/>
            </a:pPr>
            <a:r>
              <a:rPr lang="en-US" altLang="en-US" sz="2400" dirty="0" smtClean="0">
                <a:solidFill>
                  <a:prstClr val="white"/>
                </a:solidFill>
                <a:latin typeface="Segoe UI" panose="020B0502040204020203" pitchFamily="34" charset="0"/>
              </a:rPr>
              <a:t>simulator</a:t>
            </a:r>
            <a:endParaRPr lang="en-US" altLang="en-US" sz="2400" dirty="0">
              <a:solidFill>
                <a:prstClr val="white"/>
              </a:solidFill>
            </a:endParaRPr>
          </a:p>
        </p:txBody>
      </p:sp>
      <p:sp>
        <p:nvSpPr>
          <p:cNvPr id="37" name="Rectangle 36"/>
          <p:cNvSpPr/>
          <p:nvPr/>
        </p:nvSpPr>
        <p:spPr>
          <a:xfrm>
            <a:off x="322801" y="0"/>
            <a:ext cx="3212989" cy="646331"/>
          </a:xfrm>
          <a:prstGeom prst="rect">
            <a:avLst/>
          </a:prstGeom>
        </p:spPr>
        <p:txBody>
          <a:bodyPr wrap="none">
            <a:spAutoFit/>
          </a:bodyPr>
          <a:lstStyle/>
          <a:p>
            <a:r>
              <a:rPr lang="en-US" sz="3600" dirty="0" err="1" smtClean="0"/>
              <a:t>IoT</a:t>
            </a:r>
            <a:r>
              <a:rPr lang="en-US" sz="3600" dirty="0" smtClean="0"/>
              <a:t> Architecture</a:t>
            </a:r>
            <a:endParaRPr lang="en-US" sz="3600" dirty="0"/>
          </a:p>
        </p:txBody>
      </p:sp>
      <p:grpSp>
        <p:nvGrpSpPr>
          <p:cNvPr id="39" name="Group 38"/>
          <p:cNvGrpSpPr/>
          <p:nvPr/>
        </p:nvGrpSpPr>
        <p:grpSpPr>
          <a:xfrm>
            <a:off x="6831983" y="4347644"/>
            <a:ext cx="942089" cy="833279"/>
            <a:chOff x="3314482" y="-3310276"/>
            <a:chExt cx="508000" cy="449263"/>
          </a:xfrm>
          <a:solidFill>
            <a:schemeClr val="bg1">
              <a:lumMod val="50000"/>
            </a:schemeClr>
          </a:solidFill>
        </p:grpSpPr>
        <p:sp>
          <p:nvSpPr>
            <p:cNvPr id="40"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1"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2"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3"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4"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5"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6"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7"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8"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9"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0"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1"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2"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3"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54" name="Line 181"/>
          <p:cNvSpPr>
            <a:spLocks noChangeShapeType="1"/>
          </p:cNvSpPr>
          <p:nvPr/>
        </p:nvSpPr>
        <p:spPr bwMode="auto">
          <a:xfrm>
            <a:off x="5058584" y="3949669"/>
            <a:ext cx="1692225" cy="636861"/>
          </a:xfrm>
          <a:prstGeom prst="line">
            <a:avLst/>
          </a:prstGeom>
          <a:noFill/>
          <a:ln w="57150" cap="rnd" cmpd="sng">
            <a:solidFill>
              <a:schemeClr val="tx1"/>
            </a:solidFill>
            <a:prstDash val="solid"/>
            <a:round/>
            <a:headEnd type="triangle"/>
            <a:tailEnd type="triangle" w="med" len="sm"/>
          </a:ln>
          <a:extLst>
            <a:ext uri="{909E8E84-426E-40dd-AFC4-6F175D3DCCD1}">
              <a14:hiddenFill xmlns:a14="http://schemas.microsoft.com/office/drawing/2010/main">
                <a:noFill/>
              </a14:hiddenFill>
            </a:ext>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2" name="TextBox 1"/>
          <p:cNvSpPr txBox="1"/>
          <p:nvPr/>
        </p:nvSpPr>
        <p:spPr>
          <a:xfrm>
            <a:off x="6753160" y="1820070"/>
            <a:ext cx="1099735" cy="954107"/>
          </a:xfrm>
          <a:prstGeom prst="rect">
            <a:avLst/>
          </a:prstGeom>
          <a:noFill/>
        </p:spPr>
        <p:txBody>
          <a:bodyPr wrap="square" rtlCol="0">
            <a:spAutoFit/>
          </a:bodyPr>
          <a:lstStyle/>
          <a:p>
            <a:pPr algn="ctr"/>
            <a:r>
              <a:rPr lang="en-US" sz="2800" dirty="0" smtClean="0">
                <a:solidFill>
                  <a:srgbClr val="FF0000"/>
                </a:solidFill>
              </a:rPr>
              <a:t>Deal Cards</a:t>
            </a:r>
            <a:endParaRPr lang="en-US" sz="2800" dirty="0">
              <a:solidFill>
                <a:srgbClr val="FF0000"/>
              </a:solidFill>
            </a:endParaRPr>
          </a:p>
        </p:txBody>
      </p:sp>
      <p:sp>
        <p:nvSpPr>
          <p:cNvPr id="55" name="TextBox 54"/>
          <p:cNvSpPr txBox="1"/>
          <p:nvPr/>
        </p:nvSpPr>
        <p:spPr>
          <a:xfrm>
            <a:off x="6546039" y="3439001"/>
            <a:ext cx="1513977" cy="954107"/>
          </a:xfrm>
          <a:prstGeom prst="rect">
            <a:avLst/>
          </a:prstGeom>
          <a:noFill/>
        </p:spPr>
        <p:txBody>
          <a:bodyPr wrap="square" rtlCol="0">
            <a:spAutoFit/>
          </a:bodyPr>
          <a:lstStyle/>
          <a:p>
            <a:pPr algn="ctr"/>
            <a:r>
              <a:rPr lang="en-US" sz="2800" dirty="0" smtClean="0">
                <a:solidFill>
                  <a:srgbClr val="FF0000"/>
                </a:solidFill>
              </a:rPr>
              <a:t>Execute Trades</a:t>
            </a:r>
            <a:endParaRPr lang="en-US" sz="2800" dirty="0">
              <a:solidFill>
                <a:srgbClr val="FF0000"/>
              </a:solidFill>
            </a:endParaRPr>
          </a:p>
        </p:txBody>
      </p:sp>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9274" y="750472"/>
            <a:ext cx="1763277" cy="1080163"/>
          </a:xfrm>
          <a:prstGeom prst="rect">
            <a:avLst/>
          </a:prstGeom>
        </p:spPr>
      </p:pic>
    </p:spTree>
    <p:extLst>
      <p:ext uri="{BB962C8B-B14F-4D97-AF65-F5344CB8AC3E}">
        <p14:creationId xmlns:p14="http://schemas.microsoft.com/office/powerpoint/2010/main" val="2753567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18"/>
          <p:cNvSpPr>
            <a:spLocks noChangeShapeType="1"/>
          </p:cNvSpPr>
          <p:nvPr/>
        </p:nvSpPr>
        <p:spPr bwMode="auto">
          <a:xfrm>
            <a:off x="2342643" y="4171546"/>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120" name="Line 83"/>
          <p:cNvSpPr>
            <a:spLocks noChangeShapeType="1"/>
          </p:cNvSpPr>
          <p:nvPr/>
        </p:nvSpPr>
        <p:spPr bwMode="auto">
          <a:xfrm flipH="1">
            <a:off x="2342643" y="3941152"/>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122" name="Rectangle 16"/>
          <p:cNvSpPr>
            <a:spLocks noChangeArrowheads="1"/>
          </p:cNvSpPr>
          <p:nvPr/>
        </p:nvSpPr>
        <p:spPr bwMode="auto">
          <a:xfrm>
            <a:off x="248750" y="1780789"/>
            <a:ext cx="1922311" cy="4085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9" tIns="44819" rIns="89639" bIns="44819" numCol="1" spcCol="0" rtlCol="0" fromWordArt="0" anchor="t" anchorCtr="0" forceAA="0" compatLnSpc="1">
            <a:prstTxWarp prst="textNoShape">
              <a:avLst/>
            </a:prstTxWarp>
            <a:noAutofit/>
          </a:bodyPr>
          <a:lstStyle/>
          <a:p>
            <a:pPr algn="ctr" defTabSz="914225">
              <a:defRPr/>
            </a:pPr>
            <a:r>
              <a:rPr lang="en-US" altLang="en-US" sz="2800" kern="0" dirty="0">
                <a:solidFill>
                  <a:schemeClr val="bg1"/>
                </a:solidFill>
                <a:cs typeface="Segoe UI Light" panose="020B0502040204020203" pitchFamily="34" charset="0"/>
              </a:rPr>
              <a:t>Devices</a:t>
            </a:r>
            <a:endParaRPr lang="en-US" sz="2800" kern="0" dirty="0">
              <a:solidFill>
                <a:schemeClr val="bg1"/>
              </a:solidFill>
              <a:cs typeface="Segoe UI Light" panose="020B0502040204020203" pitchFamily="34" charset="0"/>
            </a:endParaRPr>
          </a:p>
        </p:txBody>
      </p:sp>
      <p:sp>
        <p:nvSpPr>
          <p:cNvPr id="126" name="Azuee Iot Suite"/>
          <p:cNvSpPr>
            <a:spLocks noChangeArrowheads="1"/>
          </p:cNvSpPr>
          <p:nvPr/>
        </p:nvSpPr>
        <p:spPr bwMode="auto">
          <a:xfrm>
            <a:off x="3547953" y="1833165"/>
            <a:ext cx="4425123" cy="3954397"/>
          </a:xfrm>
          <a:prstGeom prst="rect">
            <a:avLst/>
          </a:prstGeom>
          <a:noFill/>
          <a:ln w="6350">
            <a:solidFill>
              <a:schemeClr val="tx1"/>
            </a:solidFill>
          </a:ln>
        </p:spPr>
        <p:txBody>
          <a:bodyPr vert="horz" wrap="square" lIns="89639" tIns="44819" rIns="89639" bIns="44819" numCol="1" anchor="t" anchorCtr="0" compatLnSpc="1">
            <a:prstTxWarp prst="textNoShape">
              <a:avLst/>
            </a:prstTxWarp>
          </a:bodyPr>
          <a:lstStyle/>
          <a:p>
            <a:pPr defTabSz="896386">
              <a:defRPr/>
            </a:pPr>
            <a:r>
              <a:rPr lang="en-US" altLang="en-US" sz="3200" dirty="0" smtClean="0">
                <a:latin typeface="Segoe UI Light" panose="020B0502040204020203" pitchFamily="34" charset="0"/>
              </a:rPr>
              <a:t>Azure </a:t>
            </a:r>
            <a:r>
              <a:rPr lang="en-US" altLang="en-US" sz="3200" dirty="0" err="1" smtClean="0">
                <a:latin typeface="Segoe UI Light" panose="020B0502040204020203" pitchFamily="34" charset="0"/>
              </a:rPr>
              <a:t>IoT</a:t>
            </a:r>
            <a:endParaRPr lang="en-US" altLang="en-US" sz="2400" dirty="0">
              <a:latin typeface="Arial" panose="020B0604020202020204" pitchFamily="34" charset="0"/>
            </a:endParaRPr>
          </a:p>
        </p:txBody>
      </p:sp>
      <p:grpSp>
        <p:nvGrpSpPr>
          <p:cNvPr id="127" name="Group 126"/>
          <p:cNvGrpSpPr/>
          <p:nvPr/>
        </p:nvGrpSpPr>
        <p:grpSpPr>
          <a:xfrm>
            <a:off x="866094" y="3401320"/>
            <a:ext cx="717261" cy="741744"/>
            <a:chOff x="1308100" y="3205163"/>
            <a:chExt cx="327025" cy="338138"/>
          </a:xfrm>
          <a:solidFill>
            <a:schemeClr val="bg1">
              <a:lumMod val="95000"/>
            </a:schemeClr>
          </a:solidFill>
        </p:grpSpPr>
        <p:sp>
          <p:nvSpPr>
            <p:cNvPr id="128"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29"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30"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131" name="Rectangle 20"/>
          <p:cNvSpPr>
            <a:spLocks noChangeArrowheads="1"/>
          </p:cNvSpPr>
          <p:nvPr/>
        </p:nvSpPr>
        <p:spPr bwMode="auto">
          <a:xfrm>
            <a:off x="9452482" y="1853753"/>
            <a:ext cx="2301769" cy="40120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225">
              <a:defRPr/>
            </a:pPr>
            <a:r>
              <a:rPr lang="en-US" altLang="en-US" sz="2800" kern="0" dirty="0">
                <a:solidFill>
                  <a:schemeClr val="bg1"/>
                </a:solidFill>
                <a:cs typeface="Segoe UI Light" panose="020B0502040204020203" pitchFamily="34" charset="0"/>
              </a:rPr>
              <a:t>Back end systems and processes</a:t>
            </a:r>
          </a:p>
          <a:p>
            <a:pPr algn="ctr" defTabSz="914225">
              <a:defRPr/>
            </a:pPr>
            <a:endParaRPr lang="en-US" sz="2800" kern="0" dirty="0">
              <a:solidFill>
                <a:schemeClr val="bg1"/>
              </a:solidFill>
              <a:cs typeface="Segoe UI Light" panose="020B0502040204020203" pitchFamily="34" charset="0"/>
            </a:endParaRPr>
          </a:p>
        </p:txBody>
      </p:sp>
      <p:sp>
        <p:nvSpPr>
          <p:cNvPr id="132" name="Rectangle 127"/>
          <p:cNvSpPr>
            <a:spLocks noChangeArrowheads="1"/>
          </p:cNvSpPr>
          <p:nvPr/>
        </p:nvSpPr>
        <p:spPr bwMode="auto">
          <a:xfrm>
            <a:off x="1226391" y="4068708"/>
            <a:ext cx="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400" dirty="0">
                <a:solidFill>
                  <a:srgbClr val="00188F"/>
                </a:solidFill>
                <a:latin typeface="Segoe UI" panose="020B0502040204020203" pitchFamily="34" charset="0"/>
              </a:rPr>
              <a:t> </a:t>
            </a:r>
            <a:endParaRPr lang="en-US" altLang="en-US" sz="3200" dirty="0">
              <a:solidFill>
                <a:prstClr val="black"/>
              </a:solidFill>
            </a:endParaRPr>
          </a:p>
        </p:txBody>
      </p:sp>
      <p:sp>
        <p:nvSpPr>
          <p:cNvPr id="133" name="Freeform 132"/>
          <p:cNvSpPr>
            <a:spLocks noChangeAspect="1"/>
          </p:cNvSpPr>
          <p:nvPr/>
        </p:nvSpPr>
        <p:spPr bwMode="auto">
          <a:xfrm rot="5280000">
            <a:off x="3978397" y="3439386"/>
            <a:ext cx="829698" cy="1054864"/>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8" rIns="0" bIns="45718" numCol="1" rtlCol="0" anchor="ctr" anchorCtr="0" compatLnSpc="1">
            <a:prstTxWarp prst="textNoShape">
              <a:avLst/>
            </a:prstTxWarp>
          </a:bodyPr>
          <a:lstStyle/>
          <a:p>
            <a:pPr algn="ctr" defTabSz="914102" fontAlgn="base">
              <a:spcBef>
                <a:spcPct val="0"/>
              </a:spcBef>
              <a:spcAft>
                <a:spcPct val="0"/>
              </a:spcAft>
              <a:defRPr/>
            </a:pPr>
            <a:endParaRPr lang="en-US" sz="3600" dirty="0">
              <a:gradFill>
                <a:gsLst>
                  <a:gs pos="5417">
                    <a:srgbClr val="505050"/>
                  </a:gs>
                  <a:gs pos="100000">
                    <a:srgbClr val="505050"/>
                  </a:gs>
                </a:gsLst>
                <a:lin ang="5400000" scaled="0"/>
              </a:gradFill>
              <a:latin typeface="Segoe UI"/>
            </a:endParaRPr>
          </a:p>
        </p:txBody>
      </p:sp>
      <p:sp>
        <p:nvSpPr>
          <p:cNvPr id="144" name="Line 181"/>
          <p:cNvSpPr>
            <a:spLocks noChangeShapeType="1"/>
          </p:cNvSpPr>
          <p:nvPr/>
        </p:nvSpPr>
        <p:spPr bwMode="auto">
          <a:xfrm flipV="1">
            <a:off x="5063289" y="3299696"/>
            <a:ext cx="1692225" cy="636861"/>
          </a:xfrm>
          <a:prstGeom prst="line">
            <a:avLst/>
          </a:prstGeom>
          <a:noFill/>
          <a:ln w="57150" cap="rnd" cmpd="sng">
            <a:solidFill>
              <a:schemeClr val="tx1"/>
            </a:solidFill>
            <a:prstDash val="solid"/>
            <a:round/>
            <a:headEnd type="triangle"/>
            <a:tailEnd type="triangle" w="med" len="sm"/>
          </a:ln>
          <a:extLst>
            <a:ext uri="{909E8E84-426E-40dd-AFC4-6F175D3DCCD1}">
              <a14:hiddenFill xmlns:a14="http://schemas.microsoft.com/office/drawing/2010/main">
                <a:noFill/>
              </a14:hiddenFill>
            </a:ext>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196" name="Rectangle 260"/>
          <p:cNvSpPr>
            <a:spLocks noChangeArrowheads="1"/>
          </p:cNvSpPr>
          <p:nvPr/>
        </p:nvSpPr>
        <p:spPr bwMode="auto">
          <a:xfrm>
            <a:off x="4064022" y="4651946"/>
            <a:ext cx="8169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dirty="0">
                <a:latin typeface="Segoe UI" panose="020B0502040204020203" pitchFamily="34" charset="0"/>
              </a:rPr>
              <a:t>IoT Hub</a:t>
            </a:r>
            <a:endParaRPr lang="en-US" altLang="en-US" sz="3200" dirty="0"/>
          </a:p>
        </p:txBody>
      </p:sp>
      <p:grpSp>
        <p:nvGrpSpPr>
          <p:cNvPr id="197" name="Group 196"/>
          <p:cNvGrpSpPr/>
          <p:nvPr/>
        </p:nvGrpSpPr>
        <p:grpSpPr>
          <a:xfrm>
            <a:off x="6831983" y="2715617"/>
            <a:ext cx="942089" cy="833279"/>
            <a:chOff x="3314482" y="-3310276"/>
            <a:chExt cx="508000" cy="449263"/>
          </a:xfrm>
          <a:solidFill>
            <a:schemeClr val="bg1">
              <a:lumMod val="50000"/>
            </a:schemeClr>
          </a:solidFill>
        </p:grpSpPr>
        <p:sp>
          <p:nvSpPr>
            <p:cNvPr id="19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9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1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1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212" name="Rectangle 275"/>
          <p:cNvSpPr>
            <a:spLocks noChangeArrowheads="1"/>
          </p:cNvSpPr>
          <p:nvPr/>
        </p:nvSpPr>
        <p:spPr bwMode="auto">
          <a:xfrm>
            <a:off x="6776872" y="5372117"/>
            <a:ext cx="10221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dirty="0">
                <a:latin typeface="Segoe UI" panose="020B0502040204020203" pitchFamily="34" charset="0"/>
              </a:rPr>
              <a:t>Web Jobs</a:t>
            </a:r>
            <a:endParaRPr lang="en-US" altLang="en-US" sz="3200" dirty="0"/>
          </a:p>
        </p:txBody>
      </p:sp>
      <p:sp>
        <p:nvSpPr>
          <p:cNvPr id="221" name="Line 18"/>
          <p:cNvSpPr>
            <a:spLocks noChangeShapeType="1"/>
          </p:cNvSpPr>
          <p:nvPr/>
        </p:nvSpPr>
        <p:spPr bwMode="auto">
          <a:xfrm>
            <a:off x="8190278" y="4171546"/>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222" name="Line 83"/>
          <p:cNvSpPr>
            <a:spLocks noChangeShapeType="1"/>
          </p:cNvSpPr>
          <p:nvPr/>
        </p:nvSpPr>
        <p:spPr bwMode="auto">
          <a:xfrm flipH="1">
            <a:off x="8190278" y="3941152"/>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223" name="Rectangle 128"/>
          <p:cNvSpPr>
            <a:spLocks noChangeArrowheads="1"/>
          </p:cNvSpPr>
          <p:nvPr/>
        </p:nvSpPr>
        <p:spPr bwMode="auto">
          <a:xfrm>
            <a:off x="590161" y="4286135"/>
            <a:ext cx="124853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2400" dirty="0" err="1" smtClean="0">
                <a:solidFill>
                  <a:prstClr val="white"/>
                </a:solidFill>
                <a:latin typeface="Segoe UI" panose="020B0502040204020203" pitchFamily="34" charset="0"/>
              </a:rPr>
              <a:t>Node.js</a:t>
            </a:r>
            <a:r>
              <a:rPr lang="en-US" altLang="en-US" sz="2400" dirty="0" smtClean="0">
                <a:solidFill>
                  <a:prstClr val="white"/>
                </a:solidFill>
                <a:latin typeface="Segoe UI" panose="020B0502040204020203" pitchFamily="34" charset="0"/>
              </a:rPr>
              <a:t> </a:t>
            </a:r>
          </a:p>
          <a:p>
            <a:pPr algn="ctr" defTabSz="896386">
              <a:defRPr/>
            </a:pPr>
            <a:r>
              <a:rPr lang="en-US" altLang="en-US" sz="2400" dirty="0" smtClean="0">
                <a:solidFill>
                  <a:prstClr val="white"/>
                </a:solidFill>
                <a:latin typeface="Segoe UI" panose="020B0502040204020203" pitchFamily="34" charset="0"/>
              </a:rPr>
              <a:t>simulator</a:t>
            </a:r>
            <a:endParaRPr lang="en-US" altLang="en-US" sz="2400" dirty="0">
              <a:solidFill>
                <a:prstClr val="white"/>
              </a:solidFill>
            </a:endParaRPr>
          </a:p>
        </p:txBody>
      </p:sp>
      <p:sp>
        <p:nvSpPr>
          <p:cNvPr id="37" name="Rectangle 36"/>
          <p:cNvSpPr/>
          <p:nvPr/>
        </p:nvSpPr>
        <p:spPr>
          <a:xfrm>
            <a:off x="322801" y="0"/>
            <a:ext cx="3212989" cy="646331"/>
          </a:xfrm>
          <a:prstGeom prst="rect">
            <a:avLst/>
          </a:prstGeom>
        </p:spPr>
        <p:txBody>
          <a:bodyPr wrap="none">
            <a:spAutoFit/>
          </a:bodyPr>
          <a:lstStyle/>
          <a:p>
            <a:r>
              <a:rPr lang="en-US" sz="3600" dirty="0" err="1" smtClean="0"/>
              <a:t>IoT</a:t>
            </a:r>
            <a:r>
              <a:rPr lang="en-US" sz="3600" dirty="0" smtClean="0"/>
              <a:t> Architecture</a:t>
            </a:r>
            <a:endParaRPr lang="en-US" sz="3600" dirty="0"/>
          </a:p>
        </p:txBody>
      </p:sp>
      <p:grpSp>
        <p:nvGrpSpPr>
          <p:cNvPr id="39" name="Group 38"/>
          <p:cNvGrpSpPr/>
          <p:nvPr/>
        </p:nvGrpSpPr>
        <p:grpSpPr>
          <a:xfrm>
            <a:off x="6831983" y="4347644"/>
            <a:ext cx="942089" cy="833279"/>
            <a:chOff x="3314482" y="-3310276"/>
            <a:chExt cx="508000" cy="449263"/>
          </a:xfrm>
          <a:solidFill>
            <a:schemeClr val="bg1">
              <a:lumMod val="50000"/>
            </a:schemeClr>
          </a:solidFill>
        </p:grpSpPr>
        <p:sp>
          <p:nvSpPr>
            <p:cNvPr id="40"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1"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2"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3"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4"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5"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6"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7"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8"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9"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0"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1"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2"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3"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54" name="Line 181"/>
          <p:cNvSpPr>
            <a:spLocks noChangeShapeType="1"/>
          </p:cNvSpPr>
          <p:nvPr/>
        </p:nvSpPr>
        <p:spPr bwMode="auto">
          <a:xfrm>
            <a:off x="5058584" y="3949669"/>
            <a:ext cx="1692225" cy="636861"/>
          </a:xfrm>
          <a:prstGeom prst="line">
            <a:avLst/>
          </a:prstGeom>
          <a:noFill/>
          <a:ln w="57150" cap="rnd" cmpd="sng">
            <a:solidFill>
              <a:schemeClr val="tx1"/>
            </a:solidFill>
            <a:prstDash val="solid"/>
            <a:round/>
            <a:headEnd type="triangle"/>
            <a:tailEnd type="triangle" w="med" len="sm"/>
          </a:ln>
          <a:extLst>
            <a:ext uri="{909E8E84-426E-40dd-AFC4-6F175D3DCCD1}">
              <a14:hiddenFill xmlns:a14="http://schemas.microsoft.com/office/drawing/2010/main">
                <a:noFill/>
              </a14:hiddenFill>
            </a:ext>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2" name="TextBox 1"/>
          <p:cNvSpPr txBox="1"/>
          <p:nvPr/>
        </p:nvSpPr>
        <p:spPr>
          <a:xfrm>
            <a:off x="6753160" y="1820070"/>
            <a:ext cx="1099735" cy="954107"/>
          </a:xfrm>
          <a:prstGeom prst="rect">
            <a:avLst/>
          </a:prstGeom>
          <a:noFill/>
        </p:spPr>
        <p:txBody>
          <a:bodyPr wrap="square" rtlCol="0">
            <a:spAutoFit/>
          </a:bodyPr>
          <a:lstStyle/>
          <a:p>
            <a:pPr algn="ctr"/>
            <a:r>
              <a:rPr lang="en-US" sz="2800" dirty="0" smtClean="0">
                <a:solidFill>
                  <a:srgbClr val="FF0000"/>
                </a:solidFill>
              </a:rPr>
              <a:t>Deal Cards</a:t>
            </a:r>
            <a:endParaRPr lang="en-US" sz="2800" dirty="0">
              <a:solidFill>
                <a:srgbClr val="FF0000"/>
              </a:solidFill>
            </a:endParaRPr>
          </a:p>
        </p:txBody>
      </p:sp>
      <p:sp>
        <p:nvSpPr>
          <p:cNvPr id="55" name="TextBox 54"/>
          <p:cNvSpPr txBox="1"/>
          <p:nvPr/>
        </p:nvSpPr>
        <p:spPr>
          <a:xfrm>
            <a:off x="6546039" y="3439001"/>
            <a:ext cx="1513977" cy="954107"/>
          </a:xfrm>
          <a:prstGeom prst="rect">
            <a:avLst/>
          </a:prstGeom>
          <a:noFill/>
        </p:spPr>
        <p:txBody>
          <a:bodyPr wrap="square" rtlCol="0">
            <a:spAutoFit/>
          </a:bodyPr>
          <a:lstStyle/>
          <a:p>
            <a:pPr algn="ctr"/>
            <a:r>
              <a:rPr lang="en-US" sz="2800" dirty="0" smtClean="0">
                <a:solidFill>
                  <a:srgbClr val="FF0000"/>
                </a:solidFill>
              </a:rPr>
              <a:t>Execute Trades</a:t>
            </a:r>
            <a:endParaRPr lang="en-US" sz="2800" dirty="0">
              <a:solidFill>
                <a:srgbClr val="FF0000"/>
              </a:solidFill>
            </a:endParaRPr>
          </a:p>
        </p:txBody>
      </p:sp>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9274" y="750472"/>
            <a:ext cx="1763277" cy="1080163"/>
          </a:xfrm>
          <a:prstGeom prst="rect">
            <a:avLst/>
          </a:prstGeom>
        </p:spPr>
      </p:pic>
      <p:sp>
        <p:nvSpPr>
          <p:cNvPr id="3" name="Rounded Rectangle 2"/>
          <p:cNvSpPr/>
          <p:nvPr/>
        </p:nvSpPr>
        <p:spPr>
          <a:xfrm>
            <a:off x="6598409" y="1806977"/>
            <a:ext cx="1374668" cy="1767694"/>
          </a:xfrm>
          <a:prstGeom prst="roundRect">
            <a:avLst/>
          </a:prstGeom>
          <a:noFill/>
          <a:ln w="762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5437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2801" y="0"/>
            <a:ext cx="3796833" cy="646331"/>
          </a:xfrm>
          <a:prstGeom prst="rect">
            <a:avLst/>
          </a:prstGeom>
        </p:spPr>
        <p:txBody>
          <a:bodyPr wrap="none">
            <a:spAutoFit/>
          </a:bodyPr>
          <a:lstStyle/>
          <a:p>
            <a:r>
              <a:rPr lang="en-US" sz="3600" dirty="0" smtClean="0"/>
              <a:t>Card Dealing Demo</a:t>
            </a:r>
            <a:endParaRPr lang="en-US" sz="36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9149" y="2732793"/>
            <a:ext cx="1763277" cy="1080163"/>
          </a:xfrm>
          <a:prstGeom prst="rect">
            <a:avLst/>
          </a:prstGeom>
        </p:spPr>
      </p:pic>
      <p:sp>
        <p:nvSpPr>
          <p:cNvPr id="2" name="TextBox 1"/>
          <p:cNvSpPr txBox="1"/>
          <p:nvPr/>
        </p:nvSpPr>
        <p:spPr>
          <a:xfrm>
            <a:off x="658770" y="1495643"/>
            <a:ext cx="2004035" cy="1077218"/>
          </a:xfrm>
          <a:prstGeom prst="rect">
            <a:avLst/>
          </a:prstGeom>
          <a:noFill/>
        </p:spPr>
        <p:txBody>
          <a:bodyPr wrap="square" rtlCol="0">
            <a:spAutoFit/>
          </a:bodyPr>
          <a:lstStyle/>
          <a:p>
            <a:pPr algn="ctr"/>
            <a:r>
              <a:rPr lang="en-US" sz="3200" dirty="0" smtClean="0"/>
              <a:t>Card Simulation</a:t>
            </a:r>
            <a:endParaRPr lang="en-US" sz="3200" dirty="0"/>
          </a:p>
        </p:txBody>
      </p:sp>
      <p:pic>
        <p:nvPicPr>
          <p:cNvPr id="6" name="Picture 5" descr="Screen Shot 2016-12-14 at 6.49.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567" y="828625"/>
            <a:ext cx="8801671" cy="5343871"/>
          </a:xfrm>
          <a:prstGeom prst="rect">
            <a:avLst/>
          </a:prstGeom>
        </p:spPr>
      </p:pic>
    </p:spTree>
    <p:extLst>
      <p:ext uri="{BB962C8B-B14F-4D97-AF65-F5344CB8AC3E}">
        <p14:creationId xmlns:p14="http://schemas.microsoft.com/office/powerpoint/2010/main" val="310074675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2801" y="0"/>
            <a:ext cx="3796833" cy="646331"/>
          </a:xfrm>
          <a:prstGeom prst="rect">
            <a:avLst/>
          </a:prstGeom>
        </p:spPr>
        <p:txBody>
          <a:bodyPr wrap="none">
            <a:spAutoFit/>
          </a:bodyPr>
          <a:lstStyle/>
          <a:p>
            <a:r>
              <a:rPr lang="en-US" sz="3600" dirty="0" smtClean="0"/>
              <a:t>Card Dealing Demo</a:t>
            </a:r>
            <a:endParaRPr lang="en-US" sz="3600"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9149" y="2732793"/>
            <a:ext cx="1763277" cy="1080163"/>
          </a:xfrm>
          <a:prstGeom prst="rect">
            <a:avLst/>
          </a:prstGeom>
        </p:spPr>
      </p:pic>
      <p:sp>
        <p:nvSpPr>
          <p:cNvPr id="2" name="TextBox 1"/>
          <p:cNvSpPr txBox="1"/>
          <p:nvPr/>
        </p:nvSpPr>
        <p:spPr>
          <a:xfrm>
            <a:off x="658770" y="1495643"/>
            <a:ext cx="2004035" cy="1077218"/>
          </a:xfrm>
          <a:prstGeom prst="rect">
            <a:avLst/>
          </a:prstGeom>
          <a:noFill/>
        </p:spPr>
        <p:txBody>
          <a:bodyPr wrap="square" rtlCol="0">
            <a:spAutoFit/>
          </a:bodyPr>
          <a:lstStyle/>
          <a:p>
            <a:pPr algn="ctr"/>
            <a:r>
              <a:rPr lang="en-US" sz="3200" dirty="0" smtClean="0"/>
              <a:t>Card Simulation</a:t>
            </a:r>
            <a:endParaRPr lang="en-US" sz="3200" dirty="0"/>
          </a:p>
        </p:txBody>
      </p:sp>
      <p:pic>
        <p:nvPicPr>
          <p:cNvPr id="6" name="Picture 5" descr="Screen Shot 2016-12-14 at 6.49.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9567" y="828625"/>
            <a:ext cx="8801671" cy="5343871"/>
          </a:xfrm>
          <a:prstGeom prst="rect">
            <a:avLst/>
          </a:prstGeom>
        </p:spPr>
      </p:pic>
      <p:sp>
        <p:nvSpPr>
          <p:cNvPr id="3" name="TextBox 2"/>
          <p:cNvSpPr txBox="1"/>
          <p:nvPr/>
        </p:nvSpPr>
        <p:spPr>
          <a:xfrm>
            <a:off x="4027492" y="1222628"/>
            <a:ext cx="1604476" cy="523220"/>
          </a:xfrm>
          <a:prstGeom prst="rect">
            <a:avLst/>
          </a:prstGeom>
          <a:solidFill>
            <a:schemeClr val="bg2"/>
          </a:solidFill>
        </p:spPr>
        <p:txBody>
          <a:bodyPr wrap="none" rtlCol="0">
            <a:spAutoFit/>
          </a:bodyPr>
          <a:lstStyle/>
          <a:p>
            <a:pPr algn="ctr"/>
            <a:r>
              <a:rPr lang="en-US" sz="2800" dirty="0" smtClean="0"/>
              <a:t>Device 01</a:t>
            </a:r>
            <a:endParaRPr lang="en-US" sz="2800" dirty="0"/>
          </a:p>
        </p:txBody>
      </p:sp>
      <p:sp>
        <p:nvSpPr>
          <p:cNvPr id="7" name="TextBox 6"/>
          <p:cNvSpPr txBox="1"/>
          <p:nvPr/>
        </p:nvSpPr>
        <p:spPr>
          <a:xfrm>
            <a:off x="4027492" y="2272183"/>
            <a:ext cx="1604476" cy="523220"/>
          </a:xfrm>
          <a:prstGeom prst="rect">
            <a:avLst/>
          </a:prstGeom>
          <a:solidFill>
            <a:schemeClr val="bg2"/>
          </a:solidFill>
        </p:spPr>
        <p:txBody>
          <a:bodyPr wrap="none" rtlCol="0">
            <a:spAutoFit/>
          </a:bodyPr>
          <a:lstStyle/>
          <a:p>
            <a:pPr algn="ctr"/>
            <a:r>
              <a:rPr lang="en-US" sz="2800" dirty="0" smtClean="0"/>
              <a:t>Device 02</a:t>
            </a:r>
            <a:endParaRPr lang="en-US" sz="2800" dirty="0"/>
          </a:p>
        </p:txBody>
      </p:sp>
      <p:sp>
        <p:nvSpPr>
          <p:cNvPr id="8" name="TextBox 7"/>
          <p:cNvSpPr txBox="1"/>
          <p:nvPr/>
        </p:nvSpPr>
        <p:spPr>
          <a:xfrm>
            <a:off x="4027492" y="3321738"/>
            <a:ext cx="1604476" cy="523220"/>
          </a:xfrm>
          <a:prstGeom prst="rect">
            <a:avLst/>
          </a:prstGeom>
          <a:solidFill>
            <a:schemeClr val="bg2"/>
          </a:solidFill>
        </p:spPr>
        <p:txBody>
          <a:bodyPr wrap="none" rtlCol="0">
            <a:spAutoFit/>
          </a:bodyPr>
          <a:lstStyle/>
          <a:p>
            <a:pPr algn="ctr"/>
            <a:r>
              <a:rPr lang="en-US" sz="2800" dirty="0" smtClean="0"/>
              <a:t>Device 03</a:t>
            </a:r>
            <a:endParaRPr lang="en-US" sz="2800" dirty="0"/>
          </a:p>
        </p:txBody>
      </p:sp>
      <p:sp>
        <p:nvSpPr>
          <p:cNvPr id="9" name="TextBox 8"/>
          <p:cNvSpPr txBox="1"/>
          <p:nvPr/>
        </p:nvSpPr>
        <p:spPr>
          <a:xfrm>
            <a:off x="4027492" y="4371293"/>
            <a:ext cx="1604476" cy="523220"/>
          </a:xfrm>
          <a:prstGeom prst="rect">
            <a:avLst/>
          </a:prstGeom>
          <a:solidFill>
            <a:schemeClr val="bg2"/>
          </a:solidFill>
        </p:spPr>
        <p:txBody>
          <a:bodyPr wrap="none" rtlCol="0">
            <a:spAutoFit/>
          </a:bodyPr>
          <a:lstStyle/>
          <a:p>
            <a:pPr algn="ctr"/>
            <a:r>
              <a:rPr lang="en-US" sz="2800" dirty="0" smtClean="0"/>
              <a:t>Device 04</a:t>
            </a:r>
            <a:endParaRPr lang="en-US" sz="2800" dirty="0"/>
          </a:p>
        </p:txBody>
      </p:sp>
      <p:sp>
        <p:nvSpPr>
          <p:cNvPr id="10" name="TextBox 9"/>
          <p:cNvSpPr txBox="1"/>
          <p:nvPr/>
        </p:nvSpPr>
        <p:spPr>
          <a:xfrm>
            <a:off x="4027492" y="5420849"/>
            <a:ext cx="1604476" cy="523220"/>
          </a:xfrm>
          <a:prstGeom prst="rect">
            <a:avLst/>
          </a:prstGeom>
          <a:solidFill>
            <a:schemeClr val="bg2"/>
          </a:solidFill>
        </p:spPr>
        <p:txBody>
          <a:bodyPr wrap="none" rtlCol="0">
            <a:spAutoFit/>
          </a:bodyPr>
          <a:lstStyle/>
          <a:p>
            <a:pPr algn="ctr"/>
            <a:r>
              <a:rPr lang="en-US" sz="2800" dirty="0" smtClean="0"/>
              <a:t>Device 05</a:t>
            </a:r>
            <a:endParaRPr lang="en-US" sz="2800" dirty="0"/>
          </a:p>
        </p:txBody>
      </p:sp>
      <p:sp>
        <p:nvSpPr>
          <p:cNvPr id="11" name="TextBox 10"/>
          <p:cNvSpPr txBox="1"/>
          <p:nvPr/>
        </p:nvSpPr>
        <p:spPr>
          <a:xfrm>
            <a:off x="7598989" y="1222628"/>
            <a:ext cx="1604476" cy="523220"/>
          </a:xfrm>
          <a:prstGeom prst="rect">
            <a:avLst/>
          </a:prstGeom>
          <a:solidFill>
            <a:schemeClr val="bg2"/>
          </a:solidFill>
        </p:spPr>
        <p:txBody>
          <a:bodyPr wrap="none" rtlCol="0">
            <a:spAutoFit/>
          </a:bodyPr>
          <a:lstStyle/>
          <a:p>
            <a:pPr algn="ctr"/>
            <a:r>
              <a:rPr lang="en-US" sz="2800" dirty="0" smtClean="0"/>
              <a:t>Device 06</a:t>
            </a:r>
            <a:endParaRPr lang="en-US" sz="2800" dirty="0"/>
          </a:p>
        </p:txBody>
      </p:sp>
      <p:sp>
        <p:nvSpPr>
          <p:cNvPr id="12" name="TextBox 11"/>
          <p:cNvSpPr txBox="1"/>
          <p:nvPr/>
        </p:nvSpPr>
        <p:spPr>
          <a:xfrm>
            <a:off x="7598989" y="2272183"/>
            <a:ext cx="1604476" cy="523220"/>
          </a:xfrm>
          <a:prstGeom prst="rect">
            <a:avLst/>
          </a:prstGeom>
          <a:solidFill>
            <a:schemeClr val="bg2"/>
          </a:solidFill>
        </p:spPr>
        <p:txBody>
          <a:bodyPr wrap="none" rtlCol="0">
            <a:spAutoFit/>
          </a:bodyPr>
          <a:lstStyle/>
          <a:p>
            <a:pPr algn="ctr"/>
            <a:r>
              <a:rPr lang="en-US" sz="2800" dirty="0" smtClean="0"/>
              <a:t>Device 07</a:t>
            </a:r>
            <a:endParaRPr lang="en-US" sz="2800" dirty="0"/>
          </a:p>
        </p:txBody>
      </p:sp>
      <p:sp>
        <p:nvSpPr>
          <p:cNvPr id="13" name="TextBox 12"/>
          <p:cNvSpPr txBox="1"/>
          <p:nvPr/>
        </p:nvSpPr>
        <p:spPr>
          <a:xfrm>
            <a:off x="7598989" y="3321738"/>
            <a:ext cx="1604476" cy="523220"/>
          </a:xfrm>
          <a:prstGeom prst="rect">
            <a:avLst/>
          </a:prstGeom>
          <a:solidFill>
            <a:schemeClr val="bg2"/>
          </a:solidFill>
        </p:spPr>
        <p:txBody>
          <a:bodyPr wrap="none" rtlCol="0">
            <a:spAutoFit/>
          </a:bodyPr>
          <a:lstStyle/>
          <a:p>
            <a:pPr algn="ctr"/>
            <a:r>
              <a:rPr lang="en-US" sz="2800" dirty="0" smtClean="0"/>
              <a:t>Device 08</a:t>
            </a:r>
            <a:endParaRPr lang="en-US" sz="2800" dirty="0"/>
          </a:p>
        </p:txBody>
      </p:sp>
      <p:sp>
        <p:nvSpPr>
          <p:cNvPr id="14" name="TextBox 13"/>
          <p:cNvSpPr txBox="1"/>
          <p:nvPr/>
        </p:nvSpPr>
        <p:spPr>
          <a:xfrm>
            <a:off x="7598989" y="4371293"/>
            <a:ext cx="1604476" cy="523220"/>
          </a:xfrm>
          <a:prstGeom prst="rect">
            <a:avLst/>
          </a:prstGeom>
          <a:solidFill>
            <a:schemeClr val="bg2"/>
          </a:solidFill>
        </p:spPr>
        <p:txBody>
          <a:bodyPr wrap="none" rtlCol="0">
            <a:spAutoFit/>
          </a:bodyPr>
          <a:lstStyle/>
          <a:p>
            <a:pPr algn="ctr"/>
            <a:r>
              <a:rPr lang="en-US" sz="2800" dirty="0" smtClean="0"/>
              <a:t>Device 09</a:t>
            </a:r>
            <a:endParaRPr lang="en-US" sz="2800" dirty="0"/>
          </a:p>
        </p:txBody>
      </p:sp>
      <p:sp>
        <p:nvSpPr>
          <p:cNvPr id="15" name="TextBox 14"/>
          <p:cNvSpPr txBox="1"/>
          <p:nvPr/>
        </p:nvSpPr>
        <p:spPr>
          <a:xfrm>
            <a:off x="7598989" y="5420849"/>
            <a:ext cx="1604476" cy="523220"/>
          </a:xfrm>
          <a:prstGeom prst="rect">
            <a:avLst/>
          </a:prstGeom>
          <a:solidFill>
            <a:schemeClr val="bg2"/>
          </a:solidFill>
        </p:spPr>
        <p:txBody>
          <a:bodyPr wrap="none" rtlCol="0">
            <a:spAutoFit/>
          </a:bodyPr>
          <a:lstStyle/>
          <a:p>
            <a:pPr algn="ctr"/>
            <a:r>
              <a:rPr lang="en-US" sz="2800" dirty="0" smtClean="0"/>
              <a:t>Device 10</a:t>
            </a:r>
            <a:endParaRPr lang="en-US" sz="2800" dirty="0"/>
          </a:p>
        </p:txBody>
      </p:sp>
      <p:sp>
        <p:nvSpPr>
          <p:cNvPr id="16" name="TextBox 15"/>
          <p:cNvSpPr txBox="1"/>
          <p:nvPr/>
        </p:nvSpPr>
        <p:spPr>
          <a:xfrm>
            <a:off x="10315003" y="2047804"/>
            <a:ext cx="1604476" cy="523220"/>
          </a:xfrm>
          <a:prstGeom prst="rect">
            <a:avLst/>
          </a:prstGeom>
          <a:solidFill>
            <a:schemeClr val="bg2"/>
          </a:solidFill>
        </p:spPr>
        <p:txBody>
          <a:bodyPr wrap="none" rtlCol="0">
            <a:spAutoFit/>
          </a:bodyPr>
          <a:lstStyle/>
          <a:p>
            <a:pPr algn="ctr"/>
            <a:r>
              <a:rPr lang="en-US" sz="2800" dirty="0" smtClean="0"/>
              <a:t>Device 11</a:t>
            </a:r>
            <a:endParaRPr lang="en-US" sz="2800" dirty="0"/>
          </a:p>
        </p:txBody>
      </p:sp>
      <p:sp>
        <p:nvSpPr>
          <p:cNvPr id="17" name="TextBox 16"/>
          <p:cNvSpPr txBox="1"/>
          <p:nvPr/>
        </p:nvSpPr>
        <p:spPr>
          <a:xfrm>
            <a:off x="10467403" y="4704814"/>
            <a:ext cx="1386893" cy="954107"/>
          </a:xfrm>
          <a:prstGeom prst="rect">
            <a:avLst/>
          </a:prstGeom>
          <a:solidFill>
            <a:schemeClr val="bg2"/>
          </a:solidFill>
        </p:spPr>
        <p:txBody>
          <a:bodyPr wrap="none" rtlCol="0">
            <a:spAutoFit/>
          </a:bodyPr>
          <a:lstStyle/>
          <a:p>
            <a:pPr algn="ctr"/>
            <a:r>
              <a:rPr lang="en-US" sz="2800" dirty="0" smtClean="0"/>
              <a:t>Server</a:t>
            </a:r>
          </a:p>
          <a:p>
            <a:pPr algn="ctr"/>
            <a:r>
              <a:rPr lang="en-US" sz="2800" dirty="0" smtClean="0"/>
              <a:t>Monitor</a:t>
            </a:r>
            <a:endParaRPr lang="en-US" sz="2800" dirty="0"/>
          </a:p>
        </p:txBody>
      </p:sp>
    </p:spTree>
    <p:extLst>
      <p:ext uri="{BB962C8B-B14F-4D97-AF65-F5344CB8AC3E}">
        <p14:creationId xmlns:p14="http://schemas.microsoft.com/office/powerpoint/2010/main" val="223867075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AzureIoT_deal_short_smal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62"/>
          <a:stretch/>
        </p:blipFill>
        <p:spPr>
          <a:xfrm>
            <a:off x="603249" y="92364"/>
            <a:ext cx="10983913" cy="6661727"/>
          </a:xfrm>
          <a:prstGeom prst="rect">
            <a:avLst/>
          </a:prstGeom>
        </p:spPr>
      </p:pic>
    </p:spTree>
    <p:extLst>
      <p:ext uri="{BB962C8B-B14F-4D97-AF65-F5344CB8AC3E}">
        <p14:creationId xmlns:p14="http://schemas.microsoft.com/office/powerpoint/2010/main" val="12795905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1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18"/>
          <p:cNvSpPr>
            <a:spLocks noChangeShapeType="1"/>
          </p:cNvSpPr>
          <p:nvPr/>
        </p:nvSpPr>
        <p:spPr bwMode="auto">
          <a:xfrm>
            <a:off x="2342643" y="4171546"/>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120" name="Line 83"/>
          <p:cNvSpPr>
            <a:spLocks noChangeShapeType="1"/>
          </p:cNvSpPr>
          <p:nvPr/>
        </p:nvSpPr>
        <p:spPr bwMode="auto">
          <a:xfrm flipH="1">
            <a:off x="2342643" y="3941152"/>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122" name="Rectangle 16"/>
          <p:cNvSpPr>
            <a:spLocks noChangeArrowheads="1"/>
          </p:cNvSpPr>
          <p:nvPr/>
        </p:nvSpPr>
        <p:spPr bwMode="auto">
          <a:xfrm>
            <a:off x="248750" y="1780789"/>
            <a:ext cx="1922311" cy="4085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9" tIns="44819" rIns="89639" bIns="44819" numCol="1" spcCol="0" rtlCol="0" fromWordArt="0" anchor="t" anchorCtr="0" forceAA="0" compatLnSpc="1">
            <a:prstTxWarp prst="textNoShape">
              <a:avLst/>
            </a:prstTxWarp>
            <a:noAutofit/>
          </a:bodyPr>
          <a:lstStyle/>
          <a:p>
            <a:pPr algn="ctr" defTabSz="914225">
              <a:defRPr/>
            </a:pPr>
            <a:r>
              <a:rPr lang="en-US" altLang="en-US" sz="2800" kern="0" dirty="0">
                <a:solidFill>
                  <a:schemeClr val="bg1"/>
                </a:solidFill>
                <a:cs typeface="Segoe UI Light" panose="020B0502040204020203" pitchFamily="34" charset="0"/>
              </a:rPr>
              <a:t>Devices</a:t>
            </a:r>
            <a:endParaRPr lang="en-US" sz="2800" kern="0" dirty="0">
              <a:solidFill>
                <a:schemeClr val="bg1"/>
              </a:solidFill>
              <a:cs typeface="Segoe UI Light" panose="020B0502040204020203" pitchFamily="34" charset="0"/>
            </a:endParaRPr>
          </a:p>
        </p:txBody>
      </p:sp>
      <p:sp>
        <p:nvSpPr>
          <p:cNvPr id="126" name="Azuee Iot Suite"/>
          <p:cNvSpPr>
            <a:spLocks noChangeArrowheads="1"/>
          </p:cNvSpPr>
          <p:nvPr/>
        </p:nvSpPr>
        <p:spPr bwMode="auto">
          <a:xfrm>
            <a:off x="3547953" y="1833165"/>
            <a:ext cx="4425123" cy="3954397"/>
          </a:xfrm>
          <a:prstGeom prst="rect">
            <a:avLst/>
          </a:prstGeom>
          <a:noFill/>
          <a:ln w="6350">
            <a:solidFill>
              <a:schemeClr val="tx1"/>
            </a:solidFill>
          </a:ln>
        </p:spPr>
        <p:txBody>
          <a:bodyPr vert="horz" wrap="square" lIns="89639" tIns="44819" rIns="89639" bIns="44819" numCol="1" anchor="t" anchorCtr="0" compatLnSpc="1">
            <a:prstTxWarp prst="textNoShape">
              <a:avLst/>
            </a:prstTxWarp>
          </a:bodyPr>
          <a:lstStyle/>
          <a:p>
            <a:pPr defTabSz="896386">
              <a:defRPr/>
            </a:pPr>
            <a:r>
              <a:rPr lang="en-US" altLang="en-US" sz="3200" dirty="0" smtClean="0">
                <a:latin typeface="Segoe UI Light" panose="020B0502040204020203" pitchFamily="34" charset="0"/>
              </a:rPr>
              <a:t>Azure </a:t>
            </a:r>
            <a:r>
              <a:rPr lang="en-US" altLang="en-US" sz="3200" dirty="0" err="1" smtClean="0">
                <a:latin typeface="Segoe UI Light" panose="020B0502040204020203" pitchFamily="34" charset="0"/>
              </a:rPr>
              <a:t>IoT</a:t>
            </a:r>
            <a:endParaRPr lang="en-US" altLang="en-US" sz="2400" dirty="0">
              <a:latin typeface="Arial" panose="020B0604020202020204" pitchFamily="34" charset="0"/>
            </a:endParaRPr>
          </a:p>
        </p:txBody>
      </p:sp>
      <p:grpSp>
        <p:nvGrpSpPr>
          <p:cNvPr id="127" name="Group 126"/>
          <p:cNvGrpSpPr/>
          <p:nvPr/>
        </p:nvGrpSpPr>
        <p:grpSpPr>
          <a:xfrm>
            <a:off x="866094" y="3401320"/>
            <a:ext cx="717261" cy="741744"/>
            <a:chOff x="1308100" y="3205163"/>
            <a:chExt cx="327025" cy="338138"/>
          </a:xfrm>
          <a:solidFill>
            <a:schemeClr val="bg1">
              <a:lumMod val="95000"/>
            </a:schemeClr>
          </a:solidFill>
        </p:grpSpPr>
        <p:sp>
          <p:nvSpPr>
            <p:cNvPr id="128"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29"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30"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131" name="Rectangle 20"/>
          <p:cNvSpPr>
            <a:spLocks noChangeArrowheads="1"/>
          </p:cNvSpPr>
          <p:nvPr/>
        </p:nvSpPr>
        <p:spPr bwMode="auto">
          <a:xfrm>
            <a:off x="9452482" y="1853753"/>
            <a:ext cx="2301769" cy="40120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225">
              <a:defRPr/>
            </a:pPr>
            <a:r>
              <a:rPr lang="en-US" altLang="en-US" sz="2800" kern="0" dirty="0">
                <a:solidFill>
                  <a:schemeClr val="bg1"/>
                </a:solidFill>
                <a:cs typeface="Segoe UI Light" panose="020B0502040204020203" pitchFamily="34" charset="0"/>
              </a:rPr>
              <a:t>Back end systems and processes</a:t>
            </a:r>
          </a:p>
          <a:p>
            <a:pPr algn="ctr" defTabSz="914225">
              <a:defRPr/>
            </a:pPr>
            <a:endParaRPr lang="en-US" sz="2800" kern="0" dirty="0">
              <a:solidFill>
                <a:schemeClr val="bg1"/>
              </a:solidFill>
              <a:cs typeface="Segoe UI Light" panose="020B0502040204020203" pitchFamily="34" charset="0"/>
            </a:endParaRPr>
          </a:p>
        </p:txBody>
      </p:sp>
      <p:sp>
        <p:nvSpPr>
          <p:cNvPr id="132" name="Rectangle 127"/>
          <p:cNvSpPr>
            <a:spLocks noChangeArrowheads="1"/>
          </p:cNvSpPr>
          <p:nvPr/>
        </p:nvSpPr>
        <p:spPr bwMode="auto">
          <a:xfrm>
            <a:off x="1226391" y="4068708"/>
            <a:ext cx="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400" dirty="0">
                <a:solidFill>
                  <a:srgbClr val="00188F"/>
                </a:solidFill>
                <a:latin typeface="Segoe UI" panose="020B0502040204020203" pitchFamily="34" charset="0"/>
              </a:rPr>
              <a:t> </a:t>
            </a:r>
            <a:endParaRPr lang="en-US" altLang="en-US" sz="3200" dirty="0">
              <a:solidFill>
                <a:prstClr val="black"/>
              </a:solidFill>
            </a:endParaRPr>
          </a:p>
        </p:txBody>
      </p:sp>
      <p:sp>
        <p:nvSpPr>
          <p:cNvPr id="133" name="Freeform 132"/>
          <p:cNvSpPr>
            <a:spLocks noChangeAspect="1"/>
          </p:cNvSpPr>
          <p:nvPr/>
        </p:nvSpPr>
        <p:spPr bwMode="auto">
          <a:xfrm rot="5280000">
            <a:off x="3978397" y="3439386"/>
            <a:ext cx="829698" cy="1054864"/>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8" rIns="0" bIns="45718" numCol="1" rtlCol="0" anchor="ctr" anchorCtr="0" compatLnSpc="1">
            <a:prstTxWarp prst="textNoShape">
              <a:avLst/>
            </a:prstTxWarp>
          </a:bodyPr>
          <a:lstStyle/>
          <a:p>
            <a:pPr algn="ctr" defTabSz="914102" fontAlgn="base">
              <a:spcBef>
                <a:spcPct val="0"/>
              </a:spcBef>
              <a:spcAft>
                <a:spcPct val="0"/>
              </a:spcAft>
              <a:defRPr/>
            </a:pPr>
            <a:endParaRPr lang="en-US" sz="3600" dirty="0">
              <a:gradFill>
                <a:gsLst>
                  <a:gs pos="5417">
                    <a:srgbClr val="505050"/>
                  </a:gs>
                  <a:gs pos="100000">
                    <a:srgbClr val="505050"/>
                  </a:gs>
                </a:gsLst>
                <a:lin ang="5400000" scaled="0"/>
              </a:gradFill>
              <a:latin typeface="Segoe UI"/>
            </a:endParaRPr>
          </a:p>
        </p:txBody>
      </p:sp>
      <p:sp>
        <p:nvSpPr>
          <p:cNvPr id="144" name="Line 181"/>
          <p:cNvSpPr>
            <a:spLocks noChangeShapeType="1"/>
          </p:cNvSpPr>
          <p:nvPr/>
        </p:nvSpPr>
        <p:spPr bwMode="auto">
          <a:xfrm flipV="1">
            <a:off x="5063289" y="3299696"/>
            <a:ext cx="1692225" cy="636861"/>
          </a:xfrm>
          <a:prstGeom prst="line">
            <a:avLst/>
          </a:prstGeom>
          <a:noFill/>
          <a:ln w="57150" cap="rnd" cmpd="sng">
            <a:solidFill>
              <a:schemeClr val="tx1"/>
            </a:solidFill>
            <a:prstDash val="solid"/>
            <a:round/>
            <a:headEnd type="triangle"/>
            <a:tailEnd type="triangle" w="med" len="sm"/>
          </a:ln>
          <a:extLst>
            <a:ext uri="{909E8E84-426E-40dd-AFC4-6F175D3DCCD1}">
              <a14:hiddenFill xmlns:a14="http://schemas.microsoft.com/office/drawing/2010/main">
                <a:noFill/>
              </a14:hiddenFill>
            </a:ext>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196" name="Rectangle 260"/>
          <p:cNvSpPr>
            <a:spLocks noChangeArrowheads="1"/>
          </p:cNvSpPr>
          <p:nvPr/>
        </p:nvSpPr>
        <p:spPr bwMode="auto">
          <a:xfrm>
            <a:off x="4064022" y="4651946"/>
            <a:ext cx="8169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dirty="0">
                <a:latin typeface="Segoe UI" panose="020B0502040204020203" pitchFamily="34" charset="0"/>
              </a:rPr>
              <a:t>IoT Hub</a:t>
            </a:r>
            <a:endParaRPr lang="en-US" altLang="en-US" sz="3200" dirty="0"/>
          </a:p>
        </p:txBody>
      </p:sp>
      <p:grpSp>
        <p:nvGrpSpPr>
          <p:cNvPr id="197" name="Group 196"/>
          <p:cNvGrpSpPr/>
          <p:nvPr/>
        </p:nvGrpSpPr>
        <p:grpSpPr>
          <a:xfrm>
            <a:off x="6831983" y="2715617"/>
            <a:ext cx="942089" cy="833279"/>
            <a:chOff x="3314482" y="-3310276"/>
            <a:chExt cx="508000" cy="449263"/>
          </a:xfrm>
          <a:solidFill>
            <a:schemeClr val="bg1">
              <a:lumMod val="50000"/>
            </a:schemeClr>
          </a:solidFill>
        </p:grpSpPr>
        <p:sp>
          <p:nvSpPr>
            <p:cNvPr id="19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9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1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1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212" name="Rectangle 275"/>
          <p:cNvSpPr>
            <a:spLocks noChangeArrowheads="1"/>
          </p:cNvSpPr>
          <p:nvPr/>
        </p:nvSpPr>
        <p:spPr bwMode="auto">
          <a:xfrm>
            <a:off x="6776872" y="5372117"/>
            <a:ext cx="10221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dirty="0">
                <a:latin typeface="Segoe UI" panose="020B0502040204020203" pitchFamily="34" charset="0"/>
              </a:rPr>
              <a:t>Web Jobs</a:t>
            </a:r>
            <a:endParaRPr lang="en-US" altLang="en-US" sz="3200" dirty="0"/>
          </a:p>
        </p:txBody>
      </p:sp>
      <p:sp>
        <p:nvSpPr>
          <p:cNvPr id="221" name="Line 18"/>
          <p:cNvSpPr>
            <a:spLocks noChangeShapeType="1"/>
          </p:cNvSpPr>
          <p:nvPr/>
        </p:nvSpPr>
        <p:spPr bwMode="auto">
          <a:xfrm>
            <a:off x="8190278" y="4171546"/>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222" name="Line 83"/>
          <p:cNvSpPr>
            <a:spLocks noChangeShapeType="1"/>
          </p:cNvSpPr>
          <p:nvPr/>
        </p:nvSpPr>
        <p:spPr bwMode="auto">
          <a:xfrm flipH="1">
            <a:off x="8190278" y="3941152"/>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223" name="Rectangle 128"/>
          <p:cNvSpPr>
            <a:spLocks noChangeArrowheads="1"/>
          </p:cNvSpPr>
          <p:nvPr/>
        </p:nvSpPr>
        <p:spPr bwMode="auto">
          <a:xfrm>
            <a:off x="590161" y="4286135"/>
            <a:ext cx="124853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2400" dirty="0" err="1" smtClean="0">
                <a:solidFill>
                  <a:prstClr val="white"/>
                </a:solidFill>
                <a:latin typeface="Segoe UI" panose="020B0502040204020203" pitchFamily="34" charset="0"/>
              </a:rPr>
              <a:t>Node.js</a:t>
            </a:r>
            <a:r>
              <a:rPr lang="en-US" altLang="en-US" sz="2400" dirty="0" smtClean="0">
                <a:solidFill>
                  <a:prstClr val="white"/>
                </a:solidFill>
                <a:latin typeface="Segoe UI" panose="020B0502040204020203" pitchFamily="34" charset="0"/>
              </a:rPr>
              <a:t> </a:t>
            </a:r>
          </a:p>
          <a:p>
            <a:pPr algn="ctr" defTabSz="896386">
              <a:defRPr/>
            </a:pPr>
            <a:r>
              <a:rPr lang="en-US" altLang="en-US" sz="2400" dirty="0" smtClean="0">
                <a:solidFill>
                  <a:prstClr val="white"/>
                </a:solidFill>
                <a:latin typeface="Segoe UI" panose="020B0502040204020203" pitchFamily="34" charset="0"/>
              </a:rPr>
              <a:t>simulator</a:t>
            </a:r>
            <a:endParaRPr lang="en-US" altLang="en-US" sz="2400" dirty="0">
              <a:solidFill>
                <a:prstClr val="white"/>
              </a:solidFill>
            </a:endParaRPr>
          </a:p>
        </p:txBody>
      </p:sp>
      <p:sp>
        <p:nvSpPr>
          <p:cNvPr id="37" name="Rectangle 36"/>
          <p:cNvSpPr/>
          <p:nvPr/>
        </p:nvSpPr>
        <p:spPr>
          <a:xfrm>
            <a:off x="322801" y="0"/>
            <a:ext cx="3212989" cy="646331"/>
          </a:xfrm>
          <a:prstGeom prst="rect">
            <a:avLst/>
          </a:prstGeom>
        </p:spPr>
        <p:txBody>
          <a:bodyPr wrap="none">
            <a:spAutoFit/>
          </a:bodyPr>
          <a:lstStyle/>
          <a:p>
            <a:r>
              <a:rPr lang="en-US" sz="3600" dirty="0" err="1" smtClean="0"/>
              <a:t>IoT</a:t>
            </a:r>
            <a:r>
              <a:rPr lang="en-US" sz="3600" dirty="0" smtClean="0"/>
              <a:t> Architecture</a:t>
            </a:r>
            <a:endParaRPr lang="en-US" sz="3600" dirty="0"/>
          </a:p>
        </p:txBody>
      </p:sp>
      <p:grpSp>
        <p:nvGrpSpPr>
          <p:cNvPr id="39" name="Group 38"/>
          <p:cNvGrpSpPr/>
          <p:nvPr/>
        </p:nvGrpSpPr>
        <p:grpSpPr>
          <a:xfrm>
            <a:off x="6831983" y="4347644"/>
            <a:ext cx="942089" cy="833279"/>
            <a:chOff x="3314482" y="-3310276"/>
            <a:chExt cx="508000" cy="449263"/>
          </a:xfrm>
          <a:solidFill>
            <a:schemeClr val="bg1">
              <a:lumMod val="50000"/>
            </a:schemeClr>
          </a:solidFill>
        </p:grpSpPr>
        <p:sp>
          <p:nvSpPr>
            <p:cNvPr id="40"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1"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2"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3"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4"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5"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6"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7"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8"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9"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0"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1"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2"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3"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54" name="Line 181"/>
          <p:cNvSpPr>
            <a:spLocks noChangeShapeType="1"/>
          </p:cNvSpPr>
          <p:nvPr/>
        </p:nvSpPr>
        <p:spPr bwMode="auto">
          <a:xfrm>
            <a:off x="5058584" y="3949669"/>
            <a:ext cx="1692225" cy="636861"/>
          </a:xfrm>
          <a:prstGeom prst="line">
            <a:avLst/>
          </a:prstGeom>
          <a:noFill/>
          <a:ln w="57150" cap="rnd" cmpd="sng">
            <a:solidFill>
              <a:schemeClr val="tx1"/>
            </a:solidFill>
            <a:prstDash val="solid"/>
            <a:round/>
            <a:headEnd type="triangle"/>
            <a:tailEnd type="triangle" w="med" len="sm"/>
          </a:ln>
          <a:extLst>
            <a:ext uri="{909E8E84-426E-40dd-AFC4-6F175D3DCCD1}">
              <a14:hiddenFill xmlns:a14="http://schemas.microsoft.com/office/drawing/2010/main">
                <a:noFill/>
              </a14:hiddenFill>
            </a:ext>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2" name="TextBox 1"/>
          <p:cNvSpPr txBox="1"/>
          <p:nvPr/>
        </p:nvSpPr>
        <p:spPr>
          <a:xfrm>
            <a:off x="6753160" y="1820070"/>
            <a:ext cx="1099735" cy="954107"/>
          </a:xfrm>
          <a:prstGeom prst="rect">
            <a:avLst/>
          </a:prstGeom>
          <a:noFill/>
        </p:spPr>
        <p:txBody>
          <a:bodyPr wrap="square" rtlCol="0">
            <a:spAutoFit/>
          </a:bodyPr>
          <a:lstStyle/>
          <a:p>
            <a:pPr algn="ctr"/>
            <a:r>
              <a:rPr lang="en-US" sz="2800" dirty="0" smtClean="0">
                <a:solidFill>
                  <a:srgbClr val="FF0000"/>
                </a:solidFill>
              </a:rPr>
              <a:t>Deal Cards</a:t>
            </a:r>
            <a:endParaRPr lang="en-US" sz="2800" dirty="0">
              <a:solidFill>
                <a:srgbClr val="FF0000"/>
              </a:solidFill>
            </a:endParaRPr>
          </a:p>
        </p:txBody>
      </p:sp>
      <p:sp>
        <p:nvSpPr>
          <p:cNvPr id="55" name="TextBox 54"/>
          <p:cNvSpPr txBox="1"/>
          <p:nvPr/>
        </p:nvSpPr>
        <p:spPr>
          <a:xfrm>
            <a:off x="6546039" y="3439001"/>
            <a:ext cx="1513977" cy="954107"/>
          </a:xfrm>
          <a:prstGeom prst="rect">
            <a:avLst/>
          </a:prstGeom>
          <a:noFill/>
        </p:spPr>
        <p:txBody>
          <a:bodyPr wrap="square" rtlCol="0">
            <a:spAutoFit/>
          </a:bodyPr>
          <a:lstStyle/>
          <a:p>
            <a:pPr algn="ctr"/>
            <a:r>
              <a:rPr lang="en-US" sz="2800" dirty="0" smtClean="0">
                <a:solidFill>
                  <a:srgbClr val="FF0000"/>
                </a:solidFill>
              </a:rPr>
              <a:t>Execute Trades</a:t>
            </a:r>
            <a:endParaRPr lang="en-US" sz="2800" dirty="0">
              <a:solidFill>
                <a:srgbClr val="FF0000"/>
              </a:solidFill>
            </a:endParaRPr>
          </a:p>
        </p:txBody>
      </p:sp>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9274" y="750472"/>
            <a:ext cx="1763277" cy="1080163"/>
          </a:xfrm>
          <a:prstGeom prst="rect">
            <a:avLst/>
          </a:prstGeom>
        </p:spPr>
      </p:pic>
      <p:sp>
        <p:nvSpPr>
          <p:cNvPr id="3" name="Rounded Rectangle 2"/>
          <p:cNvSpPr/>
          <p:nvPr/>
        </p:nvSpPr>
        <p:spPr>
          <a:xfrm>
            <a:off x="6650777" y="3535390"/>
            <a:ext cx="1374668" cy="1767694"/>
          </a:xfrm>
          <a:prstGeom prst="roundRect">
            <a:avLst/>
          </a:prstGeom>
          <a:noFill/>
          <a:ln w="76200" cmpd="sng">
            <a:solidFill>
              <a:srgbClr val="00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Freeform 56"/>
          <p:cNvSpPr>
            <a:spLocks noChangeAspect="1"/>
          </p:cNvSpPr>
          <p:nvPr/>
        </p:nvSpPr>
        <p:spPr>
          <a:xfrm>
            <a:off x="8458054" y="4969876"/>
            <a:ext cx="870670" cy="92356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8" name="Rectangle 180"/>
          <p:cNvSpPr>
            <a:spLocks noChangeArrowheads="1"/>
          </p:cNvSpPr>
          <p:nvPr/>
        </p:nvSpPr>
        <p:spPr bwMode="auto">
          <a:xfrm>
            <a:off x="8306674" y="5948917"/>
            <a:ext cx="11103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effectLst/>
                <a:uLnTx/>
                <a:uFillTx/>
                <a:latin typeface="Segoe UI" panose="020B0502040204020203" pitchFamily="34" charset="0"/>
                <a:ea typeface="+mn-ea"/>
                <a:cs typeface="+mn-cs"/>
              </a:rPr>
              <a:t>Azure ML</a:t>
            </a:r>
            <a:endParaRPr kumimoji="0" lang="en-US" altLang="en-US" sz="3600" b="0" i="0" u="none" strike="noStrike" kern="1200" cap="none" spc="0" normalizeH="0" baseline="0" noProof="0" dirty="0">
              <a:ln>
                <a:noFill/>
              </a:ln>
              <a:effectLst/>
              <a:uLnTx/>
              <a:uFillTx/>
              <a:ea typeface="+mn-ea"/>
              <a:cs typeface="+mn-cs"/>
            </a:endParaRPr>
          </a:p>
        </p:txBody>
      </p:sp>
      <p:grpSp>
        <p:nvGrpSpPr>
          <p:cNvPr id="4" name="Group 3"/>
          <p:cNvGrpSpPr/>
          <p:nvPr/>
        </p:nvGrpSpPr>
        <p:grpSpPr>
          <a:xfrm rot="1538044">
            <a:off x="7696132" y="5155734"/>
            <a:ext cx="896425" cy="230394"/>
            <a:chOff x="7903951" y="5086461"/>
            <a:chExt cx="896425" cy="230394"/>
          </a:xfrm>
        </p:grpSpPr>
        <p:sp>
          <p:nvSpPr>
            <p:cNvPr id="59" name="Line 18"/>
            <p:cNvSpPr>
              <a:spLocks noChangeShapeType="1"/>
            </p:cNvSpPr>
            <p:nvPr/>
          </p:nvSpPr>
          <p:spPr bwMode="auto">
            <a:xfrm>
              <a:off x="7903951" y="5316855"/>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60" name="Line 83"/>
            <p:cNvSpPr>
              <a:spLocks noChangeShapeType="1"/>
            </p:cNvSpPr>
            <p:nvPr/>
          </p:nvSpPr>
          <p:spPr bwMode="auto">
            <a:xfrm flipH="1">
              <a:off x="7903951" y="5086461"/>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grpSp>
    </p:spTree>
    <p:extLst>
      <p:ext uri="{BB962C8B-B14F-4D97-AF65-F5344CB8AC3E}">
        <p14:creationId xmlns:p14="http://schemas.microsoft.com/office/powerpoint/2010/main" val="3906886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Oval 196"/>
          <p:cNvSpPr/>
          <p:nvPr/>
        </p:nvSpPr>
        <p:spPr>
          <a:xfrm>
            <a:off x="8280514" y="729129"/>
            <a:ext cx="2777077" cy="212095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5942001" y="3159869"/>
            <a:ext cx="3241683" cy="3222947"/>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9625399" y="4755293"/>
            <a:ext cx="2268480" cy="153209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9189298" y="2989483"/>
            <a:ext cx="2627146" cy="148312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6236252" y="815955"/>
            <a:ext cx="1708487" cy="156943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1855951" y="3996304"/>
            <a:ext cx="2988956" cy="241387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3203304" y="1112752"/>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0" y="836436"/>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273465" y="999359"/>
            <a:ext cx="968599" cy="1107119"/>
            <a:chOff x="10087217" y="1244394"/>
            <a:chExt cx="968599" cy="1107119"/>
          </a:xfrm>
        </p:grpSpPr>
        <p:grpSp>
          <p:nvGrpSpPr>
            <p:cNvPr id="79" name="Group 78"/>
            <p:cNvGrpSpPr/>
            <p:nvPr/>
          </p:nvGrpSpPr>
          <p:grpSpPr>
            <a:xfrm>
              <a:off x="10353454" y="1244394"/>
              <a:ext cx="506623" cy="590663"/>
              <a:chOff x="4475897" y="2224607"/>
              <a:chExt cx="506623" cy="590663"/>
            </a:xfrm>
            <a:solidFill>
              <a:srgbClr val="5780CA"/>
            </a:solidFill>
          </p:grpSpPr>
          <p:sp>
            <p:nvSpPr>
              <p:cNvPr id="81"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42"/>
              <p:cNvSpPr>
                <a:spLocks noChangeArrowheads="1"/>
              </p:cNvSpPr>
              <p:nvPr/>
            </p:nvSpPr>
            <p:spPr bwMode="auto">
              <a:xfrm>
                <a:off x="4901542" y="2381459"/>
                <a:ext cx="80978" cy="67368"/>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43"/>
              <p:cNvSpPr>
                <a:spLocks noChangeArrowheads="1"/>
              </p:cNvSpPr>
              <p:nvPr/>
            </p:nvSpPr>
            <p:spPr bwMode="auto">
              <a:xfrm>
                <a:off x="4915492"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44"/>
              <p:cNvSpPr>
                <a:spLocks noChangeArrowheads="1"/>
              </p:cNvSpPr>
              <p:nvPr/>
            </p:nvSpPr>
            <p:spPr bwMode="auto">
              <a:xfrm>
                <a:off x="4950877"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80" name="TextBox 79"/>
            <p:cNvSpPr txBox="1"/>
            <p:nvPr/>
          </p:nvSpPr>
          <p:spPr>
            <a:xfrm>
              <a:off x="10087217" y="1852915"/>
              <a:ext cx="968599" cy="49859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Electric charging </a:t>
              </a:r>
              <a:br>
                <a:rPr kumimoji="0" lang="en-US" sz="1600" b="0" i="0" u="none" strike="noStrike" kern="0" cap="none" spc="0" normalizeH="0" baseline="0" noProof="0" dirty="0">
                  <a:ln>
                    <a:noFill/>
                  </a:ln>
                  <a:effectLst/>
                  <a:uLnTx/>
                  <a:uFillTx/>
                </a:rPr>
              </a:br>
              <a:r>
                <a:rPr kumimoji="0" lang="en-US" sz="1600" b="0" i="0" u="none" strike="noStrike" kern="0" cap="none" spc="0" normalizeH="0" baseline="0" noProof="0" dirty="0">
                  <a:ln>
                    <a:noFill/>
                  </a:ln>
                  <a:effectLst/>
                  <a:uLnTx/>
                  <a:uFillTx/>
                </a:rPr>
                <a:t>stations</a:t>
              </a:r>
            </a:p>
          </p:txBody>
        </p:sp>
      </p:grpSp>
      <p:grpSp>
        <p:nvGrpSpPr>
          <p:cNvPr id="2" name="Group 1"/>
          <p:cNvGrpSpPr/>
          <p:nvPr/>
        </p:nvGrpSpPr>
        <p:grpSpPr>
          <a:xfrm>
            <a:off x="9842214" y="984993"/>
            <a:ext cx="968599" cy="900325"/>
            <a:chOff x="1562002" y="1256858"/>
            <a:chExt cx="968599" cy="900325"/>
          </a:xfrm>
        </p:grpSpPr>
        <p:grpSp>
          <p:nvGrpSpPr>
            <p:cNvPr id="87" name="Group 86"/>
            <p:cNvGrpSpPr/>
            <p:nvPr/>
          </p:nvGrpSpPr>
          <p:grpSpPr>
            <a:xfrm>
              <a:off x="1780004" y="1256858"/>
              <a:ext cx="485805" cy="484576"/>
              <a:chOff x="4426989" y="3121192"/>
              <a:chExt cx="485805" cy="484576"/>
            </a:xfrm>
            <a:solidFill>
              <a:srgbClr val="5780CA"/>
            </a:solidFill>
          </p:grpSpPr>
          <p:sp>
            <p:nvSpPr>
              <p:cNvPr id="89"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1562002" y="1824784"/>
              <a:ext cx="968599"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Street sweepers</a:t>
              </a:r>
            </a:p>
          </p:txBody>
        </p:sp>
      </p:grpSp>
      <p:grpSp>
        <p:nvGrpSpPr>
          <p:cNvPr id="27" name="Group 26"/>
          <p:cNvGrpSpPr/>
          <p:nvPr/>
        </p:nvGrpSpPr>
        <p:grpSpPr>
          <a:xfrm>
            <a:off x="1800050" y="4862534"/>
            <a:ext cx="968599" cy="647357"/>
            <a:chOff x="1374784" y="5201799"/>
            <a:chExt cx="968599" cy="647357"/>
          </a:xfrm>
        </p:grpSpPr>
        <p:grpSp>
          <p:nvGrpSpPr>
            <p:cNvPr id="93" name="Group 92"/>
            <p:cNvGrpSpPr/>
            <p:nvPr/>
          </p:nvGrpSpPr>
          <p:grpSpPr>
            <a:xfrm>
              <a:off x="1639250" y="5201799"/>
              <a:ext cx="426537" cy="455704"/>
              <a:chOff x="-1168871" y="5933646"/>
              <a:chExt cx="426537" cy="455704"/>
            </a:xfrm>
            <a:solidFill>
              <a:srgbClr val="5780CA"/>
            </a:solidFill>
          </p:grpSpPr>
          <p:sp>
            <p:nvSpPr>
              <p:cNvPr id="95"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4" name="TextBox 93"/>
            <p:cNvSpPr txBox="1"/>
            <p:nvPr/>
          </p:nvSpPr>
          <p:spPr>
            <a:xfrm>
              <a:off x="1374784" y="56829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Postboxes</a:t>
              </a:r>
            </a:p>
          </p:txBody>
        </p:sp>
      </p:grpSp>
      <p:grpSp>
        <p:nvGrpSpPr>
          <p:cNvPr id="4" name="Group 3"/>
          <p:cNvGrpSpPr/>
          <p:nvPr/>
        </p:nvGrpSpPr>
        <p:grpSpPr>
          <a:xfrm>
            <a:off x="3982385" y="1401455"/>
            <a:ext cx="968599" cy="765350"/>
            <a:chOff x="3143884" y="1133411"/>
            <a:chExt cx="968599" cy="765350"/>
          </a:xfrm>
        </p:grpSpPr>
        <p:sp>
          <p:nvSpPr>
            <p:cNvPr id="98" name="Freeform 137"/>
            <p:cNvSpPr>
              <a:spLocks noChangeAspect="1"/>
            </p:cNvSpPr>
            <p:nvPr/>
          </p:nvSpPr>
          <p:spPr bwMode="black">
            <a:xfrm>
              <a:off x="3332137" y="1133411"/>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3143884" y="173256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Aircrafts</a:t>
              </a:r>
            </a:p>
          </p:txBody>
        </p:sp>
      </p:grpSp>
      <p:grpSp>
        <p:nvGrpSpPr>
          <p:cNvPr id="5" name="Group 4"/>
          <p:cNvGrpSpPr/>
          <p:nvPr/>
        </p:nvGrpSpPr>
        <p:grpSpPr>
          <a:xfrm>
            <a:off x="8781110" y="922897"/>
            <a:ext cx="968599" cy="650490"/>
            <a:chOff x="4539379" y="1349311"/>
            <a:chExt cx="968599" cy="650490"/>
          </a:xfrm>
        </p:grpSpPr>
        <p:sp>
          <p:nvSpPr>
            <p:cNvPr id="101" name="Freeform 8"/>
            <p:cNvSpPr>
              <a:spLocks noChangeAspect="1" noEditPoints="1"/>
            </p:cNvSpPr>
            <p:nvPr/>
          </p:nvSpPr>
          <p:spPr bwMode="auto">
            <a:xfrm>
              <a:off x="4763413" y="1349311"/>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02" name="TextBox 101"/>
            <p:cNvSpPr txBox="1"/>
            <p:nvPr/>
          </p:nvSpPr>
          <p:spPr>
            <a:xfrm>
              <a:off x="4539379" y="183360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Auto</a:t>
              </a:r>
              <a:endParaRPr kumimoji="0" lang="en-US" sz="1600" b="0" i="0" u="none" strike="noStrike" kern="0" cap="none" spc="0" normalizeH="0" baseline="0" noProof="0" dirty="0">
                <a:ln>
                  <a:noFill/>
                </a:ln>
                <a:effectLst/>
                <a:uLnTx/>
                <a:uFillTx/>
              </a:endParaRPr>
            </a:p>
          </p:txBody>
        </p:sp>
      </p:grpSp>
      <p:grpSp>
        <p:nvGrpSpPr>
          <p:cNvPr id="25" name="Group 24"/>
          <p:cNvGrpSpPr/>
          <p:nvPr/>
        </p:nvGrpSpPr>
        <p:grpSpPr>
          <a:xfrm>
            <a:off x="796637" y="3093073"/>
            <a:ext cx="1232958" cy="986419"/>
            <a:chOff x="335510" y="3710866"/>
            <a:chExt cx="1232958" cy="986419"/>
          </a:xfrm>
        </p:grpSpPr>
        <p:grpSp>
          <p:nvGrpSpPr>
            <p:cNvPr id="104" name="Group 103"/>
            <p:cNvGrpSpPr/>
            <p:nvPr/>
          </p:nvGrpSpPr>
          <p:grpSpPr>
            <a:xfrm>
              <a:off x="686945" y="3710866"/>
              <a:ext cx="525785" cy="721772"/>
              <a:chOff x="5647124" y="6211669"/>
              <a:chExt cx="413051" cy="567017"/>
            </a:xfrm>
            <a:solidFill>
              <a:srgbClr val="5780CA"/>
            </a:solidFill>
          </p:grpSpPr>
          <p:sp>
            <p:nvSpPr>
              <p:cNvPr id="106" name="Freeform: Shape 754"/>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p:cNvGrpSpPr/>
              <p:nvPr/>
            </p:nvGrpSpPr>
            <p:grpSpPr>
              <a:xfrm>
                <a:off x="5706618" y="6211669"/>
                <a:ext cx="294063" cy="503862"/>
                <a:chOff x="5706618" y="6211669"/>
                <a:chExt cx="294063" cy="503862"/>
              </a:xfrm>
              <a:grpFill/>
            </p:grpSpPr>
            <p:grpSp>
              <p:nvGrpSpPr>
                <p:cNvPr id="108" name="Group 107"/>
                <p:cNvGrpSpPr/>
                <p:nvPr/>
              </p:nvGrpSpPr>
              <p:grpSpPr>
                <a:xfrm>
                  <a:off x="5706618" y="6428789"/>
                  <a:ext cx="294063" cy="286742"/>
                  <a:chOff x="9349890" y="417916"/>
                  <a:chExt cx="669938" cy="653258"/>
                </a:xfrm>
                <a:grpFill/>
              </p:grpSpPr>
              <p:sp>
                <p:nvSpPr>
                  <p:cNvPr id="111"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111"/>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Right Arrow 108"/>
                <p:cNvSpPr/>
                <p:nvPr/>
              </p:nvSpPr>
              <p:spPr bwMode="auto">
                <a:xfrm rot="16200000">
                  <a:off x="5715754" y="6220156"/>
                  <a:ext cx="94671"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Arrow 109"/>
                <p:cNvSpPr/>
                <p:nvPr/>
              </p:nvSpPr>
              <p:spPr bwMode="auto">
                <a:xfrm rot="5400000">
                  <a:off x="5886152" y="6221227"/>
                  <a:ext cx="97842"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5" name="TextBox 104"/>
            <p:cNvSpPr txBox="1"/>
            <p:nvPr/>
          </p:nvSpPr>
          <p:spPr>
            <a:xfrm>
              <a:off x="335510" y="4531086"/>
              <a:ext cx="1232958"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Elevators</a:t>
              </a:r>
            </a:p>
          </p:txBody>
        </p:sp>
      </p:grpSp>
      <p:grpSp>
        <p:nvGrpSpPr>
          <p:cNvPr id="16" name="Group 15"/>
          <p:cNvGrpSpPr/>
          <p:nvPr/>
        </p:nvGrpSpPr>
        <p:grpSpPr>
          <a:xfrm>
            <a:off x="7007912" y="3234582"/>
            <a:ext cx="968599" cy="824796"/>
            <a:chOff x="7496416" y="3245753"/>
            <a:chExt cx="968599" cy="824796"/>
          </a:xfrm>
        </p:grpSpPr>
        <p:sp>
          <p:nvSpPr>
            <p:cNvPr id="114" name="Freeform 193"/>
            <p:cNvSpPr>
              <a:spLocks noChangeAspect="1" noEditPoints="1"/>
            </p:cNvSpPr>
            <p:nvPr/>
          </p:nvSpPr>
          <p:spPr bwMode="auto">
            <a:xfrm>
              <a:off x="7656682" y="3245753"/>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p:cNvSpPr txBox="1"/>
            <p:nvPr/>
          </p:nvSpPr>
          <p:spPr>
            <a:xfrm>
              <a:off x="7496416" y="390435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Factory floor</a:t>
              </a:r>
            </a:p>
          </p:txBody>
        </p:sp>
      </p:grpSp>
      <p:grpSp>
        <p:nvGrpSpPr>
          <p:cNvPr id="8" name="Group 7"/>
          <p:cNvGrpSpPr/>
          <p:nvPr/>
        </p:nvGrpSpPr>
        <p:grpSpPr>
          <a:xfrm>
            <a:off x="4405426" y="3009496"/>
            <a:ext cx="968599" cy="863416"/>
            <a:chOff x="7324616" y="1975240"/>
            <a:chExt cx="968599" cy="863416"/>
          </a:xfrm>
        </p:grpSpPr>
        <p:grpSp>
          <p:nvGrpSpPr>
            <p:cNvPr id="117" name="Group 116"/>
            <p:cNvGrpSpPr/>
            <p:nvPr/>
          </p:nvGrpSpPr>
          <p:grpSpPr>
            <a:xfrm>
              <a:off x="7525480" y="1975240"/>
              <a:ext cx="555446" cy="624876"/>
              <a:chOff x="13543473" y="3081481"/>
              <a:chExt cx="486655" cy="547487"/>
            </a:xfrm>
            <a:solidFill>
              <a:srgbClr val="5780CA"/>
            </a:solidFill>
          </p:grpSpPr>
          <p:sp>
            <p:nvSpPr>
              <p:cNvPr id="119"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18" name="TextBox 117"/>
            <p:cNvSpPr txBox="1"/>
            <p:nvPr/>
          </p:nvSpPr>
          <p:spPr>
            <a:xfrm>
              <a:off x="7324616" y="26724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Oil equipment</a:t>
              </a:r>
            </a:p>
          </p:txBody>
        </p:sp>
      </p:grpSp>
      <p:grpSp>
        <p:nvGrpSpPr>
          <p:cNvPr id="6" name="Group 5"/>
          <p:cNvGrpSpPr/>
          <p:nvPr/>
        </p:nvGrpSpPr>
        <p:grpSpPr>
          <a:xfrm>
            <a:off x="3683182" y="2230923"/>
            <a:ext cx="1011006" cy="774473"/>
            <a:chOff x="6053111" y="1147926"/>
            <a:chExt cx="1011006" cy="774473"/>
          </a:xfrm>
        </p:grpSpPr>
        <p:grpSp>
          <p:nvGrpSpPr>
            <p:cNvPr id="129" name="Group 128"/>
            <p:cNvGrpSpPr/>
            <p:nvPr/>
          </p:nvGrpSpPr>
          <p:grpSpPr>
            <a:xfrm>
              <a:off x="6173085" y="1147926"/>
              <a:ext cx="891032" cy="540757"/>
              <a:chOff x="13601156" y="3899900"/>
              <a:chExt cx="565936" cy="343460"/>
            </a:xfrm>
            <a:solidFill>
              <a:srgbClr val="5780CA"/>
            </a:solidFill>
          </p:grpSpPr>
          <p:sp>
            <p:nvSpPr>
              <p:cNvPr id="131"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0" name="Oval 29"/>
              <p:cNvSpPr>
                <a:spLocks noChangeArrowheads="1"/>
              </p:cNvSpPr>
              <p:nvPr/>
            </p:nvSpPr>
            <p:spPr bwMode="auto">
              <a:xfrm>
                <a:off x="13994743"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1" name="Oval 30"/>
              <p:cNvSpPr>
                <a:spLocks noChangeArrowheads="1"/>
              </p:cNvSpPr>
              <p:nvPr/>
            </p:nvSpPr>
            <p:spPr bwMode="auto">
              <a:xfrm>
                <a:off x="14040228"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32"/>
              <p:cNvSpPr>
                <a:spLocks noChangeArrowheads="1"/>
              </p:cNvSpPr>
              <p:nvPr/>
            </p:nvSpPr>
            <p:spPr bwMode="auto">
              <a:xfrm>
                <a:off x="14015165" y="4068536"/>
                <a:ext cx="16399" cy="4548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4"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34"/>
              <p:cNvSpPr>
                <a:spLocks noChangeArrowheads="1"/>
              </p:cNvSpPr>
              <p:nvPr/>
            </p:nvSpPr>
            <p:spPr bwMode="auto">
              <a:xfrm>
                <a:off x="13994743" y="3995512"/>
                <a:ext cx="58481" cy="4022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30" name="TextBox 129"/>
            <p:cNvSpPr txBox="1"/>
            <p:nvPr/>
          </p:nvSpPr>
          <p:spPr>
            <a:xfrm>
              <a:off x="6053111" y="175620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Cows</a:t>
              </a:r>
            </a:p>
          </p:txBody>
        </p:sp>
      </p:grpSp>
      <p:grpSp>
        <p:nvGrpSpPr>
          <p:cNvPr id="18" name="Group 17"/>
          <p:cNvGrpSpPr/>
          <p:nvPr/>
        </p:nvGrpSpPr>
        <p:grpSpPr>
          <a:xfrm>
            <a:off x="7846034" y="5188797"/>
            <a:ext cx="968599" cy="702117"/>
            <a:chOff x="7447662" y="5112899"/>
            <a:chExt cx="968599" cy="702117"/>
          </a:xfrm>
        </p:grpSpPr>
        <p:grpSp>
          <p:nvGrpSpPr>
            <p:cNvPr id="147" name="Group 146"/>
            <p:cNvGrpSpPr/>
            <p:nvPr/>
          </p:nvGrpSpPr>
          <p:grpSpPr>
            <a:xfrm>
              <a:off x="7555006" y="5112899"/>
              <a:ext cx="682748" cy="514643"/>
              <a:chOff x="14466548" y="3803109"/>
              <a:chExt cx="499020" cy="376151"/>
            </a:xfrm>
            <a:solidFill>
              <a:srgbClr val="5780CA"/>
            </a:solidFill>
          </p:grpSpPr>
          <p:sp>
            <p:nvSpPr>
              <p:cNvPr id="149"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7447662" y="564881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Engines</a:t>
              </a:r>
            </a:p>
          </p:txBody>
        </p:sp>
      </p:grpSp>
      <p:grpSp>
        <p:nvGrpSpPr>
          <p:cNvPr id="9" name="Group 8"/>
          <p:cNvGrpSpPr/>
          <p:nvPr/>
        </p:nvGrpSpPr>
        <p:grpSpPr>
          <a:xfrm>
            <a:off x="2656202" y="4419976"/>
            <a:ext cx="1074174" cy="896375"/>
            <a:chOff x="8855356" y="2195784"/>
            <a:chExt cx="1074174" cy="896375"/>
          </a:xfrm>
        </p:grpSpPr>
        <p:sp>
          <p:nvSpPr>
            <p:cNvPr id="152" name="Rectangle 2048"/>
            <p:cNvSpPr>
              <a:spLocks noChangeAspect="1"/>
            </p:cNvSpPr>
            <p:nvPr/>
          </p:nvSpPr>
          <p:spPr bwMode="auto">
            <a:xfrm flipV="1">
              <a:off x="9317586" y="2195784"/>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p:cNvSpPr txBox="1"/>
            <p:nvPr/>
          </p:nvSpPr>
          <p:spPr>
            <a:xfrm>
              <a:off x="8855356" y="2759760"/>
              <a:ext cx="1074174"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Vending machines</a:t>
              </a:r>
              <a:endParaRPr kumimoji="0" lang="en-US" sz="1600" b="0" i="0" u="none" strike="noStrike" kern="0" cap="none" spc="0" normalizeH="0" baseline="0" noProof="0" dirty="0">
                <a:ln>
                  <a:noFill/>
                </a:ln>
                <a:effectLst/>
                <a:uLnTx/>
                <a:uFillTx/>
              </a:endParaRPr>
            </a:p>
          </p:txBody>
        </p:sp>
      </p:grpSp>
      <p:grpSp>
        <p:nvGrpSpPr>
          <p:cNvPr id="11" name="Group 10"/>
          <p:cNvGrpSpPr/>
          <p:nvPr/>
        </p:nvGrpSpPr>
        <p:grpSpPr>
          <a:xfrm>
            <a:off x="10500421" y="3433224"/>
            <a:ext cx="968599" cy="612811"/>
            <a:chOff x="10712679" y="2633766"/>
            <a:chExt cx="968599" cy="612811"/>
          </a:xfrm>
        </p:grpSpPr>
        <p:sp>
          <p:nvSpPr>
            <p:cNvPr id="155" name="Freeform 352"/>
            <p:cNvSpPr>
              <a:spLocks noChangeAspect="1" noEditPoints="1"/>
            </p:cNvSpPr>
            <p:nvPr/>
          </p:nvSpPr>
          <p:spPr bwMode="auto">
            <a:xfrm>
              <a:off x="11002895" y="2633766"/>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6" name="TextBox 155"/>
            <p:cNvSpPr txBox="1"/>
            <p:nvPr/>
          </p:nvSpPr>
          <p:spPr>
            <a:xfrm>
              <a:off x="10712679" y="3080378"/>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Buildings</a:t>
              </a:r>
            </a:p>
          </p:txBody>
        </p:sp>
      </p:grpSp>
      <p:grpSp>
        <p:nvGrpSpPr>
          <p:cNvPr id="7" name="Group 6"/>
          <p:cNvGrpSpPr/>
          <p:nvPr/>
        </p:nvGrpSpPr>
        <p:grpSpPr>
          <a:xfrm>
            <a:off x="6411306" y="1210351"/>
            <a:ext cx="1362492" cy="796211"/>
            <a:chOff x="8045023" y="1336966"/>
            <a:chExt cx="1362492" cy="796211"/>
          </a:xfrm>
        </p:grpSpPr>
        <p:grpSp>
          <p:nvGrpSpPr>
            <p:cNvPr id="158" name="Group 157"/>
            <p:cNvGrpSpPr/>
            <p:nvPr/>
          </p:nvGrpSpPr>
          <p:grpSpPr>
            <a:xfrm>
              <a:off x="8488005" y="1336966"/>
              <a:ext cx="508942" cy="506179"/>
              <a:chOff x="9993179" y="3108498"/>
              <a:chExt cx="342486" cy="340626"/>
            </a:xfrm>
            <a:solidFill>
              <a:srgbClr val="5780CA"/>
            </a:solidFill>
          </p:grpSpPr>
          <p:sp>
            <p:nvSpPr>
              <p:cNvPr id="160"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p:cNvGrpSpPr/>
              <p:nvPr/>
            </p:nvGrpSpPr>
            <p:grpSpPr>
              <a:xfrm>
                <a:off x="9993179" y="3108498"/>
                <a:ext cx="104400" cy="49510"/>
                <a:chOff x="4732666" y="-1007401"/>
                <a:chExt cx="183486" cy="87016"/>
              </a:xfrm>
              <a:grpFill/>
            </p:grpSpPr>
            <p:sp>
              <p:nvSpPr>
                <p:cNvPr id="163" name="Rectangle 162"/>
                <p:cNvSpPr/>
                <p:nvPr/>
              </p:nvSpPr>
              <p:spPr bwMode="auto">
                <a:xfrm>
                  <a:off x="4847524" y="-1007401"/>
                  <a:ext cx="68628" cy="8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732666" y="-1007401"/>
                  <a:ext cx="160709" cy="509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2"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9" name="TextBox 158"/>
            <p:cNvSpPr txBox="1"/>
            <p:nvPr/>
          </p:nvSpPr>
          <p:spPr>
            <a:xfrm>
              <a:off x="8045023" y="1922369"/>
              <a:ext cx="1362492" cy="21080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Fryers</a:t>
              </a:r>
              <a:endParaRPr kumimoji="0" lang="en-US" sz="1600" b="0" i="0" u="none" strike="noStrike" kern="0" cap="none" spc="0" normalizeH="0" baseline="0" noProof="0" dirty="0">
                <a:ln>
                  <a:noFill/>
                </a:ln>
                <a:effectLst/>
                <a:uLnTx/>
                <a:uFillTx/>
              </a:endParaRPr>
            </a:p>
          </p:txBody>
        </p:sp>
      </p:grpSp>
      <p:grpSp>
        <p:nvGrpSpPr>
          <p:cNvPr id="14" name="Group 13"/>
          <p:cNvGrpSpPr/>
          <p:nvPr/>
        </p:nvGrpSpPr>
        <p:grpSpPr>
          <a:xfrm>
            <a:off x="9791208" y="5224438"/>
            <a:ext cx="1074174" cy="563888"/>
            <a:chOff x="9699773" y="5455554"/>
            <a:chExt cx="1074174" cy="563888"/>
          </a:xfrm>
        </p:grpSpPr>
        <p:grpSp>
          <p:nvGrpSpPr>
            <p:cNvPr id="166" name="Group 165"/>
            <p:cNvGrpSpPr>
              <a:grpSpLocks noChangeAspect="1"/>
            </p:cNvGrpSpPr>
            <p:nvPr/>
          </p:nvGrpSpPr>
          <p:grpSpPr>
            <a:xfrm>
              <a:off x="10022165" y="5455554"/>
              <a:ext cx="365167" cy="368280"/>
              <a:chOff x="4706938" y="2719388"/>
              <a:chExt cx="558800" cy="563563"/>
            </a:xfrm>
            <a:solidFill>
              <a:srgbClr val="5780CA"/>
            </a:solidFill>
          </p:grpSpPr>
          <p:sp>
            <p:nvSpPr>
              <p:cNvPr id="168"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67" name="TextBox 166"/>
            <p:cNvSpPr txBox="1"/>
            <p:nvPr/>
          </p:nvSpPr>
          <p:spPr>
            <a:xfrm>
              <a:off x="9699773" y="5853243"/>
              <a:ext cx="1074174"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Medical devices</a:t>
              </a:r>
              <a:endParaRPr kumimoji="0" lang="en-US" sz="1600" b="0" i="0" u="none" strike="noStrike" kern="0" cap="none" spc="0" normalizeH="0" baseline="0" noProof="0" dirty="0">
                <a:ln>
                  <a:noFill/>
                </a:ln>
                <a:effectLst/>
                <a:uLnTx/>
                <a:uFillTx/>
              </a:endParaRPr>
            </a:p>
          </p:txBody>
        </p:sp>
      </p:grpSp>
      <p:grpSp>
        <p:nvGrpSpPr>
          <p:cNvPr id="13" name="Group 12"/>
          <p:cNvGrpSpPr/>
          <p:nvPr/>
        </p:nvGrpSpPr>
        <p:grpSpPr>
          <a:xfrm>
            <a:off x="372994" y="2145142"/>
            <a:ext cx="1055111" cy="758218"/>
            <a:chOff x="10528416" y="4419841"/>
            <a:chExt cx="1055111" cy="758218"/>
          </a:xfrm>
          <a:solidFill>
            <a:srgbClr val="FF0000"/>
          </a:solidFill>
        </p:grpSpPr>
        <p:grpSp>
          <p:nvGrpSpPr>
            <p:cNvPr id="172" name="Group 171"/>
            <p:cNvGrpSpPr>
              <a:grpSpLocks noChangeAspect="1"/>
            </p:cNvGrpSpPr>
            <p:nvPr/>
          </p:nvGrpSpPr>
          <p:grpSpPr>
            <a:xfrm>
              <a:off x="10761319" y="4419841"/>
              <a:ext cx="378610" cy="376162"/>
              <a:chOff x="10401129" y="5431042"/>
              <a:chExt cx="736600" cy="731838"/>
            </a:xfrm>
            <a:grpFill/>
          </p:grpSpPr>
          <p:sp>
            <p:nvSpPr>
              <p:cNvPr id="174"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6"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73" name="TextBox 172"/>
            <p:cNvSpPr txBox="1"/>
            <p:nvPr/>
          </p:nvSpPr>
          <p:spPr>
            <a:xfrm>
              <a:off x="10528416" y="4845660"/>
              <a:ext cx="1055111"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Vaccine dispensers</a:t>
              </a:r>
            </a:p>
          </p:txBody>
        </p:sp>
      </p:grpSp>
      <p:grpSp>
        <p:nvGrpSpPr>
          <p:cNvPr id="26" name="Group 25"/>
          <p:cNvGrpSpPr/>
          <p:nvPr/>
        </p:nvGrpSpPr>
        <p:grpSpPr>
          <a:xfrm>
            <a:off x="2642512" y="5662021"/>
            <a:ext cx="1075791" cy="586051"/>
            <a:chOff x="1820456" y="3923495"/>
            <a:chExt cx="1075791" cy="586051"/>
          </a:xfrm>
        </p:grpSpPr>
        <p:sp>
          <p:nvSpPr>
            <p:cNvPr id="178" name="Rectangle 177"/>
            <p:cNvSpPr/>
            <p:nvPr/>
          </p:nvSpPr>
          <p:spPr>
            <a:xfrm>
              <a:off x="1991262" y="4232547"/>
              <a:ext cx="904985" cy="276999"/>
            </a:xfrm>
            <a:prstGeom prst="rect">
              <a:avLst/>
            </a:prstGeom>
          </p:spPr>
          <p:txBody>
            <a:bodyPr wrap="square">
              <a:noAutofit/>
            </a:bodyPr>
            <a:lstStyle/>
            <a:p>
              <a:pPr defTabSz="932597">
                <a:defRPr/>
              </a:pPr>
              <a:r>
                <a:rPr lang="en-US" sz="1600" kern="0" dirty="0"/>
                <a:t>Trucks</a:t>
              </a:r>
            </a:p>
          </p:txBody>
        </p:sp>
        <p:sp>
          <p:nvSpPr>
            <p:cNvPr id="179" name="Donut 100"/>
            <p:cNvSpPr>
              <a:spLocks noChangeAspect="1"/>
            </p:cNvSpPr>
            <p:nvPr/>
          </p:nvSpPr>
          <p:spPr bwMode="auto">
            <a:xfrm>
              <a:off x="1820456" y="392349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706480" y="1219374"/>
            <a:ext cx="506870" cy="728591"/>
            <a:chOff x="3822499" y="2345940"/>
            <a:chExt cx="506870" cy="728591"/>
          </a:xfrm>
        </p:grpSpPr>
        <p:sp>
          <p:nvSpPr>
            <p:cNvPr id="181" name="Rectangle 180"/>
            <p:cNvSpPr/>
            <p:nvPr/>
          </p:nvSpPr>
          <p:spPr>
            <a:xfrm>
              <a:off x="3822499" y="2828310"/>
              <a:ext cx="50687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0"/>
                </a:spcBef>
                <a:spcAft>
                  <a:spcPts val="600"/>
                </a:spcAft>
                <a:defRPr/>
              </a:pPr>
              <a:r>
                <a:rPr lang="en-US" sz="1600" kern="0" dirty="0">
                  <a:solidFill>
                    <a:schemeClr val="tx1"/>
                  </a:solidFill>
                </a:rPr>
                <a:t>Buses</a:t>
              </a:r>
            </a:p>
          </p:txBody>
        </p:sp>
        <p:sp>
          <p:nvSpPr>
            <p:cNvPr id="182" name="Freeform 181"/>
            <p:cNvSpPr>
              <a:spLocks noChangeAspect="1"/>
            </p:cNvSpPr>
            <p:nvPr/>
          </p:nvSpPr>
          <p:spPr bwMode="auto">
            <a:xfrm>
              <a:off x="3890912" y="2345940"/>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p:cNvGrpSpPr/>
          <p:nvPr/>
        </p:nvGrpSpPr>
        <p:grpSpPr>
          <a:xfrm>
            <a:off x="10984721" y="5152326"/>
            <a:ext cx="631912" cy="866672"/>
            <a:chOff x="670561" y="2239651"/>
            <a:chExt cx="631912" cy="866672"/>
          </a:xfrm>
        </p:grpSpPr>
        <p:sp>
          <p:nvSpPr>
            <p:cNvPr id="184" name="Rectangle 183"/>
            <p:cNvSpPr/>
            <p:nvPr/>
          </p:nvSpPr>
          <p:spPr>
            <a:xfrm>
              <a:off x="681707" y="2829324"/>
              <a:ext cx="620766" cy="276999"/>
            </a:xfrm>
            <a:prstGeom prst="rect">
              <a:avLst/>
            </a:prstGeom>
          </p:spPr>
          <p:txBody>
            <a:bodyPr wrap="square">
              <a:noAutofit/>
            </a:bodyPr>
            <a:lstStyle/>
            <a:p>
              <a:pPr defTabSz="932597">
                <a:defRPr/>
              </a:pPr>
              <a:r>
                <a:rPr lang="en-US" sz="1600" kern="0" dirty="0"/>
                <a:t>Dogs</a:t>
              </a:r>
            </a:p>
          </p:txBody>
        </p:sp>
        <p:sp>
          <p:nvSpPr>
            <p:cNvPr id="185" name="Freeform 1174"/>
            <p:cNvSpPr>
              <a:spLocks noChangeAspect="1"/>
            </p:cNvSpPr>
            <p:nvPr/>
          </p:nvSpPr>
          <p:spPr bwMode="auto">
            <a:xfrm>
              <a:off x="670561" y="2239651"/>
              <a:ext cx="631912" cy="562022"/>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FF000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3536675" y="4638897"/>
            <a:ext cx="1194559" cy="1037608"/>
            <a:chOff x="3505422" y="3589699"/>
            <a:chExt cx="1194559" cy="1037608"/>
          </a:xfrm>
        </p:grpSpPr>
        <p:sp>
          <p:nvSpPr>
            <p:cNvPr id="187" name="Freeform: Shape 798"/>
            <p:cNvSpPr/>
            <p:nvPr/>
          </p:nvSpPr>
          <p:spPr bwMode="auto">
            <a:xfrm rot="5400000">
              <a:off x="3703015" y="3465825"/>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a:xfrm>
              <a:off x="3505422" y="4368775"/>
              <a:ext cx="1194559" cy="258532"/>
            </a:xfrm>
            <a:prstGeom prst="rect">
              <a:avLst/>
            </a:prstGeom>
          </p:spPr>
          <p:txBody>
            <a:bodyPr wrap="square">
              <a:noAutofit/>
            </a:bodyPr>
            <a:lstStyle/>
            <a:p>
              <a:pPr marL="0" lvl="1" algn="ctr" defTabSz="932563" fontAlgn="base">
                <a:lnSpc>
                  <a:spcPct val="90000"/>
                </a:lnSpc>
                <a:spcBef>
                  <a:spcPct val="0"/>
                </a:spcBef>
                <a:spcAft>
                  <a:spcPts val="600"/>
                </a:spcAft>
                <a:defRPr/>
              </a:pPr>
              <a:r>
                <a:rPr lang="en-US" sz="1600" kern="0" dirty="0"/>
                <a:t>Oil distribution</a:t>
              </a:r>
            </a:p>
          </p:txBody>
        </p:sp>
      </p:grpSp>
      <p:grpSp>
        <p:nvGrpSpPr>
          <p:cNvPr id="28" name="Group 27"/>
          <p:cNvGrpSpPr/>
          <p:nvPr/>
        </p:nvGrpSpPr>
        <p:grpSpPr>
          <a:xfrm>
            <a:off x="4704438" y="1839627"/>
            <a:ext cx="968599" cy="873018"/>
            <a:chOff x="2994112" y="5216314"/>
            <a:chExt cx="968599" cy="873018"/>
          </a:xfrm>
        </p:grpSpPr>
        <p:sp>
          <p:nvSpPr>
            <p:cNvPr id="190" name="TextBox 189"/>
            <p:cNvSpPr txBox="1"/>
            <p:nvPr/>
          </p:nvSpPr>
          <p:spPr>
            <a:xfrm>
              <a:off x="2994112" y="592313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meters</a:t>
              </a:r>
            </a:p>
          </p:txBody>
        </p:sp>
        <p:grpSp>
          <p:nvGrpSpPr>
            <p:cNvPr id="191" name="Group 190"/>
            <p:cNvGrpSpPr/>
            <p:nvPr/>
          </p:nvGrpSpPr>
          <p:grpSpPr>
            <a:xfrm>
              <a:off x="3343074" y="5216314"/>
              <a:ext cx="269077" cy="677391"/>
              <a:chOff x="3661466" y="5442422"/>
              <a:chExt cx="269077" cy="677391"/>
            </a:xfrm>
            <a:solidFill>
              <a:srgbClr val="5780CA"/>
            </a:solidFill>
          </p:grpSpPr>
          <p:sp>
            <p:nvSpPr>
              <p:cNvPr id="192"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3" name="Group 192"/>
              <p:cNvGrpSpPr/>
              <p:nvPr/>
            </p:nvGrpSpPr>
            <p:grpSpPr>
              <a:xfrm>
                <a:off x="3661466" y="5442422"/>
                <a:ext cx="269077" cy="677391"/>
                <a:chOff x="3661466" y="5442422"/>
                <a:chExt cx="269077" cy="677391"/>
              </a:xfrm>
              <a:grpFill/>
            </p:grpSpPr>
            <p:sp>
              <p:nvSpPr>
                <p:cNvPr id="194" name="Freeform: Shape 772"/>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3757612" y="5803106"/>
                  <a:ext cx="92870" cy="316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3" name="Group 22"/>
          <p:cNvGrpSpPr/>
          <p:nvPr/>
        </p:nvGrpSpPr>
        <p:grpSpPr>
          <a:xfrm>
            <a:off x="1680489" y="2324597"/>
            <a:ext cx="990977" cy="841769"/>
            <a:chOff x="2234850" y="2460663"/>
            <a:chExt cx="990977" cy="841769"/>
          </a:xfrm>
        </p:grpSpPr>
        <p:sp>
          <p:nvSpPr>
            <p:cNvPr id="200" name="Rectangle 199"/>
            <p:cNvSpPr/>
            <p:nvPr/>
          </p:nvSpPr>
          <p:spPr>
            <a:xfrm>
              <a:off x="2234850" y="3043900"/>
              <a:ext cx="990977" cy="258532"/>
            </a:xfrm>
            <a:prstGeom prst="rect">
              <a:avLst/>
            </a:prstGeom>
          </p:spPr>
          <p:txBody>
            <a:bodyPr wrap="square">
              <a:noAutofit/>
            </a:bodyPr>
            <a:lstStyle/>
            <a:p>
              <a:pPr algn="ctr" defTabSz="932563">
                <a:lnSpc>
                  <a:spcPct val="90000"/>
                </a:lnSpc>
                <a:spcAft>
                  <a:spcPts val="600"/>
                </a:spcAft>
                <a:defRPr/>
              </a:pPr>
              <a:r>
                <a:rPr lang="en-US" sz="1600" kern="0" dirty="0"/>
                <a:t>Power plant</a:t>
              </a:r>
            </a:p>
          </p:txBody>
        </p:sp>
        <p:grpSp>
          <p:nvGrpSpPr>
            <p:cNvPr id="201" name="Group 200"/>
            <p:cNvGrpSpPr>
              <a:grpSpLocks noChangeAspect="1"/>
            </p:cNvGrpSpPr>
            <p:nvPr/>
          </p:nvGrpSpPr>
          <p:grpSpPr>
            <a:xfrm flipH="1">
              <a:off x="2509095" y="2460663"/>
              <a:ext cx="541127" cy="566450"/>
              <a:chOff x="5383598" y="2422433"/>
              <a:chExt cx="958639" cy="1003502"/>
            </a:xfrm>
            <a:solidFill>
              <a:srgbClr val="5780CA"/>
            </a:solidFill>
          </p:grpSpPr>
          <p:grpSp>
            <p:nvGrpSpPr>
              <p:cNvPr id="202" name="Group 201"/>
              <p:cNvGrpSpPr>
                <a:grpSpLocks noChangeAspect="1"/>
              </p:cNvGrpSpPr>
              <p:nvPr/>
            </p:nvGrpSpPr>
            <p:grpSpPr>
              <a:xfrm>
                <a:off x="5446923" y="2588059"/>
                <a:ext cx="895314" cy="837876"/>
                <a:chOff x="11441117" y="7323932"/>
                <a:chExt cx="420688" cy="393700"/>
              </a:xfrm>
              <a:grpFill/>
            </p:grpSpPr>
            <p:sp>
              <p:nvSpPr>
                <p:cNvPr id="206"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7"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8"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203"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4"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5"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20" name="Group 19"/>
          <p:cNvGrpSpPr/>
          <p:nvPr/>
        </p:nvGrpSpPr>
        <p:grpSpPr>
          <a:xfrm>
            <a:off x="9005144" y="1835239"/>
            <a:ext cx="1045687" cy="697555"/>
            <a:chOff x="4579027" y="4766901"/>
            <a:chExt cx="1045687" cy="697555"/>
          </a:xfrm>
        </p:grpSpPr>
        <p:grpSp>
          <p:nvGrpSpPr>
            <p:cNvPr id="210" name="Group 209"/>
            <p:cNvGrpSpPr>
              <a:grpSpLocks noChangeAspect="1"/>
            </p:cNvGrpSpPr>
            <p:nvPr/>
          </p:nvGrpSpPr>
          <p:grpSpPr>
            <a:xfrm>
              <a:off x="4834307" y="4766901"/>
              <a:ext cx="635952" cy="465817"/>
              <a:chOff x="5858289" y="4939278"/>
              <a:chExt cx="222896" cy="163265"/>
            </a:xfrm>
            <a:solidFill>
              <a:srgbClr val="5780CA"/>
            </a:solidFill>
          </p:grpSpPr>
          <p:sp>
            <p:nvSpPr>
              <p:cNvPr id="212"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solidFill>
                    <a:srgbClr val="1B3B41"/>
                  </a:solidFill>
                </a:endParaRPr>
              </a:p>
            </p:txBody>
          </p:sp>
          <p:sp>
            <p:nvSpPr>
              <p:cNvPr id="213"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sp>
            <p:nvSpPr>
              <p:cNvPr id="214"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grpSp>
        <p:sp>
          <p:nvSpPr>
            <p:cNvPr id="211" name="TextBox 210"/>
            <p:cNvSpPr txBox="1"/>
            <p:nvPr/>
          </p:nvSpPr>
          <p:spPr>
            <a:xfrm>
              <a:off x="4579027" y="5281301"/>
              <a:ext cx="1045687" cy="183155"/>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Surveillance</a:t>
              </a:r>
            </a:p>
          </p:txBody>
        </p:sp>
      </p:grpSp>
      <p:grpSp>
        <p:nvGrpSpPr>
          <p:cNvPr id="17" name="Group 16"/>
          <p:cNvGrpSpPr/>
          <p:nvPr/>
        </p:nvGrpSpPr>
        <p:grpSpPr>
          <a:xfrm>
            <a:off x="6429617" y="4325122"/>
            <a:ext cx="990960" cy="790757"/>
            <a:chOff x="6429617" y="4325122"/>
            <a:chExt cx="990960" cy="790757"/>
          </a:xfrm>
        </p:grpSpPr>
        <p:sp>
          <p:nvSpPr>
            <p:cNvPr id="216" name="TextBox 215"/>
            <p:cNvSpPr txBox="1"/>
            <p:nvPr/>
          </p:nvSpPr>
          <p:spPr>
            <a:xfrm>
              <a:off x="6429617" y="494968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Power tools</a:t>
              </a:r>
            </a:p>
          </p:txBody>
        </p:sp>
        <p:sp>
          <p:nvSpPr>
            <p:cNvPr id="217" name="Freeform: Shape 206"/>
            <p:cNvSpPr/>
            <p:nvPr/>
          </p:nvSpPr>
          <p:spPr bwMode="auto">
            <a:xfrm rot="1151344">
              <a:off x="6647301" y="4325122"/>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9476252" y="3647966"/>
            <a:ext cx="968599" cy="461300"/>
            <a:chOff x="9476252" y="3647966"/>
            <a:chExt cx="968599" cy="461300"/>
          </a:xfrm>
        </p:grpSpPr>
        <p:sp>
          <p:nvSpPr>
            <p:cNvPr id="219" name="TextBox 218"/>
            <p:cNvSpPr txBox="1"/>
            <p:nvPr/>
          </p:nvSpPr>
          <p:spPr>
            <a:xfrm>
              <a:off x="9476252" y="394306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noProof="0" dirty="0"/>
                <a:t>Racing</a:t>
              </a:r>
              <a:endParaRPr kumimoji="0" lang="en-US" sz="1600" b="0" i="0" u="none" strike="noStrike" kern="0" cap="none" spc="0" normalizeH="0" baseline="0" noProof="0" dirty="0">
                <a:ln>
                  <a:noFill/>
                </a:ln>
                <a:effectLst/>
                <a:uLnTx/>
                <a:uFillTx/>
              </a:endParaRPr>
            </a:p>
          </p:txBody>
        </p:sp>
        <p:grpSp>
          <p:nvGrpSpPr>
            <p:cNvPr id="220" name="Group 219"/>
            <p:cNvGrpSpPr/>
            <p:nvPr/>
          </p:nvGrpSpPr>
          <p:grpSpPr>
            <a:xfrm>
              <a:off x="9520568" y="3647966"/>
              <a:ext cx="835994" cy="252906"/>
              <a:chOff x="8577661" y="3473196"/>
              <a:chExt cx="999476" cy="302361"/>
            </a:xfrm>
            <a:solidFill>
              <a:srgbClr val="5780CA"/>
            </a:solidFill>
          </p:grpSpPr>
          <p:sp>
            <p:nvSpPr>
              <p:cNvPr id="221" name="Freeform: Shape 223"/>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2" name="Freeform: Shape 2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8613547" y="3541447"/>
                <a:ext cx="7674" cy="153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Shape 22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Freeform: Shape 221"/>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7675553" y="4109266"/>
            <a:ext cx="1057926" cy="862518"/>
            <a:chOff x="8671476" y="4551774"/>
            <a:chExt cx="1057926" cy="862518"/>
          </a:xfrm>
        </p:grpSpPr>
        <p:sp>
          <p:nvSpPr>
            <p:cNvPr id="227" name="TextBox 226"/>
            <p:cNvSpPr txBox="1"/>
            <p:nvPr/>
          </p:nvSpPr>
          <p:spPr>
            <a:xfrm>
              <a:off x="8671476" y="5081893"/>
              <a:ext cx="1057926"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Mining</a:t>
              </a:r>
              <a:r>
                <a:rPr kumimoji="0" lang="en-US" sz="1600" b="0" i="0" u="none" strike="noStrike" kern="0" cap="none" spc="0" normalizeH="0" noProof="0" dirty="0">
                  <a:ln>
                    <a:noFill/>
                  </a:ln>
                  <a:effectLst/>
                  <a:uLnTx/>
                  <a:uFillTx/>
                </a:rPr>
                <a:t> equipment</a:t>
              </a:r>
              <a:endParaRPr kumimoji="0" lang="en-US" sz="1600" b="0" i="0" u="none" strike="noStrike" kern="0" cap="none" spc="0" normalizeH="0" baseline="0" noProof="0" dirty="0">
                <a:ln>
                  <a:noFill/>
                </a:ln>
                <a:effectLst/>
                <a:uLnTx/>
                <a:uFillTx/>
              </a:endParaRPr>
            </a:p>
          </p:txBody>
        </p:sp>
        <p:grpSp>
          <p:nvGrpSpPr>
            <p:cNvPr id="228" name="Group 4"/>
            <p:cNvGrpSpPr>
              <a:grpSpLocks noChangeAspect="1"/>
            </p:cNvGrpSpPr>
            <p:nvPr/>
          </p:nvGrpSpPr>
          <p:grpSpPr bwMode="auto">
            <a:xfrm>
              <a:off x="8845808" y="4551774"/>
              <a:ext cx="645954" cy="475115"/>
              <a:chOff x="2363" y="1118"/>
              <a:chExt cx="2953" cy="2172"/>
            </a:xfrm>
            <a:solidFill>
              <a:srgbClr val="5780CA"/>
            </a:solidFill>
          </p:grpSpPr>
          <p:sp>
            <p:nvSpPr>
              <p:cNvPr id="229"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0"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19" name="Group 18"/>
          <p:cNvGrpSpPr/>
          <p:nvPr/>
        </p:nvGrpSpPr>
        <p:grpSpPr>
          <a:xfrm>
            <a:off x="6754413" y="5469177"/>
            <a:ext cx="968599" cy="607536"/>
            <a:chOff x="5720835" y="5396556"/>
            <a:chExt cx="968599" cy="607536"/>
          </a:xfrm>
        </p:grpSpPr>
        <p:grpSp>
          <p:nvGrpSpPr>
            <p:cNvPr id="232" name="Group 231"/>
            <p:cNvGrpSpPr/>
            <p:nvPr/>
          </p:nvGrpSpPr>
          <p:grpSpPr>
            <a:xfrm>
              <a:off x="5794945" y="5396556"/>
              <a:ext cx="832474" cy="378179"/>
              <a:chOff x="873122" y="1363662"/>
              <a:chExt cx="10268052" cy="4664605"/>
            </a:xfrm>
            <a:solidFill>
              <a:srgbClr val="5780CA"/>
            </a:solidFill>
          </p:grpSpPr>
          <p:grpSp>
            <p:nvGrpSpPr>
              <p:cNvPr id="234" name="Group 233"/>
              <p:cNvGrpSpPr/>
              <p:nvPr/>
            </p:nvGrpSpPr>
            <p:grpSpPr>
              <a:xfrm>
                <a:off x="873122" y="1363662"/>
                <a:ext cx="3857627" cy="4664605"/>
                <a:chOff x="873122" y="1363662"/>
                <a:chExt cx="3857627" cy="4664605"/>
              </a:xfrm>
              <a:grpFill/>
            </p:grpSpPr>
            <p:sp>
              <p:nvSpPr>
                <p:cNvPr id="255" name="Parallelogram 254"/>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Parallelogram 255"/>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Trapezoid 256"/>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Rounded Corners 278"/>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Shape 279"/>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0" name="Trapezoid 259"/>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1" name="Trapezoid 260"/>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Top Corners Rounded 28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Top Corners Rounded 28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Top Corners Rounded 284"/>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Top Corners Rounded 285"/>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Top Corners Rounded 286"/>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Top Corners Rounded 287"/>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Top Corners Rounded 288"/>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Top Corners Rounded 289"/>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5" name="Group 234"/>
              <p:cNvGrpSpPr/>
              <p:nvPr/>
            </p:nvGrpSpPr>
            <p:grpSpPr>
              <a:xfrm>
                <a:off x="7283547" y="1363662"/>
                <a:ext cx="3857627" cy="4664605"/>
                <a:chOff x="873122" y="1363662"/>
                <a:chExt cx="3857627" cy="4664605"/>
              </a:xfrm>
              <a:grpFill/>
            </p:grpSpPr>
            <p:sp>
              <p:nvSpPr>
                <p:cNvPr id="240" name="Parallelogram 239"/>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1" name="Parallelogram 240"/>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2" name="Trapezoid 241"/>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Rounded Corners 256"/>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4" name="Freeform: Shape 258"/>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Trapezoid 244"/>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6" name="Trapezoid 245"/>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Top Corners Rounded 26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Top Corners Rounded 26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Top Corners Rounded 265"/>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Top Corners Rounded 266"/>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Top Corners Rounded 268"/>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Top Corners Rounded 269"/>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Top Corners Rounded 270"/>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Top Corners Rounded 272"/>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6" name="Freeform: Shape 225"/>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Freeform: Shape 226"/>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Freeform: Shape 227"/>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Freeform: Shape 228"/>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extBox 232"/>
            <p:cNvSpPr txBox="1"/>
            <p:nvPr/>
          </p:nvSpPr>
          <p:spPr>
            <a:xfrm>
              <a:off x="5720835" y="583789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grids</a:t>
              </a:r>
            </a:p>
          </p:txBody>
        </p:sp>
      </p:grpSp>
      <p:sp>
        <p:nvSpPr>
          <p:cNvPr id="196" name="TextBox 195"/>
          <p:cNvSpPr txBox="1"/>
          <p:nvPr/>
        </p:nvSpPr>
        <p:spPr>
          <a:xfrm>
            <a:off x="-1" y="11017"/>
            <a:ext cx="7758898" cy="769441"/>
          </a:xfrm>
          <a:prstGeom prst="rect">
            <a:avLst/>
          </a:prstGeom>
          <a:noFill/>
        </p:spPr>
        <p:txBody>
          <a:bodyPr wrap="square" rtlCol="0">
            <a:spAutoFit/>
          </a:bodyPr>
          <a:lstStyle/>
          <a:p>
            <a:r>
              <a:rPr lang="en-US" sz="4400" dirty="0" smtClean="0">
                <a:solidFill>
                  <a:schemeClr val="tx1">
                    <a:lumMod val="75000"/>
                    <a:lumOff val="25000"/>
                  </a:schemeClr>
                </a:solidFill>
              </a:rPr>
              <a:t>Scenario: Allocating Resources</a:t>
            </a:r>
            <a:endParaRPr lang="en-US" sz="4400" dirty="0">
              <a:solidFill>
                <a:schemeClr val="tx1">
                  <a:lumMod val="75000"/>
                  <a:lumOff val="25000"/>
                </a:schemeClr>
              </a:solidFill>
            </a:endParaRPr>
          </a:p>
        </p:txBody>
      </p:sp>
    </p:spTree>
    <p:extLst>
      <p:ext uri="{BB962C8B-B14F-4D97-AF65-F5344CB8AC3E}">
        <p14:creationId xmlns:p14="http://schemas.microsoft.com/office/powerpoint/2010/main" val="414893355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12-07 at 3.47.08 PM.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13895" y="787611"/>
            <a:ext cx="11657263" cy="5512651"/>
          </a:xfrm>
          <a:prstGeom prst="rect">
            <a:avLst/>
          </a:prstGeom>
        </p:spPr>
      </p:pic>
    </p:spTree>
    <p:extLst>
      <p:ext uri="{BB962C8B-B14F-4D97-AF65-F5344CB8AC3E}">
        <p14:creationId xmlns:p14="http://schemas.microsoft.com/office/powerpoint/2010/main" val="143071185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 y="11017"/>
            <a:ext cx="6570134" cy="769441"/>
          </a:xfrm>
          <a:prstGeom prst="rect">
            <a:avLst/>
          </a:prstGeom>
          <a:noFill/>
        </p:spPr>
        <p:txBody>
          <a:bodyPr wrap="square" rtlCol="0">
            <a:spAutoFit/>
          </a:bodyPr>
          <a:lstStyle/>
          <a:p>
            <a:r>
              <a:rPr lang="en-US" sz="4400" dirty="0" smtClean="0">
                <a:solidFill>
                  <a:schemeClr val="tx1">
                    <a:lumMod val="75000"/>
                    <a:lumOff val="25000"/>
                  </a:schemeClr>
                </a:solidFill>
              </a:rPr>
              <a:t>Hand Optimizer Algorithm</a:t>
            </a:r>
            <a:endParaRPr lang="en-US" sz="4400" dirty="0">
              <a:solidFill>
                <a:schemeClr val="tx1">
                  <a:lumMod val="75000"/>
                  <a:lumOff val="25000"/>
                </a:schemeClr>
              </a:solidFill>
            </a:endParaRPr>
          </a:p>
        </p:txBody>
      </p:sp>
      <p:pic>
        <p:nvPicPr>
          <p:cNvPr id="12" name="Picture 4" descr="https://cdn4.yourhandsucks.com/wp-content/uploads/2014/04/poker-table-top.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9607" y="887655"/>
            <a:ext cx="2394636" cy="150680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cdn4.yourhandsucks.com/wp-content/uploads/2014/04/poker-table-top.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082258" y="1882614"/>
            <a:ext cx="2394636" cy="1506808"/>
          </a:xfrm>
          <a:prstGeom prst="rect">
            <a:avLst/>
          </a:prstGeom>
          <a:noFill/>
          <a:extLst>
            <a:ext uri="{909E8E84-426E-40dd-AFC4-6F175D3DCCD1}">
              <a14:hiddenFill xmlns:a14="http://schemas.microsoft.com/office/drawing/2010/main">
                <a:solidFill>
                  <a:srgbClr val="FFFFFF"/>
                </a:solidFill>
              </a14:hiddenFill>
            </a:ext>
          </a:extLst>
        </p:spPr>
      </p:pic>
      <p:sp>
        <p:nvSpPr>
          <p:cNvPr id="14" name="Left-Right Arrow 13"/>
          <p:cNvSpPr/>
          <p:nvPr/>
        </p:nvSpPr>
        <p:spPr>
          <a:xfrm rot="988438">
            <a:off x="1400523" y="1885543"/>
            <a:ext cx="2834898" cy="554659"/>
          </a:xfrm>
          <a:prstGeom prst="leftRightArrow">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Swap Cards</a:t>
            </a:r>
            <a:endParaRPr lang="en-US" sz="2400" b="1" dirty="0"/>
          </a:p>
        </p:txBody>
      </p:sp>
      <p:pic>
        <p:nvPicPr>
          <p:cNvPr id="16" name="Picture 15" descr="score_history.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39769" y="3454267"/>
            <a:ext cx="5382057" cy="3229234"/>
          </a:xfrm>
          <a:prstGeom prst="rect">
            <a:avLst/>
          </a:prstGeom>
        </p:spPr>
      </p:pic>
      <p:pic>
        <p:nvPicPr>
          <p:cNvPr id="8" name="Picture 7" descr="confmatrix_xgb.pdf"/>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271653" y="778732"/>
            <a:ext cx="3725696" cy="2661212"/>
          </a:xfrm>
          <a:prstGeom prst="rect">
            <a:avLst/>
          </a:prstGeom>
        </p:spPr>
      </p:pic>
    </p:spTree>
    <p:extLst>
      <p:ext uri="{BB962C8B-B14F-4D97-AF65-F5344CB8AC3E}">
        <p14:creationId xmlns:p14="http://schemas.microsoft.com/office/powerpoint/2010/main" val="3355690108"/>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12-14 at 7.15.0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3250" y="126881"/>
            <a:ext cx="10981972" cy="6644554"/>
          </a:xfrm>
          <a:prstGeom prst="rect">
            <a:avLst/>
          </a:prstGeom>
        </p:spPr>
      </p:pic>
      <p:pic>
        <p:nvPicPr>
          <p:cNvPr id="4" name="Picture 3"/>
          <p:cNvPicPr>
            <a:picLocks noChangeAspect="1"/>
          </p:cNvPicPr>
          <p:nvPr/>
        </p:nvPicPr>
        <p:blipFill>
          <a:blip r:embed="rId3"/>
          <a:stretch>
            <a:fillRect/>
          </a:stretch>
        </p:blipFill>
        <p:spPr>
          <a:xfrm>
            <a:off x="4359170" y="423723"/>
            <a:ext cx="686250" cy="967500"/>
          </a:xfrm>
          <a:prstGeom prst="rect">
            <a:avLst/>
          </a:prstGeom>
        </p:spPr>
      </p:pic>
      <p:pic>
        <p:nvPicPr>
          <p:cNvPr id="5" name="Picture 4"/>
          <p:cNvPicPr>
            <a:picLocks noChangeAspect="1"/>
          </p:cNvPicPr>
          <p:nvPr/>
        </p:nvPicPr>
        <p:blipFill>
          <a:blip r:embed="rId4"/>
          <a:stretch>
            <a:fillRect/>
          </a:stretch>
        </p:blipFill>
        <p:spPr>
          <a:xfrm>
            <a:off x="4359170" y="1751302"/>
            <a:ext cx="686250" cy="956250"/>
          </a:xfrm>
          <a:prstGeom prst="rect">
            <a:avLst/>
          </a:prstGeom>
        </p:spPr>
      </p:pic>
      <p:pic>
        <p:nvPicPr>
          <p:cNvPr id="6" name="Picture 5"/>
          <p:cNvPicPr>
            <a:picLocks noChangeAspect="1"/>
          </p:cNvPicPr>
          <p:nvPr/>
        </p:nvPicPr>
        <p:blipFill>
          <a:blip r:embed="rId5"/>
          <a:stretch>
            <a:fillRect/>
          </a:stretch>
        </p:blipFill>
        <p:spPr>
          <a:xfrm>
            <a:off x="4359170" y="3067632"/>
            <a:ext cx="686250" cy="956250"/>
          </a:xfrm>
          <a:prstGeom prst="rect">
            <a:avLst/>
          </a:prstGeom>
        </p:spPr>
      </p:pic>
      <p:pic>
        <p:nvPicPr>
          <p:cNvPr id="7" name="Picture 6"/>
          <p:cNvPicPr>
            <a:picLocks noChangeAspect="1"/>
          </p:cNvPicPr>
          <p:nvPr/>
        </p:nvPicPr>
        <p:blipFill>
          <a:blip r:embed="rId6"/>
          <a:stretch>
            <a:fillRect/>
          </a:stretch>
        </p:blipFill>
        <p:spPr>
          <a:xfrm>
            <a:off x="9000527" y="382397"/>
            <a:ext cx="697500" cy="956250"/>
          </a:xfrm>
          <a:prstGeom prst="rect">
            <a:avLst/>
          </a:prstGeom>
        </p:spPr>
      </p:pic>
      <p:pic>
        <p:nvPicPr>
          <p:cNvPr id="8" name="Picture 7"/>
          <p:cNvPicPr>
            <a:picLocks noChangeAspect="1"/>
          </p:cNvPicPr>
          <p:nvPr/>
        </p:nvPicPr>
        <p:blipFill>
          <a:blip r:embed="rId7"/>
          <a:stretch>
            <a:fillRect/>
          </a:stretch>
        </p:blipFill>
        <p:spPr>
          <a:xfrm>
            <a:off x="4359170" y="5711541"/>
            <a:ext cx="686250" cy="967500"/>
          </a:xfrm>
          <a:prstGeom prst="rect">
            <a:avLst/>
          </a:prstGeom>
        </p:spPr>
      </p:pic>
      <p:pic>
        <p:nvPicPr>
          <p:cNvPr id="9" name="Picture 8"/>
          <p:cNvPicPr>
            <a:picLocks noChangeAspect="1"/>
          </p:cNvPicPr>
          <p:nvPr/>
        </p:nvPicPr>
        <p:blipFill>
          <a:blip r:embed="rId8"/>
          <a:stretch>
            <a:fillRect/>
          </a:stretch>
        </p:blipFill>
        <p:spPr>
          <a:xfrm>
            <a:off x="4359170" y="4383962"/>
            <a:ext cx="686250" cy="967500"/>
          </a:xfrm>
          <a:prstGeom prst="rect">
            <a:avLst/>
          </a:prstGeom>
        </p:spPr>
      </p:pic>
      <p:pic>
        <p:nvPicPr>
          <p:cNvPr id="10" name="Picture 9"/>
          <p:cNvPicPr>
            <a:picLocks noChangeAspect="1"/>
          </p:cNvPicPr>
          <p:nvPr/>
        </p:nvPicPr>
        <p:blipFill>
          <a:blip r:embed="rId9"/>
          <a:stretch>
            <a:fillRect/>
          </a:stretch>
        </p:blipFill>
        <p:spPr>
          <a:xfrm>
            <a:off x="8997715" y="3041343"/>
            <a:ext cx="697500" cy="967500"/>
          </a:xfrm>
          <a:prstGeom prst="rect">
            <a:avLst/>
          </a:prstGeom>
        </p:spPr>
      </p:pic>
      <p:pic>
        <p:nvPicPr>
          <p:cNvPr id="11" name="Picture 10"/>
          <p:cNvPicPr>
            <a:picLocks noChangeAspect="1"/>
          </p:cNvPicPr>
          <p:nvPr/>
        </p:nvPicPr>
        <p:blipFill>
          <a:blip r:embed="rId10"/>
          <a:stretch>
            <a:fillRect/>
          </a:stretch>
        </p:blipFill>
        <p:spPr>
          <a:xfrm>
            <a:off x="9004746" y="1711870"/>
            <a:ext cx="686250" cy="956250"/>
          </a:xfrm>
          <a:prstGeom prst="rect">
            <a:avLst/>
          </a:prstGeom>
        </p:spPr>
      </p:pic>
      <p:pic>
        <p:nvPicPr>
          <p:cNvPr id="12" name="Picture 11"/>
          <p:cNvPicPr>
            <a:picLocks noChangeAspect="1"/>
          </p:cNvPicPr>
          <p:nvPr/>
        </p:nvPicPr>
        <p:blipFill>
          <a:blip r:embed="rId11"/>
          <a:stretch>
            <a:fillRect/>
          </a:stretch>
        </p:blipFill>
        <p:spPr>
          <a:xfrm>
            <a:off x="9007558" y="4382066"/>
            <a:ext cx="686250" cy="956250"/>
          </a:xfrm>
          <a:prstGeom prst="rect">
            <a:avLst/>
          </a:prstGeom>
        </p:spPr>
      </p:pic>
      <p:pic>
        <p:nvPicPr>
          <p:cNvPr id="13" name="Picture 12"/>
          <p:cNvPicPr>
            <a:picLocks noChangeAspect="1"/>
          </p:cNvPicPr>
          <p:nvPr/>
        </p:nvPicPr>
        <p:blipFill>
          <a:blip r:embed="rId12"/>
          <a:stretch>
            <a:fillRect/>
          </a:stretch>
        </p:blipFill>
        <p:spPr>
          <a:xfrm>
            <a:off x="10609551" y="2529851"/>
            <a:ext cx="686250" cy="956250"/>
          </a:xfrm>
          <a:prstGeom prst="rect">
            <a:avLst/>
          </a:prstGeom>
        </p:spPr>
      </p:pic>
      <p:sp>
        <p:nvSpPr>
          <p:cNvPr id="14" name="5-Point Star 13"/>
          <p:cNvSpPr/>
          <p:nvPr/>
        </p:nvSpPr>
        <p:spPr>
          <a:xfrm>
            <a:off x="4791363" y="254000"/>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5-Point Star 14"/>
          <p:cNvSpPr/>
          <p:nvPr/>
        </p:nvSpPr>
        <p:spPr>
          <a:xfrm>
            <a:off x="4839854" y="1595581"/>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5-Point Star 15"/>
          <p:cNvSpPr/>
          <p:nvPr/>
        </p:nvSpPr>
        <p:spPr>
          <a:xfrm>
            <a:off x="4805218" y="2969491"/>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5-Point Star 16"/>
          <p:cNvSpPr/>
          <p:nvPr/>
        </p:nvSpPr>
        <p:spPr>
          <a:xfrm>
            <a:off x="4828308" y="4308763"/>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5-Point Star 17"/>
          <p:cNvSpPr/>
          <p:nvPr/>
        </p:nvSpPr>
        <p:spPr>
          <a:xfrm>
            <a:off x="4839854" y="5567218"/>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5-Point Star 18"/>
          <p:cNvSpPr/>
          <p:nvPr/>
        </p:nvSpPr>
        <p:spPr>
          <a:xfrm>
            <a:off x="9504217" y="221673"/>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Cross 19"/>
          <p:cNvSpPr/>
          <p:nvPr/>
        </p:nvSpPr>
        <p:spPr>
          <a:xfrm>
            <a:off x="9421091" y="1581728"/>
            <a:ext cx="427182" cy="427182"/>
          </a:xfrm>
          <a:prstGeom prst="plus">
            <a:avLst>
              <a:gd name="adj" fmla="val 38333"/>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ross 20"/>
          <p:cNvSpPr/>
          <p:nvPr/>
        </p:nvSpPr>
        <p:spPr>
          <a:xfrm>
            <a:off x="9411855" y="2865583"/>
            <a:ext cx="427182" cy="427182"/>
          </a:xfrm>
          <a:prstGeom prst="plus">
            <a:avLst>
              <a:gd name="adj" fmla="val 38333"/>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Cross 21"/>
          <p:cNvSpPr/>
          <p:nvPr/>
        </p:nvSpPr>
        <p:spPr>
          <a:xfrm>
            <a:off x="9458037" y="4262582"/>
            <a:ext cx="427182" cy="427182"/>
          </a:xfrm>
          <a:prstGeom prst="plus">
            <a:avLst>
              <a:gd name="adj" fmla="val 38333"/>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Cross 22"/>
          <p:cNvSpPr/>
          <p:nvPr/>
        </p:nvSpPr>
        <p:spPr>
          <a:xfrm>
            <a:off x="11066190" y="2380159"/>
            <a:ext cx="427182" cy="427182"/>
          </a:xfrm>
          <a:prstGeom prst="plus">
            <a:avLst>
              <a:gd name="adj" fmla="val 38333"/>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p:nvPicPr>
        <p:blipFill>
          <a:blip r:embed="rId13"/>
          <a:stretch>
            <a:fillRect/>
          </a:stretch>
        </p:blipFill>
        <p:spPr>
          <a:xfrm>
            <a:off x="9023679" y="5764670"/>
            <a:ext cx="686250" cy="956250"/>
          </a:xfrm>
          <a:prstGeom prst="rect">
            <a:avLst/>
          </a:prstGeom>
        </p:spPr>
      </p:pic>
      <p:sp>
        <p:nvSpPr>
          <p:cNvPr id="25" name="Cross 24"/>
          <p:cNvSpPr/>
          <p:nvPr/>
        </p:nvSpPr>
        <p:spPr>
          <a:xfrm>
            <a:off x="9469325" y="5600315"/>
            <a:ext cx="427182" cy="427182"/>
          </a:xfrm>
          <a:prstGeom prst="plus">
            <a:avLst>
              <a:gd name="adj" fmla="val 38333"/>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820987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AzureIoT_trade_short_small.mo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3198"/>
          <a:stretch/>
        </p:blipFill>
        <p:spPr>
          <a:xfrm>
            <a:off x="603250" y="127004"/>
            <a:ext cx="10983913" cy="6638636"/>
          </a:xfrm>
          <a:prstGeom prst="rect">
            <a:avLst/>
          </a:prstGeom>
        </p:spPr>
      </p:pic>
      <p:pic>
        <p:nvPicPr>
          <p:cNvPr id="4" name="Picture 3"/>
          <p:cNvPicPr>
            <a:picLocks noChangeAspect="1"/>
          </p:cNvPicPr>
          <p:nvPr/>
        </p:nvPicPr>
        <p:blipFill>
          <a:blip r:embed="rId5"/>
          <a:stretch>
            <a:fillRect/>
          </a:stretch>
        </p:blipFill>
        <p:spPr>
          <a:xfrm>
            <a:off x="4359170" y="423723"/>
            <a:ext cx="686250" cy="967500"/>
          </a:xfrm>
          <a:prstGeom prst="rect">
            <a:avLst/>
          </a:prstGeom>
        </p:spPr>
      </p:pic>
      <p:pic>
        <p:nvPicPr>
          <p:cNvPr id="5" name="Picture 4"/>
          <p:cNvPicPr>
            <a:picLocks noChangeAspect="1"/>
          </p:cNvPicPr>
          <p:nvPr/>
        </p:nvPicPr>
        <p:blipFill>
          <a:blip r:embed="rId6"/>
          <a:stretch>
            <a:fillRect/>
          </a:stretch>
        </p:blipFill>
        <p:spPr>
          <a:xfrm>
            <a:off x="4359170" y="1751302"/>
            <a:ext cx="686250" cy="956250"/>
          </a:xfrm>
          <a:prstGeom prst="rect">
            <a:avLst/>
          </a:prstGeom>
        </p:spPr>
      </p:pic>
      <p:pic>
        <p:nvPicPr>
          <p:cNvPr id="6" name="Picture 5"/>
          <p:cNvPicPr>
            <a:picLocks noChangeAspect="1"/>
          </p:cNvPicPr>
          <p:nvPr/>
        </p:nvPicPr>
        <p:blipFill>
          <a:blip r:embed="rId7"/>
          <a:stretch>
            <a:fillRect/>
          </a:stretch>
        </p:blipFill>
        <p:spPr>
          <a:xfrm>
            <a:off x="4359170" y="3067632"/>
            <a:ext cx="686250" cy="956250"/>
          </a:xfrm>
          <a:prstGeom prst="rect">
            <a:avLst/>
          </a:prstGeom>
        </p:spPr>
      </p:pic>
      <p:pic>
        <p:nvPicPr>
          <p:cNvPr id="9" name="Picture 8"/>
          <p:cNvPicPr>
            <a:picLocks noChangeAspect="1"/>
          </p:cNvPicPr>
          <p:nvPr/>
        </p:nvPicPr>
        <p:blipFill>
          <a:blip r:embed="rId8"/>
          <a:stretch>
            <a:fillRect/>
          </a:stretch>
        </p:blipFill>
        <p:spPr>
          <a:xfrm>
            <a:off x="9000527" y="382397"/>
            <a:ext cx="697500" cy="956250"/>
          </a:xfrm>
          <a:prstGeom prst="rect">
            <a:avLst/>
          </a:prstGeom>
        </p:spPr>
      </p:pic>
      <p:pic>
        <p:nvPicPr>
          <p:cNvPr id="10" name="Picture 9"/>
          <p:cNvPicPr>
            <a:picLocks noChangeAspect="1"/>
          </p:cNvPicPr>
          <p:nvPr/>
        </p:nvPicPr>
        <p:blipFill>
          <a:blip r:embed="rId9"/>
          <a:stretch>
            <a:fillRect/>
          </a:stretch>
        </p:blipFill>
        <p:spPr>
          <a:xfrm>
            <a:off x="4359170" y="5711541"/>
            <a:ext cx="686250" cy="967500"/>
          </a:xfrm>
          <a:prstGeom prst="rect">
            <a:avLst/>
          </a:prstGeom>
        </p:spPr>
      </p:pic>
      <p:pic>
        <p:nvPicPr>
          <p:cNvPr id="11" name="Picture 10"/>
          <p:cNvPicPr>
            <a:picLocks noChangeAspect="1"/>
          </p:cNvPicPr>
          <p:nvPr/>
        </p:nvPicPr>
        <p:blipFill>
          <a:blip r:embed="rId10"/>
          <a:stretch>
            <a:fillRect/>
          </a:stretch>
        </p:blipFill>
        <p:spPr>
          <a:xfrm>
            <a:off x="4359170" y="4383962"/>
            <a:ext cx="686250" cy="967500"/>
          </a:xfrm>
          <a:prstGeom prst="rect">
            <a:avLst/>
          </a:prstGeom>
        </p:spPr>
      </p:pic>
      <p:pic>
        <p:nvPicPr>
          <p:cNvPr id="12" name="Picture 11"/>
          <p:cNvPicPr>
            <a:picLocks noChangeAspect="1"/>
          </p:cNvPicPr>
          <p:nvPr/>
        </p:nvPicPr>
        <p:blipFill>
          <a:blip r:embed="rId11"/>
          <a:stretch>
            <a:fillRect/>
          </a:stretch>
        </p:blipFill>
        <p:spPr>
          <a:xfrm>
            <a:off x="8997715" y="3041343"/>
            <a:ext cx="697500" cy="967500"/>
          </a:xfrm>
          <a:prstGeom prst="rect">
            <a:avLst/>
          </a:prstGeom>
        </p:spPr>
      </p:pic>
      <p:pic>
        <p:nvPicPr>
          <p:cNvPr id="13" name="Picture 12"/>
          <p:cNvPicPr>
            <a:picLocks noChangeAspect="1"/>
          </p:cNvPicPr>
          <p:nvPr/>
        </p:nvPicPr>
        <p:blipFill>
          <a:blip r:embed="rId12"/>
          <a:stretch>
            <a:fillRect/>
          </a:stretch>
        </p:blipFill>
        <p:spPr>
          <a:xfrm>
            <a:off x="9004746" y="1711870"/>
            <a:ext cx="686250" cy="956250"/>
          </a:xfrm>
          <a:prstGeom prst="rect">
            <a:avLst/>
          </a:prstGeom>
        </p:spPr>
      </p:pic>
      <p:pic>
        <p:nvPicPr>
          <p:cNvPr id="15" name="Picture 14"/>
          <p:cNvPicPr>
            <a:picLocks noChangeAspect="1"/>
          </p:cNvPicPr>
          <p:nvPr/>
        </p:nvPicPr>
        <p:blipFill>
          <a:blip r:embed="rId13"/>
          <a:stretch>
            <a:fillRect/>
          </a:stretch>
        </p:blipFill>
        <p:spPr>
          <a:xfrm>
            <a:off x="9007558" y="4382066"/>
            <a:ext cx="686250" cy="956250"/>
          </a:xfrm>
          <a:prstGeom prst="rect">
            <a:avLst/>
          </a:prstGeom>
        </p:spPr>
      </p:pic>
      <p:pic>
        <p:nvPicPr>
          <p:cNvPr id="16" name="Picture 15"/>
          <p:cNvPicPr>
            <a:picLocks noChangeAspect="1"/>
          </p:cNvPicPr>
          <p:nvPr/>
        </p:nvPicPr>
        <p:blipFill>
          <a:blip r:embed="rId14"/>
          <a:stretch>
            <a:fillRect/>
          </a:stretch>
        </p:blipFill>
        <p:spPr>
          <a:xfrm>
            <a:off x="10609551" y="2529851"/>
            <a:ext cx="686250" cy="956250"/>
          </a:xfrm>
          <a:prstGeom prst="rect">
            <a:avLst/>
          </a:prstGeom>
        </p:spPr>
      </p:pic>
      <p:sp>
        <p:nvSpPr>
          <p:cNvPr id="18" name="5-Point Star 17"/>
          <p:cNvSpPr/>
          <p:nvPr/>
        </p:nvSpPr>
        <p:spPr>
          <a:xfrm>
            <a:off x="4791363" y="254000"/>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5-Point Star 19"/>
          <p:cNvSpPr/>
          <p:nvPr/>
        </p:nvSpPr>
        <p:spPr>
          <a:xfrm>
            <a:off x="11125970" y="2447379"/>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5-Point Star 20"/>
          <p:cNvSpPr/>
          <p:nvPr/>
        </p:nvSpPr>
        <p:spPr>
          <a:xfrm>
            <a:off x="9455727" y="1599429"/>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5-Point Star 21"/>
          <p:cNvSpPr/>
          <p:nvPr/>
        </p:nvSpPr>
        <p:spPr>
          <a:xfrm>
            <a:off x="4839854" y="5567218"/>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5-Point Star 22"/>
          <p:cNvSpPr/>
          <p:nvPr/>
        </p:nvSpPr>
        <p:spPr>
          <a:xfrm>
            <a:off x="9504217" y="221673"/>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Cross 23"/>
          <p:cNvSpPr/>
          <p:nvPr/>
        </p:nvSpPr>
        <p:spPr>
          <a:xfrm>
            <a:off x="9463424" y="2922283"/>
            <a:ext cx="427182" cy="427182"/>
          </a:xfrm>
          <a:prstGeom prst="plus">
            <a:avLst>
              <a:gd name="adj" fmla="val 38333"/>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Cross 24"/>
          <p:cNvSpPr/>
          <p:nvPr/>
        </p:nvSpPr>
        <p:spPr>
          <a:xfrm>
            <a:off x="4811633" y="2936139"/>
            <a:ext cx="427182" cy="427182"/>
          </a:xfrm>
          <a:prstGeom prst="plus">
            <a:avLst>
              <a:gd name="adj" fmla="val 38333"/>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Cross 25"/>
          <p:cNvSpPr/>
          <p:nvPr/>
        </p:nvSpPr>
        <p:spPr>
          <a:xfrm>
            <a:off x="9458037" y="4262582"/>
            <a:ext cx="427182" cy="427182"/>
          </a:xfrm>
          <a:prstGeom prst="plus">
            <a:avLst>
              <a:gd name="adj" fmla="val 38333"/>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Cross 27"/>
          <p:cNvSpPr/>
          <p:nvPr/>
        </p:nvSpPr>
        <p:spPr>
          <a:xfrm>
            <a:off x="4800857" y="1589937"/>
            <a:ext cx="427182" cy="427182"/>
          </a:xfrm>
          <a:prstGeom prst="plus">
            <a:avLst>
              <a:gd name="adj" fmla="val 38333"/>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15"/>
          <a:stretch>
            <a:fillRect/>
          </a:stretch>
        </p:blipFill>
        <p:spPr>
          <a:xfrm>
            <a:off x="9023679" y="5764670"/>
            <a:ext cx="686250" cy="956250"/>
          </a:xfrm>
          <a:prstGeom prst="rect">
            <a:avLst/>
          </a:prstGeom>
        </p:spPr>
      </p:pic>
      <p:sp>
        <p:nvSpPr>
          <p:cNvPr id="30" name="Cross 29"/>
          <p:cNvSpPr/>
          <p:nvPr/>
        </p:nvSpPr>
        <p:spPr>
          <a:xfrm>
            <a:off x="4798547" y="4231537"/>
            <a:ext cx="427182" cy="427182"/>
          </a:xfrm>
          <a:prstGeom prst="plus">
            <a:avLst>
              <a:gd name="adj" fmla="val 38333"/>
            </a:avLst>
          </a:prstGeom>
          <a:solidFill>
            <a:srgbClr val="00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5-Point Star 18"/>
          <p:cNvSpPr/>
          <p:nvPr/>
        </p:nvSpPr>
        <p:spPr>
          <a:xfrm>
            <a:off x="9523718" y="5659581"/>
            <a:ext cx="323273" cy="323273"/>
          </a:xfrm>
          <a:prstGeom prst="star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5847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561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Line 18"/>
          <p:cNvSpPr>
            <a:spLocks noChangeShapeType="1"/>
          </p:cNvSpPr>
          <p:nvPr/>
        </p:nvSpPr>
        <p:spPr bwMode="auto">
          <a:xfrm>
            <a:off x="2342643" y="4171546"/>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120" name="Line 83"/>
          <p:cNvSpPr>
            <a:spLocks noChangeShapeType="1"/>
          </p:cNvSpPr>
          <p:nvPr/>
        </p:nvSpPr>
        <p:spPr bwMode="auto">
          <a:xfrm flipH="1">
            <a:off x="2342643" y="3941152"/>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122" name="Rectangle 16"/>
          <p:cNvSpPr>
            <a:spLocks noChangeArrowheads="1"/>
          </p:cNvSpPr>
          <p:nvPr/>
        </p:nvSpPr>
        <p:spPr bwMode="auto">
          <a:xfrm>
            <a:off x="248750" y="1780789"/>
            <a:ext cx="1922311" cy="408504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9" tIns="44819" rIns="89639" bIns="44819" numCol="1" spcCol="0" rtlCol="0" fromWordArt="0" anchor="t" anchorCtr="0" forceAA="0" compatLnSpc="1">
            <a:prstTxWarp prst="textNoShape">
              <a:avLst/>
            </a:prstTxWarp>
            <a:noAutofit/>
          </a:bodyPr>
          <a:lstStyle/>
          <a:p>
            <a:pPr algn="ctr" defTabSz="914225">
              <a:defRPr/>
            </a:pPr>
            <a:r>
              <a:rPr lang="en-US" altLang="en-US" sz="2800" kern="0" dirty="0">
                <a:solidFill>
                  <a:schemeClr val="bg1"/>
                </a:solidFill>
                <a:cs typeface="Segoe UI Light" panose="020B0502040204020203" pitchFamily="34" charset="0"/>
              </a:rPr>
              <a:t>Devices</a:t>
            </a:r>
            <a:endParaRPr lang="en-US" sz="2800" kern="0" dirty="0">
              <a:solidFill>
                <a:schemeClr val="bg1"/>
              </a:solidFill>
              <a:cs typeface="Segoe UI Light" panose="020B0502040204020203" pitchFamily="34" charset="0"/>
            </a:endParaRPr>
          </a:p>
        </p:txBody>
      </p:sp>
      <p:sp>
        <p:nvSpPr>
          <p:cNvPr id="126" name="Azuee Iot Suite"/>
          <p:cNvSpPr>
            <a:spLocks noChangeArrowheads="1"/>
          </p:cNvSpPr>
          <p:nvPr/>
        </p:nvSpPr>
        <p:spPr bwMode="auto">
          <a:xfrm>
            <a:off x="3547953" y="1833165"/>
            <a:ext cx="4425123" cy="3954397"/>
          </a:xfrm>
          <a:prstGeom prst="rect">
            <a:avLst/>
          </a:prstGeom>
          <a:noFill/>
          <a:ln w="6350">
            <a:solidFill>
              <a:schemeClr val="tx1"/>
            </a:solidFill>
          </a:ln>
        </p:spPr>
        <p:txBody>
          <a:bodyPr vert="horz" wrap="square" lIns="89639" tIns="44819" rIns="89639" bIns="44819" numCol="1" anchor="t" anchorCtr="0" compatLnSpc="1">
            <a:prstTxWarp prst="textNoShape">
              <a:avLst/>
            </a:prstTxWarp>
          </a:bodyPr>
          <a:lstStyle/>
          <a:p>
            <a:pPr defTabSz="896386">
              <a:defRPr/>
            </a:pPr>
            <a:r>
              <a:rPr lang="en-US" altLang="en-US" sz="3200" dirty="0" smtClean="0">
                <a:latin typeface="Segoe UI Light" panose="020B0502040204020203" pitchFamily="34" charset="0"/>
              </a:rPr>
              <a:t>Azure </a:t>
            </a:r>
            <a:r>
              <a:rPr lang="en-US" altLang="en-US" sz="3200" dirty="0" err="1" smtClean="0">
                <a:latin typeface="Segoe UI Light" panose="020B0502040204020203" pitchFamily="34" charset="0"/>
              </a:rPr>
              <a:t>IoT</a:t>
            </a:r>
            <a:endParaRPr lang="en-US" altLang="en-US" sz="2400" dirty="0">
              <a:latin typeface="Arial" panose="020B0604020202020204" pitchFamily="34" charset="0"/>
            </a:endParaRPr>
          </a:p>
        </p:txBody>
      </p:sp>
      <p:grpSp>
        <p:nvGrpSpPr>
          <p:cNvPr id="127" name="Group 126"/>
          <p:cNvGrpSpPr/>
          <p:nvPr/>
        </p:nvGrpSpPr>
        <p:grpSpPr>
          <a:xfrm>
            <a:off x="866094" y="3401320"/>
            <a:ext cx="717261" cy="741744"/>
            <a:chOff x="1308100" y="3205163"/>
            <a:chExt cx="327025" cy="338138"/>
          </a:xfrm>
          <a:solidFill>
            <a:schemeClr val="bg1">
              <a:lumMod val="95000"/>
            </a:schemeClr>
          </a:solidFill>
        </p:grpSpPr>
        <p:sp>
          <p:nvSpPr>
            <p:cNvPr id="128" name="Freeform 123"/>
            <p:cNvSpPr>
              <a:spLocks noEditPoints="1"/>
            </p:cNvSpPr>
            <p:nvPr/>
          </p:nvSpPr>
          <p:spPr bwMode="auto">
            <a:xfrm>
              <a:off x="1308100" y="3205163"/>
              <a:ext cx="327025" cy="338138"/>
            </a:xfrm>
            <a:custGeom>
              <a:avLst/>
              <a:gdLst>
                <a:gd name="T0" fmla="*/ 382 w 482"/>
                <a:gd name="T1" fmla="*/ 0 h 500"/>
                <a:gd name="T2" fmla="*/ 67 w 482"/>
                <a:gd name="T3" fmla="*/ 0 h 500"/>
                <a:gd name="T4" fmla="*/ 0 w 482"/>
                <a:gd name="T5" fmla="*/ 67 h 500"/>
                <a:gd name="T6" fmla="*/ 0 w 482"/>
                <a:gd name="T7" fmla="*/ 434 h 500"/>
                <a:gd name="T8" fmla="*/ 67 w 482"/>
                <a:gd name="T9" fmla="*/ 500 h 500"/>
                <a:gd name="T10" fmla="*/ 415 w 482"/>
                <a:gd name="T11" fmla="*/ 500 h 500"/>
                <a:gd name="T12" fmla="*/ 482 w 482"/>
                <a:gd name="T13" fmla="*/ 434 h 500"/>
                <a:gd name="T14" fmla="*/ 482 w 482"/>
                <a:gd name="T15" fmla="*/ 99 h 500"/>
                <a:gd name="T16" fmla="*/ 382 w 482"/>
                <a:gd name="T17" fmla="*/ 0 h 500"/>
                <a:gd name="T18" fmla="*/ 441 w 482"/>
                <a:gd name="T19" fmla="*/ 434 h 500"/>
                <a:gd name="T20" fmla="*/ 415 w 482"/>
                <a:gd name="T21" fmla="*/ 460 h 500"/>
                <a:gd name="T22" fmla="*/ 67 w 482"/>
                <a:gd name="T23" fmla="*/ 460 h 500"/>
                <a:gd name="T24" fmla="*/ 41 w 482"/>
                <a:gd name="T25" fmla="*/ 434 h 500"/>
                <a:gd name="T26" fmla="*/ 41 w 482"/>
                <a:gd name="T27" fmla="*/ 67 h 500"/>
                <a:gd name="T28" fmla="*/ 67 w 482"/>
                <a:gd name="T29" fmla="*/ 41 h 500"/>
                <a:gd name="T30" fmla="*/ 361 w 482"/>
                <a:gd name="T31" fmla="*/ 41 h 500"/>
                <a:gd name="T32" fmla="*/ 361 w 482"/>
                <a:gd name="T33" fmla="*/ 123 h 500"/>
                <a:gd name="T34" fmla="*/ 441 w 482"/>
                <a:gd name="T35" fmla="*/ 123 h 500"/>
                <a:gd name="T36" fmla="*/ 441 w 482"/>
                <a:gd name="T37" fmla="*/ 434 h 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 h="500">
                  <a:moveTo>
                    <a:pt x="382" y="0"/>
                  </a:moveTo>
                  <a:lnTo>
                    <a:pt x="67" y="0"/>
                  </a:lnTo>
                  <a:cubicBezTo>
                    <a:pt x="30" y="0"/>
                    <a:pt x="0" y="30"/>
                    <a:pt x="0" y="67"/>
                  </a:cubicBezTo>
                  <a:lnTo>
                    <a:pt x="0" y="434"/>
                  </a:lnTo>
                  <a:cubicBezTo>
                    <a:pt x="0" y="471"/>
                    <a:pt x="30" y="500"/>
                    <a:pt x="67" y="500"/>
                  </a:cubicBezTo>
                  <a:lnTo>
                    <a:pt x="415" y="500"/>
                  </a:lnTo>
                  <a:cubicBezTo>
                    <a:pt x="452" y="500"/>
                    <a:pt x="482" y="471"/>
                    <a:pt x="482" y="434"/>
                  </a:cubicBezTo>
                  <a:lnTo>
                    <a:pt x="482" y="99"/>
                  </a:lnTo>
                  <a:lnTo>
                    <a:pt x="382" y="0"/>
                  </a:lnTo>
                  <a:close/>
                  <a:moveTo>
                    <a:pt x="441" y="434"/>
                  </a:moveTo>
                  <a:cubicBezTo>
                    <a:pt x="441" y="448"/>
                    <a:pt x="430" y="460"/>
                    <a:pt x="415" y="460"/>
                  </a:cubicBezTo>
                  <a:lnTo>
                    <a:pt x="67" y="460"/>
                  </a:lnTo>
                  <a:cubicBezTo>
                    <a:pt x="52" y="460"/>
                    <a:pt x="41" y="448"/>
                    <a:pt x="41" y="434"/>
                  </a:cubicBezTo>
                  <a:lnTo>
                    <a:pt x="41" y="67"/>
                  </a:lnTo>
                  <a:cubicBezTo>
                    <a:pt x="41" y="52"/>
                    <a:pt x="52" y="41"/>
                    <a:pt x="67" y="41"/>
                  </a:cubicBezTo>
                  <a:lnTo>
                    <a:pt x="361" y="41"/>
                  </a:lnTo>
                  <a:lnTo>
                    <a:pt x="361" y="123"/>
                  </a:lnTo>
                  <a:lnTo>
                    <a:pt x="441" y="123"/>
                  </a:lnTo>
                  <a:lnTo>
                    <a:pt x="441" y="4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29" name="Freeform 124"/>
            <p:cNvSpPr>
              <a:spLocks/>
            </p:cNvSpPr>
            <p:nvPr/>
          </p:nvSpPr>
          <p:spPr bwMode="auto">
            <a:xfrm>
              <a:off x="1390650" y="3284538"/>
              <a:ext cx="58738" cy="179388"/>
            </a:xfrm>
            <a:custGeom>
              <a:avLst/>
              <a:gdLst>
                <a:gd name="T0" fmla="*/ 23 w 86"/>
                <a:gd name="T1" fmla="*/ 56 h 265"/>
                <a:gd name="T2" fmla="*/ 23 w 86"/>
                <a:gd name="T3" fmla="*/ 89 h 265"/>
                <a:gd name="T4" fmla="*/ 0 w 86"/>
                <a:gd name="T5" fmla="*/ 118 h 265"/>
                <a:gd name="T6" fmla="*/ 0 w 86"/>
                <a:gd name="T7" fmla="*/ 146 h 265"/>
                <a:gd name="T8" fmla="*/ 23 w 86"/>
                <a:gd name="T9" fmla="*/ 174 h 265"/>
                <a:gd name="T10" fmla="*/ 23 w 86"/>
                <a:gd name="T11" fmla="*/ 210 h 265"/>
                <a:gd name="T12" fmla="*/ 35 w 86"/>
                <a:gd name="T13" fmla="*/ 250 h 265"/>
                <a:gd name="T14" fmla="*/ 86 w 86"/>
                <a:gd name="T15" fmla="*/ 265 h 265"/>
                <a:gd name="T16" fmla="*/ 86 w 86"/>
                <a:gd name="T17" fmla="*/ 236 h 265"/>
                <a:gd name="T18" fmla="*/ 67 w 86"/>
                <a:gd name="T19" fmla="*/ 230 h 265"/>
                <a:gd name="T20" fmla="*/ 61 w 86"/>
                <a:gd name="T21" fmla="*/ 209 h 265"/>
                <a:gd name="T22" fmla="*/ 61 w 86"/>
                <a:gd name="T23" fmla="*/ 179 h 265"/>
                <a:gd name="T24" fmla="*/ 38 w 86"/>
                <a:gd name="T25" fmla="*/ 132 h 265"/>
                <a:gd name="T26" fmla="*/ 38 w 86"/>
                <a:gd name="T27" fmla="*/ 132 h 265"/>
                <a:gd name="T28" fmla="*/ 61 w 86"/>
                <a:gd name="T29" fmla="*/ 86 h 265"/>
                <a:gd name="T30" fmla="*/ 61 w 86"/>
                <a:gd name="T31" fmla="*/ 54 h 265"/>
                <a:gd name="T32" fmla="*/ 86 w 86"/>
                <a:gd name="T33" fmla="*/ 28 h 265"/>
                <a:gd name="T34" fmla="*/ 86 w 86"/>
                <a:gd name="T35" fmla="*/ 0 h 265"/>
                <a:gd name="T36" fmla="*/ 36 w 86"/>
                <a:gd name="T37" fmla="*/ 14 h 265"/>
                <a:gd name="T38" fmla="*/ 23 w 86"/>
                <a:gd name="T39" fmla="*/ 56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65">
                  <a:moveTo>
                    <a:pt x="23" y="56"/>
                  </a:moveTo>
                  <a:lnTo>
                    <a:pt x="23" y="89"/>
                  </a:lnTo>
                  <a:cubicBezTo>
                    <a:pt x="23" y="109"/>
                    <a:pt x="15" y="118"/>
                    <a:pt x="0" y="118"/>
                  </a:cubicBezTo>
                  <a:lnTo>
                    <a:pt x="0" y="146"/>
                  </a:lnTo>
                  <a:cubicBezTo>
                    <a:pt x="15" y="146"/>
                    <a:pt x="23" y="155"/>
                    <a:pt x="23" y="174"/>
                  </a:cubicBezTo>
                  <a:lnTo>
                    <a:pt x="23" y="210"/>
                  </a:lnTo>
                  <a:cubicBezTo>
                    <a:pt x="23" y="229"/>
                    <a:pt x="27" y="242"/>
                    <a:pt x="35" y="250"/>
                  </a:cubicBezTo>
                  <a:cubicBezTo>
                    <a:pt x="45" y="260"/>
                    <a:pt x="62" y="265"/>
                    <a:pt x="86" y="265"/>
                  </a:cubicBezTo>
                  <a:lnTo>
                    <a:pt x="86" y="236"/>
                  </a:lnTo>
                  <a:cubicBezTo>
                    <a:pt x="77" y="236"/>
                    <a:pt x="71" y="234"/>
                    <a:pt x="67" y="230"/>
                  </a:cubicBezTo>
                  <a:cubicBezTo>
                    <a:pt x="63" y="226"/>
                    <a:pt x="61" y="219"/>
                    <a:pt x="61" y="209"/>
                  </a:cubicBezTo>
                  <a:lnTo>
                    <a:pt x="61" y="179"/>
                  </a:lnTo>
                  <a:cubicBezTo>
                    <a:pt x="61" y="154"/>
                    <a:pt x="54" y="139"/>
                    <a:pt x="38" y="132"/>
                  </a:cubicBezTo>
                  <a:lnTo>
                    <a:pt x="38" y="132"/>
                  </a:lnTo>
                  <a:cubicBezTo>
                    <a:pt x="54" y="125"/>
                    <a:pt x="61" y="110"/>
                    <a:pt x="61" y="86"/>
                  </a:cubicBezTo>
                  <a:lnTo>
                    <a:pt x="61" y="54"/>
                  </a:lnTo>
                  <a:cubicBezTo>
                    <a:pt x="61" y="37"/>
                    <a:pt x="70" y="28"/>
                    <a:pt x="86" y="28"/>
                  </a:cubicBezTo>
                  <a:lnTo>
                    <a:pt x="86" y="0"/>
                  </a:lnTo>
                  <a:cubicBezTo>
                    <a:pt x="62" y="0"/>
                    <a:pt x="46" y="5"/>
                    <a:pt x="36" y="14"/>
                  </a:cubicBezTo>
                  <a:cubicBezTo>
                    <a:pt x="27" y="23"/>
                    <a:pt x="23" y="37"/>
                    <a:pt x="23" y="5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30" name="Freeform 125"/>
            <p:cNvSpPr>
              <a:spLocks/>
            </p:cNvSpPr>
            <p:nvPr/>
          </p:nvSpPr>
          <p:spPr bwMode="auto">
            <a:xfrm>
              <a:off x="1484313" y="3284538"/>
              <a:ext cx="57150" cy="179388"/>
            </a:xfrm>
            <a:custGeom>
              <a:avLst/>
              <a:gdLst>
                <a:gd name="T0" fmla="*/ 62 w 85"/>
                <a:gd name="T1" fmla="*/ 90 h 265"/>
                <a:gd name="T2" fmla="*/ 62 w 85"/>
                <a:gd name="T3" fmla="*/ 55 h 265"/>
                <a:gd name="T4" fmla="*/ 49 w 85"/>
                <a:gd name="T5" fmla="*/ 14 h 265"/>
                <a:gd name="T6" fmla="*/ 0 w 85"/>
                <a:gd name="T7" fmla="*/ 0 h 265"/>
                <a:gd name="T8" fmla="*/ 0 w 85"/>
                <a:gd name="T9" fmla="*/ 28 h 265"/>
                <a:gd name="T10" fmla="*/ 24 w 85"/>
                <a:gd name="T11" fmla="*/ 54 h 265"/>
                <a:gd name="T12" fmla="*/ 24 w 85"/>
                <a:gd name="T13" fmla="*/ 85 h 265"/>
                <a:gd name="T14" fmla="*/ 47 w 85"/>
                <a:gd name="T15" fmla="*/ 132 h 265"/>
                <a:gd name="T16" fmla="*/ 47 w 85"/>
                <a:gd name="T17" fmla="*/ 133 h 265"/>
                <a:gd name="T18" fmla="*/ 24 w 85"/>
                <a:gd name="T19" fmla="*/ 178 h 265"/>
                <a:gd name="T20" fmla="*/ 24 w 85"/>
                <a:gd name="T21" fmla="*/ 210 h 265"/>
                <a:gd name="T22" fmla="*/ 18 w 85"/>
                <a:gd name="T23" fmla="*/ 230 h 265"/>
                <a:gd name="T24" fmla="*/ 0 w 85"/>
                <a:gd name="T25" fmla="*/ 236 h 265"/>
                <a:gd name="T26" fmla="*/ 0 w 85"/>
                <a:gd name="T27" fmla="*/ 265 h 265"/>
                <a:gd name="T28" fmla="*/ 50 w 85"/>
                <a:gd name="T29" fmla="*/ 250 h 265"/>
                <a:gd name="T30" fmla="*/ 62 w 85"/>
                <a:gd name="T31" fmla="*/ 209 h 265"/>
                <a:gd name="T32" fmla="*/ 62 w 85"/>
                <a:gd name="T33" fmla="*/ 174 h 265"/>
                <a:gd name="T34" fmla="*/ 85 w 85"/>
                <a:gd name="T35" fmla="*/ 146 h 265"/>
                <a:gd name="T36" fmla="*/ 85 w 85"/>
                <a:gd name="T37" fmla="*/ 118 h 265"/>
                <a:gd name="T38" fmla="*/ 62 w 85"/>
                <a:gd name="T39" fmla="*/ 9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265">
                  <a:moveTo>
                    <a:pt x="62" y="90"/>
                  </a:moveTo>
                  <a:lnTo>
                    <a:pt x="62" y="55"/>
                  </a:lnTo>
                  <a:cubicBezTo>
                    <a:pt x="62" y="36"/>
                    <a:pt x="58" y="23"/>
                    <a:pt x="49" y="14"/>
                  </a:cubicBezTo>
                  <a:cubicBezTo>
                    <a:pt x="40" y="5"/>
                    <a:pt x="23" y="0"/>
                    <a:pt x="0" y="0"/>
                  </a:cubicBezTo>
                  <a:lnTo>
                    <a:pt x="0" y="28"/>
                  </a:lnTo>
                  <a:cubicBezTo>
                    <a:pt x="16" y="28"/>
                    <a:pt x="24" y="37"/>
                    <a:pt x="24" y="54"/>
                  </a:cubicBezTo>
                  <a:lnTo>
                    <a:pt x="24" y="85"/>
                  </a:lnTo>
                  <a:cubicBezTo>
                    <a:pt x="24" y="110"/>
                    <a:pt x="31" y="126"/>
                    <a:pt x="47" y="132"/>
                  </a:cubicBezTo>
                  <a:lnTo>
                    <a:pt x="47" y="133"/>
                  </a:lnTo>
                  <a:cubicBezTo>
                    <a:pt x="31" y="139"/>
                    <a:pt x="24" y="154"/>
                    <a:pt x="24" y="178"/>
                  </a:cubicBezTo>
                  <a:lnTo>
                    <a:pt x="24" y="210"/>
                  </a:lnTo>
                  <a:cubicBezTo>
                    <a:pt x="24" y="219"/>
                    <a:pt x="22" y="226"/>
                    <a:pt x="18" y="230"/>
                  </a:cubicBezTo>
                  <a:cubicBezTo>
                    <a:pt x="15" y="234"/>
                    <a:pt x="9" y="236"/>
                    <a:pt x="0" y="236"/>
                  </a:cubicBezTo>
                  <a:lnTo>
                    <a:pt x="0" y="265"/>
                  </a:lnTo>
                  <a:cubicBezTo>
                    <a:pt x="24" y="265"/>
                    <a:pt x="40" y="260"/>
                    <a:pt x="50" y="250"/>
                  </a:cubicBezTo>
                  <a:cubicBezTo>
                    <a:pt x="58" y="242"/>
                    <a:pt x="62" y="228"/>
                    <a:pt x="62" y="209"/>
                  </a:cubicBezTo>
                  <a:lnTo>
                    <a:pt x="62" y="174"/>
                  </a:lnTo>
                  <a:cubicBezTo>
                    <a:pt x="62" y="155"/>
                    <a:pt x="70" y="146"/>
                    <a:pt x="85" y="146"/>
                  </a:cubicBezTo>
                  <a:lnTo>
                    <a:pt x="85" y="118"/>
                  </a:lnTo>
                  <a:cubicBezTo>
                    <a:pt x="70" y="118"/>
                    <a:pt x="62" y="109"/>
                    <a:pt x="62" y="9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131" name="Rectangle 20"/>
          <p:cNvSpPr>
            <a:spLocks noChangeArrowheads="1"/>
          </p:cNvSpPr>
          <p:nvPr/>
        </p:nvSpPr>
        <p:spPr bwMode="auto">
          <a:xfrm>
            <a:off x="9452482" y="1853753"/>
            <a:ext cx="2301769" cy="401208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9" tIns="44819" rIns="89639" bIns="44819" numCol="1" spcCol="0" rtlCol="0" fromWordArt="0" anchor="ctr" anchorCtr="0" forceAA="0" compatLnSpc="1">
            <a:prstTxWarp prst="textNoShape">
              <a:avLst/>
            </a:prstTxWarp>
            <a:noAutofit/>
          </a:bodyPr>
          <a:lstStyle/>
          <a:p>
            <a:pPr algn="ctr" defTabSz="914225">
              <a:defRPr/>
            </a:pPr>
            <a:r>
              <a:rPr lang="en-US" altLang="en-US" sz="2800" kern="0" dirty="0">
                <a:solidFill>
                  <a:schemeClr val="bg1"/>
                </a:solidFill>
                <a:cs typeface="Segoe UI Light" panose="020B0502040204020203" pitchFamily="34" charset="0"/>
              </a:rPr>
              <a:t>Back end systems and processes</a:t>
            </a:r>
          </a:p>
          <a:p>
            <a:pPr algn="ctr" defTabSz="914225">
              <a:defRPr/>
            </a:pPr>
            <a:endParaRPr lang="en-US" sz="2800" kern="0" dirty="0">
              <a:solidFill>
                <a:schemeClr val="bg1"/>
              </a:solidFill>
              <a:cs typeface="Segoe UI Light" panose="020B0502040204020203" pitchFamily="34" charset="0"/>
            </a:endParaRPr>
          </a:p>
        </p:txBody>
      </p:sp>
      <p:sp>
        <p:nvSpPr>
          <p:cNvPr id="132" name="Rectangle 127"/>
          <p:cNvSpPr>
            <a:spLocks noChangeArrowheads="1"/>
          </p:cNvSpPr>
          <p:nvPr/>
        </p:nvSpPr>
        <p:spPr bwMode="auto">
          <a:xfrm>
            <a:off x="1226391" y="4068708"/>
            <a:ext cx="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sz="1400" dirty="0">
                <a:solidFill>
                  <a:srgbClr val="00188F"/>
                </a:solidFill>
                <a:latin typeface="Segoe UI" panose="020B0502040204020203" pitchFamily="34" charset="0"/>
              </a:rPr>
              <a:t> </a:t>
            </a:r>
            <a:endParaRPr lang="en-US" altLang="en-US" sz="3200" dirty="0">
              <a:solidFill>
                <a:prstClr val="black"/>
              </a:solidFill>
            </a:endParaRPr>
          </a:p>
        </p:txBody>
      </p:sp>
      <p:sp>
        <p:nvSpPr>
          <p:cNvPr id="133" name="Freeform 132"/>
          <p:cNvSpPr>
            <a:spLocks noChangeAspect="1"/>
          </p:cNvSpPr>
          <p:nvPr/>
        </p:nvSpPr>
        <p:spPr bwMode="auto">
          <a:xfrm rot="5280000">
            <a:off x="3978397" y="3439386"/>
            <a:ext cx="829698" cy="1054864"/>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8" rIns="0" bIns="45718" numCol="1" rtlCol="0" anchor="ctr" anchorCtr="0" compatLnSpc="1">
            <a:prstTxWarp prst="textNoShape">
              <a:avLst/>
            </a:prstTxWarp>
          </a:bodyPr>
          <a:lstStyle/>
          <a:p>
            <a:pPr algn="ctr" defTabSz="914102" fontAlgn="base">
              <a:spcBef>
                <a:spcPct val="0"/>
              </a:spcBef>
              <a:spcAft>
                <a:spcPct val="0"/>
              </a:spcAft>
              <a:defRPr/>
            </a:pPr>
            <a:endParaRPr lang="en-US" sz="3600" dirty="0">
              <a:gradFill>
                <a:gsLst>
                  <a:gs pos="5417">
                    <a:srgbClr val="505050"/>
                  </a:gs>
                  <a:gs pos="100000">
                    <a:srgbClr val="505050"/>
                  </a:gs>
                </a:gsLst>
                <a:lin ang="5400000" scaled="0"/>
              </a:gradFill>
              <a:latin typeface="Segoe UI"/>
            </a:endParaRPr>
          </a:p>
        </p:txBody>
      </p:sp>
      <p:sp>
        <p:nvSpPr>
          <p:cNvPr id="144" name="Line 181"/>
          <p:cNvSpPr>
            <a:spLocks noChangeShapeType="1"/>
          </p:cNvSpPr>
          <p:nvPr/>
        </p:nvSpPr>
        <p:spPr bwMode="auto">
          <a:xfrm flipV="1">
            <a:off x="5063289" y="3299696"/>
            <a:ext cx="1692225" cy="636861"/>
          </a:xfrm>
          <a:prstGeom prst="line">
            <a:avLst/>
          </a:prstGeom>
          <a:noFill/>
          <a:ln w="57150" cap="rnd" cmpd="sng">
            <a:solidFill>
              <a:schemeClr val="tx1"/>
            </a:solidFill>
            <a:prstDash val="solid"/>
            <a:round/>
            <a:headEnd type="triangle"/>
            <a:tailEnd type="triangle" w="med" len="sm"/>
          </a:ln>
          <a:extLst>
            <a:ext uri="{909E8E84-426E-40dd-AFC4-6F175D3DCCD1}">
              <a14:hiddenFill xmlns:a14="http://schemas.microsoft.com/office/drawing/2010/main">
                <a:noFill/>
              </a14:hiddenFill>
            </a:ext>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196" name="Rectangle 260"/>
          <p:cNvSpPr>
            <a:spLocks noChangeArrowheads="1"/>
          </p:cNvSpPr>
          <p:nvPr/>
        </p:nvSpPr>
        <p:spPr bwMode="auto">
          <a:xfrm>
            <a:off x="4064022" y="4651946"/>
            <a:ext cx="8169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dirty="0">
                <a:latin typeface="Segoe UI" panose="020B0502040204020203" pitchFamily="34" charset="0"/>
              </a:rPr>
              <a:t>IoT Hub</a:t>
            </a:r>
            <a:endParaRPr lang="en-US" altLang="en-US" sz="3200" dirty="0"/>
          </a:p>
        </p:txBody>
      </p:sp>
      <p:grpSp>
        <p:nvGrpSpPr>
          <p:cNvPr id="197" name="Group 196"/>
          <p:cNvGrpSpPr/>
          <p:nvPr/>
        </p:nvGrpSpPr>
        <p:grpSpPr>
          <a:xfrm>
            <a:off x="6831983" y="2715617"/>
            <a:ext cx="942089" cy="833279"/>
            <a:chOff x="3314482" y="-3310276"/>
            <a:chExt cx="508000" cy="449263"/>
          </a:xfrm>
          <a:solidFill>
            <a:schemeClr val="bg1">
              <a:lumMod val="50000"/>
            </a:schemeClr>
          </a:solidFill>
        </p:grpSpPr>
        <p:sp>
          <p:nvSpPr>
            <p:cNvPr id="198"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199"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0"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1"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2"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3"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4"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5"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6"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7"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8"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09"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10"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211"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212" name="Rectangle 275"/>
          <p:cNvSpPr>
            <a:spLocks noChangeArrowheads="1"/>
          </p:cNvSpPr>
          <p:nvPr/>
        </p:nvSpPr>
        <p:spPr bwMode="auto">
          <a:xfrm>
            <a:off x="6776872" y="5372117"/>
            <a:ext cx="102217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896386">
              <a:defRPr/>
            </a:pPr>
            <a:r>
              <a:rPr lang="en-US" altLang="en-US" dirty="0">
                <a:latin typeface="Segoe UI" panose="020B0502040204020203" pitchFamily="34" charset="0"/>
              </a:rPr>
              <a:t>Web Jobs</a:t>
            </a:r>
            <a:endParaRPr lang="en-US" altLang="en-US" sz="3200" dirty="0"/>
          </a:p>
        </p:txBody>
      </p:sp>
      <p:sp>
        <p:nvSpPr>
          <p:cNvPr id="221" name="Line 18"/>
          <p:cNvSpPr>
            <a:spLocks noChangeShapeType="1"/>
          </p:cNvSpPr>
          <p:nvPr/>
        </p:nvSpPr>
        <p:spPr bwMode="auto">
          <a:xfrm>
            <a:off x="8190278" y="4171546"/>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222" name="Line 83"/>
          <p:cNvSpPr>
            <a:spLocks noChangeShapeType="1"/>
          </p:cNvSpPr>
          <p:nvPr/>
        </p:nvSpPr>
        <p:spPr bwMode="auto">
          <a:xfrm flipH="1">
            <a:off x="8190278" y="3941152"/>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223" name="Rectangle 128"/>
          <p:cNvSpPr>
            <a:spLocks noChangeArrowheads="1"/>
          </p:cNvSpPr>
          <p:nvPr/>
        </p:nvSpPr>
        <p:spPr bwMode="auto">
          <a:xfrm>
            <a:off x="590161" y="4286135"/>
            <a:ext cx="1248539"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86">
              <a:defRPr/>
            </a:pPr>
            <a:r>
              <a:rPr lang="en-US" altLang="en-US" sz="2400" dirty="0" err="1" smtClean="0">
                <a:solidFill>
                  <a:prstClr val="white"/>
                </a:solidFill>
                <a:latin typeface="Segoe UI" panose="020B0502040204020203" pitchFamily="34" charset="0"/>
              </a:rPr>
              <a:t>Node.js</a:t>
            </a:r>
            <a:r>
              <a:rPr lang="en-US" altLang="en-US" sz="2400" dirty="0" smtClean="0">
                <a:solidFill>
                  <a:prstClr val="white"/>
                </a:solidFill>
                <a:latin typeface="Segoe UI" panose="020B0502040204020203" pitchFamily="34" charset="0"/>
              </a:rPr>
              <a:t> </a:t>
            </a:r>
          </a:p>
          <a:p>
            <a:pPr algn="ctr" defTabSz="896386">
              <a:defRPr/>
            </a:pPr>
            <a:r>
              <a:rPr lang="en-US" altLang="en-US" sz="2400" dirty="0" smtClean="0">
                <a:solidFill>
                  <a:prstClr val="white"/>
                </a:solidFill>
                <a:latin typeface="Segoe UI" panose="020B0502040204020203" pitchFamily="34" charset="0"/>
              </a:rPr>
              <a:t>simulator</a:t>
            </a:r>
            <a:endParaRPr lang="en-US" altLang="en-US" sz="2400" dirty="0">
              <a:solidFill>
                <a:prstClr val="white"/>
              </a:solidFill>
            </a:endParaRPr>
          </a:p>
        </p:txBody>
      </p:sp>
      <p:sp>
        <p:nvSpPr>
          <p:cNvPr id="37" name="Rectangle 36"/>
          <p:cNvSpPr/>
          <p:nvPr/>
        </p:nvSpPr>
        <p:spPr>
          <a:xfrm>
            <a:off x="322801" y="0"/>
            <a:ext cx="3212989" cy="646331"/>
          </a:xfrm>
          <a:prstGeom prst="rect">
            <a:avLst/>
          </a:prstGeom>
        </p:spPr>
        <p:txBody>
          <a:bodyPr wrap="none">
            <a:spAutoFit/>
          </a:bodyPr>
          <a:lstStyle/>
          <a:p>
            <a:r>
              <a:rPr lang="en-US" sz="3600" dirty="0" err="1" smtClean="0"/>
              <a:t>IoT</a:t>
            </a:r>
            <a:r>
              <a:rPr lang="en-US" sz="3600" dirty="0" smtClean="0"/>
              <a:t> Architecture</a:t>
            </a:r>
            <a:endParaRPr lang="en-US" sz="3600" dirty="0"/>
          </a:p>
        </p:txBody>
      </p:sp>
      <p:grpSp>
        <p:nvGrpSpPr>
          <p:cNvPr id="39" name="Group 38"/>
          <p:cNvGrpSpPr/>
          <p:nvPr/>
        </p:nvGrpSpPr>
        <p:grpSpPr>
          <a:xfrm>
            <a:off x="6831983" y="4347644"/>
            <a:ext cx="942089" cy="833279"/>
            <a:chOff x="3314482" y="-3310276"/>
            <a:chExt cx="508000" cy="449263"/>
          </a:xfrm>
          <a:solidFill>
            <a:schemeClr val="bg1">
              <a:lumMod val="50000"/>
            </a:schemeClr>
          </a:solidFill>
        </p:grpSpPr>
        <p:sp>
          <p:nvSpPr>
            <p:cNvPr id="40" name="Freeform 261"/>
            <p:cNvSpPr>
              <a:spLocks noEditPoints="1"/>
            </p:cNvSpPr>
            <p:nvPr/>
          </p:nvSpPr>
          <p:spPr bwMode="auto">
            <a:xfrm>
              <a:off x="3314482" y="-3310276"/>
              <a:ext cx="508000" cy="449263"/>
            </a:xfrm>
            <a:custGeom>
              <a:avLst/>
              <a:gdLst>
                <a:gd name="T0" fmla="*/ 502 w 684"/>
                <a:gd name="T1" fmla="*/ 512 h 605"/>
                <a:gd name="T2" fmla="*/ 342 w 684"/>
                <a:gd name="T3" fmla="*/ 566 h 605"/>
                <a:gd name="T4" fmla="*/ 133 w 684"/>
                <a:gd name="T5" fmla="*/ 463 h 605"/>
                <a:gd name="T6" fmla="*/ 182 w 684"/>
                <a:gd name="T7" fmla="*/ 94 h 605"/>
                <a:gd name="T8" fmla="*/ 342 w 684"/>
                <a:gd name="T9" fmla="*/ 40 h 605"/>
                <a:gd name="T10" fmla="*/ 551 w 684"/>
                <a:gd name="T11" fmla="*/ 143 h 605"/>
                <a:gd name="T12" fmla="*/ 502 w 684"/>
                <a:gd name="T13" fmla="*/ 512 h 605"/>
                <a:gd name="T14" fmla="*/ 582 w 684"/>
                <a:gd name="T15" fmla="*/ 119 h 605"/>
                <a:gd name="T16" fmla="*/ 342 w 684"/>
                <a:gd name="T17" fmla="*/ 0 h 605"/>
                <a:gd name="T18" fmla="*/ 158 w 684"/>
                <a:gd name="T19" fmla="*/ 62 h 605"/>
                <a:gd name="T20" fmla="*/ 102 w 684"/>
                <a:gd name="T21" fmla="*/ 487 h 605"/>
                <a:gd name="T22" fmla="*/ 342 w 684"/>
                <a:gd name="T23" fmla="*/ 605 h 605"/>
                <a:gd name="T24" fmla="*/ 526 w 684"/>
                <a:gd name="T25" fmla="*/ 543 h 605"/>
                <a:gd name="T26" fmla="*/ 582 w 684"/>
                <a:gd name="T27" fmla="*/ 119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84" h="605">
                  <a:moveTo>
                    <a:pt x="502" y="512"/>
                  </a:moveTo>
                  <a:cubicBezTo>
                    <a:pt x="454" y="548"/>
                    <a:pt x="398" y="566"/>
                    <a:pt x="342" y="566"/>
                  </a:cubicBezTo>
                  <a:cubicBezTo>
                    <a:pt x="263" y="566"/>
                    <a:pt x="185" y="530"/>
                    <a:pt x="133" y="463"/>
                  </a:cubicBezTo>
                  <a:cubicBezTo>
                    <a:pt x="44" y="347"/>
                    <a:pt x="66" y="182"/>
                    <a:pt x="182" y="94"/>
                  </a:cubicBezTo>
                  <a:cubicBezTo>
                    <a:pt x="230" y="57"/>
                    <a:pt x="286" y="40"/>
                    <a:pt x="342" y="40"/>
                  </a:cubicBezTo>
                  <a:cubicBezTo>
                    <a:pt x="421" y="40"/>
                    <a:pt x="499" y="75"/>
                    <a:pt x="551" y="143"/>
                  </a:cubicBezTo>
                  <a:cubicBezTo>
                    <a:pt x="639" y="258"/>
                    <a:pt x="617" y="423"/>
                    <a:pt x="502" y="512"/>
                  </a:cubicBezTo>
                  <a:close/>
                  <a:moveTo>
                    <a:pt x="582" y="119"/>
                  </a:moveTo>
                  <a:cubicBezTo>
                    <a:pt x="523" y="41"/>
                    <a:pt x="433" y="0"/>
                    <a:pt x="342" y="0"/>
                  </a:cubicBezTo>
                  <a:cubicBezTo>
                    <a:pt x="278" y="0"/>
                    <a:pt x="213" y="20"/>
                    <a:pt x="158" y="62"/>
                  </a:cubicBezTo>
                  <a:cubicBezTo>
                    <a:pt x="25" y="164"/>
                    <a:pt x="0" y="354"/>
                    <a:pt x="102" y="487"/>
                  </a:cubicBezTo>
                  <a:cubicBezTo>
                    <a:pt x="161" y="565"/>
                    <a:pt x="251" y="605"/>
                    <a:pt x="342" y="605"/>
                  </a:cubicBezTo>
                  <a:cubicBezTo>
                    <a:pt x="406" y="605"/>
                    <a:pt x="471" y="585"/>
                    <a:pt x="526" y="543"/>
                  </a:cubicBezTo>
                  <a:cubicBezTo>
                    <a:pt x="658" y="441"/>
                    <a:pt x="684" y="251"/>
                    <a:pt x="58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1" name="Freeform 262"/>
            <p:cNvSpPr>
              <a:spLocks/>
            </p:cNvSpPr>
            <p:nvPr/>
          </p:nvSpPr>
          <p:spPr bwMode="auto">
            <a:xfrm>
              <a:off x="3408144" y="-3081676"/>
              <a:ext cx="58737" cy="149225"/>
            </a:xfrm>
            <a:custGeom>
              <a:avLst/>
              <a:gdLst>
                <a:gd name="T0" fmla="*/ 79 w 79"/>
                <a:gd name="T1" fmla="*/ 51 h 201"/>
                <a:gd name="T2" fmla="*/ 36 w 79"/>
                <a:gd name="T3" fmla="*/ 0 h 201"/>
                <a:gd name="T4" fmla="*/ 0 w 79"/>
                <a:gd name="T5" fmla="*/ 147 h 201"/>
                <a:gd name="T6" fmla="*/ 5 w 79"/>
                <a:gd name="T7" fmla="*/ 157 h 201"/>
                <a:gd name="T8" fmla="*/ 49 w 79"/>
                <a:gd name="T9" fmla="*/ 201 h 201"/>
                <a:gd name="T10" fmla="*/ 79 w 79"/>
                <a:gd name="T11" fmla="*/ 51 h 201"/>
              </a:gdLst>
              <a:ahLst/>
              <a:cxnLst>
                <a:cxn ang="0">
                  <a:pos x="T0" y="T1"/>
                </a:cxn>
                <a:cxn ang="0">
                  <a:pos x="T2" y="T3"/>
                </a:cxn>
                <a:cxn ang="0">
                  <a:pos x="T4" y="T5"/>
                </a:cxn>
                <a:cxn ang="0">
                  <a:pos x="T6" y="T7"/>
                </a:cxn>
                <a:cxn ang="0">
                  <a:pos x="T8" y="T9"/>
                </a:cxn>
                <a:cxn ang="0">
                  <a:pos x="T10" y="T11"/>
                </a:cxn>
              </a:cxnLst>
              <a:rect l="0" t="0" r="r" b="b"/>
              <a:pathLst>
                <a:path w="79" h="201">
                  <a:moveTo>
                    <a:pt x="79" y="51"/>
                  </a:moveTo>
                  <a:cubicBezTo>
                    <a:pt x="62" y="33"/>
                    <a:pt x="48" y="17"/>
                    <a:pt x="36" y="0"/>
                  </a:cubicBezTo>
                  <a:cubicBezTo>
                    <a:pt x="11" y="52"/>
                    <a:pt x="2" y="105"/>
                    <a:pt x="0" y="147"/>
                  </a:cubicBezTo>
                  <a:cubicBezTo>
                    <a:pt x="2" y="151"/>
                    <a:pt x="2" y="153"/>
                    <a:pt x="5" y="157"/>
                  </a:cubicBezTo>
                  <a:cubicBezTo>
                    <a:pt x="18" y="173"/>
                    <a:pt x="33" y="188"/>
                    <a:pt x="49" y="201"/>
                  </a:cubicBezTo>
                  <a:cubicBezTo>
                    <a:pt x="46" y="166"/>
                    <a:pt x="50" y="109"/>
                    <a:pt x="79" y="5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2" name="Freeform 263"/>
            <p:cNvSpPr>
              <a:spLocks/>
            </p:cNvSpPr>
            <p:nvPr/>
          </p:nvSpPr>
          <p:spPr bwMode="auto">
            <a:xfrm>
              <a:off x="3454182" y="-3194389"/>
              <a:ext cx="119062" cy="119063"/>
            </a:xfrm>
            <a:custGeom>
              <a:avLst/>
              <a:gdLst>
                <a:gd name="T0" fmla="*/ 109 w 159"/>
                <a:gd name="T1" fmla="*/ 0 h 160"/>
                <a:gd name="T2" fmla="*/ 36 w 159"/>
                <a:gd name="T3" fmla="*/ 64 h 160"/>
                <a:gd name="T4" fmla="*/ 0 w 159"/>
                <a:gd name="T5" fmla="*/ 107 h 160"/>
                <a:gd name="T6" fmla="*/ 42 w 159"/>
                <a:gd name="T7" fmla="*/ 160 h 160"/>
                <a:gd name="T8" fmla="*/ 90 w 159"/>
                <a:gd name="T9" fmla="*/ 105 h 160"/>
                <a:gd name="T10" fmla="*/ 159 w 159"/>
                <a:gd name="T11" fmla="*/ 50 h 160"/>
                <a:gd name="T12" fmla="*/ 109 w 159"/>
                <a:gd name="T13" fmla="*/ 0 h 160"/>
              </a:gdLst>
              <a:ahLst/>
              <a:cxnLst>
                <a:cxn ang="0">
                  <a:pos x="T0" y="T1"/>
                </a:cxn>
                <a:cxn ang="0">
                  <a:pos x="T2" y="T3"/>
                </a:cxn>
                <a:cxn ang="0">
                  <a:pos x="T4" y="T5"/>
                </a:cxn>
                <a:cxn ang="0">
                  <a:pos x="T6" y="T7"/>
                </a:cxn>
                <a:cxn ang="0">
                  <a:pos x="T8" y="T9"/>
                </a:cxn>
                <a:cxn ang="0">
                  <a:pos x="T10" y="T11"/>
                </a:cxn>
                <a:cxn ang="0">
                  <a:pos x="T12" y="T13"/>
                </a:cxn>
              </a:cxnLst>
              <a:rect l="0" t="0" r="r" b="b"/>
              <a:pathLst>
                <a:path w="159" h="160">
                  <a:moveTo>
                    <a:pt x="109" y="0"/>
                  </a:moveTo>
                  <a:cubicBezTo>
                    <a:pt x="85" y="16"/>
                    <a:pt x="60" y="37"/>
                    <a:pt x="36" y="64"/>
                  </a:cubicBezTo>
                  <a:cubicBezTo>
                    <a:pt x="22" y="78"/>
                    <a:pt x="11" y="92"/>
                    <a:pt x="0" y="107"/>
                  </a:cubicBezTo>
                  <a:cubicBezTo>
                    <a:pt x="11" y="124"/>
                    <a:pt x="25" y="142"/>
                    <a:pt x="42" y="160"/>
                  </a:cubicBezTo>
                  <a:cubicBezTo>
                    <a:pt x="55" y="142"/>
                    <a:pt x="71" y="123"/>
                    <a:pt x="90" y="105"/>
                  </a:cubicBezTo>
                  <a:cubicBezTo>
                    <a:pt x="115" y="82"/>
                    <a:pt x="137" y="64"/>
                    <a:pt x="159" y="50"/>
                  </a:cubicBezTo>
                  <a:cubicBezTo>
                    <a:pt x="141" y="33"/>
                    <a:pt x="124" y="17"/>
                    <a:pt x="109"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3" name="Freeform 264"/>
            <p:cNvSpPr>
              <a:spLocks/>
            </p:cNvSpPr>
            <p:nvPr/>
          </p:nvSpPr>
          <p:spPr bwMode="auto">
            <a:xfrm>
              <a:off x="3562132" y="-3240426"/>
              <a:ext cx="158750" cy="66675"/>
            </a:xfrm>
            <a:custGeom>
              <a:avLst/>
              <a:gdLst>
                <a:gd name="T0" fmla="*/ 214 w 214"/>
                <a:gd name="T1" fmla="*/ 45 h 89"/>
                <a:gd name="T2" fmla="*/ 176 w 214"/>
                <a:gd name="T3" fmla="*/ 6 h 89"/>
                <a:gd name="T4" fmla="*/ 0 w 214"/>
                <a:gd name="T5" fmla="*/ 39 h 89"/>
                <a:gd name="T6" fmla="*/ 49 w 214"/>
                <a:gd name="T7" fmla="*/ 89 h 89"/>
                <a:gd name="T8" fmla="*/ 214 w 214"/>
                <a:gd name="T9" fmla="*/ 45 h 89"/>
              </a:gdLst>
              <a:ahLst/>
              <a:cxnLst>
                <a:cxn ang="0">
                  <a:pos x="T0" y="T1"/>
                </a:cxn>
                <a:cxn ang="0">
                  <a:pos x="T2" y="T3"/>
                </a:cxn>
                <a:cxn ang="0">
                  <a:pos x="T4" y="T5"/>
                </a:cxn>
                <a:cxn ang="0">
                  <a:pos x="T6" y="T7"/>
                </a:cxn>
                <a:cxn ang="0">
                  <a:pos x="T8" y="T9"/>
                </a:cxn>
              </a:cxnLst>
              <a:rect l="0" t="0" r="r" b="b"/>
              <a:pathLst>
                <a:path w="214" h="89">
                  <a:moveTo>
                    <a:pt x="214" y="45"/>
                  </a:moveTo>
                  <a:cubicBezTo>
                    <a:pt x="203" y="30"/>
                    <a:pt x="190" y="18"/>
                    <a:pt x="176" y="6"/>
                  </a:cubicBezTo>
                  <a:cubicBezTo>
                    <a:pt x="136" y="0"/>
                    <a:pt x="72" y="0"/>
                    <a:pt x="0" y="39"/>
                  </a:cubicBezTo>
                  <a:cubicBezTo>
                    <a:pt x="17" y="57"/>
                    <a:pt x="33" y="73"/>
                    <a:pt x="49" y="89"/>
                  </a:cubicBezTo>
                  <a:cubicBezTo>
                    <a:pt x="146" y="37"/>
                    <a:pt x="214" y="45"/>
                    <a:pt x="214"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4" name="Freeform 265"/>
            <p:cNvSpPr>
              <a:spLocks/>
            </p:cNvSpPr>
            <p:nvPr/>
          </p:nvSpPr>
          <p:spPr bwMode="auto">
            <a:xfrm>
              <a:off x="3401794" y="-3222964"/>
              <a:ext cx="52387" cy="141288"/>
            </a:xfrm>
            <a:custGeom>
              <a:avLst/>
              <a:gdLst>
                <a:gd name="T0" fmla="*/ 46 w 72"/>
                <a:gd name="T1" fmla="*/ 189 h 189"/>
                <a:gd name="T2" fmla="*/ 72 w 72"/>
                <a:gd name="T3" fmla="*/ 145 h 189"/>
                <a:gd name="T4" fmla="*/ 37 w 72"/>
                <a:gd name="T5" fmla="*/ 0 h 189"/>
                <a:gd name="T6" fmla="*/ 9 w 72"/>
                <a:gd name="T7" fmla="*/ 35 h 189"/>
                <a:gd name="T8" fmla="*/ 46 w 72"/>
                <a:gd name="T9" fmla="*/ 189 h 189"/>
              </a:gdLst>
              <a:ahLst/>
              <a:cxnLst>
                <a:cxn ang="0">
                  <a:pos x="T0" y="T1"/>
                </a:cxn>
                <a:cxn ang="0">
                  <a:pos x="T2" y="T3"/>
                </a:cxn>
                <a:cxn ang="0">
                  <a:pos x="T4" y="T5"/>
                </a:cxn>
                <a:cxn ang="0">
                  <a:pos x="T6" y="T7"/>
                </a:cxn>
                <a:cxn ang="0">
                  <a:pos x="T8" y="T9"/>
                </a:cxn>
              </a:cxnLst>
              <a:rect l="0" t="0" r="r" b="b"/>
              <a:pathLst>
                <a:path w="72" h="189">
                  <a:moveTo>
                    <a:pt x="46" y="189"/>
                  </a:moveTo>
                  <a:cubicBezTo>
                    <a:pt x="54" y="175"/>
                    <a:pt x="62" y="160"/>
                    <a:pt x="72" y="145"/>
                  </a:cubicBezTo>
                  <a:cubicBezTo>
                    <a:pt x="31" y="80"/>
                    <a:pt x="33" y="26"/>
                    <a:pt x="37" y="0"/>
                  </a:cubicBezTo>
                  <a:cubicBezTo>
                    <a:pt x="27" y="11"/>
                    <a:pt x="17" y="22"/>
                    <a:pt x="9" y="35"/>
                  </a:cubicBezTo>
                  <a:cubicBezTo>
                    <a:pt x="1" y="69"/>
                    <a:pt x="0" y="123"/>
                    <a:pt x="46" y="18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5" name="Freeform 266"/>
            <p:cNvSpPr>
              <a:spLocks/>
            </p:cNvSpPr>
            <p:nvPr/>
          </p:nvSpPr>
          <p:spPr bwMode="auto">
            <a:xfrm>
              <a:off x="3466882" y="-3075326"/>
              <a:ext cx="263525" cy="131763"/>
            </a:xfrm>
            <a:custGeom>
              <a:avLst/>
              <a:gdLst>
                <a:gd name="T0" fmla="*/ 75 w 355"/>
                <a:gd name="T1" fmla="*/ 45 h 176"/>
                <a:gd name="T2" fmla="*/ 25 w 355"/>
                <a:gd name="T3" fmla="*/ 0 h 176"/>
                <a:gd name="T4" fmla="*/ 0 w 355"/>
                <a:gd name="T5" fmla="*/ 42 h 176"/>
                <a:gd name="T6" fmla="*/ 46 w 355"/>
                <a:gd name="T7" fmla="*/ 82 h 176"/>
                <a:gd name="T8" fmla="*/ 321 w 355"/>
                <a:gd name="T9" fmla="*/ 176 h 176"/>
                <a:gd name="T10" fmla="*/ 355 w 355"/>
                <a:gd name="T11" fmla="*/ 134 h 176"/>
                <a:gd name="T12" fmla="*/ 75 w 355"/>
                <a:gd name="T13" fmla="*/ 45 h 176"/>
              </a:gdLst>
              <a:ahLst/>
              <a:cxnLst>
                <a:cxn ang="0">
                  <a:pos x="T0" y="T1"/>
                </a:cxn>
                <a:cxn ang="0">
                  <a:pos x="T2" y="T3"/>
                </a:cxn>
                <a:cxn ang="0">
                  <a:pos x="T4" y="T5"/>
                </a:cxn>
                <a:cxn ang="0">
                  <a:pos x="T6" y="T7"/>
                </a:cxn>
                <a:cxn ang="0">
                  <a:pos x="T8" y="T9"/>
                </a:cxn>
                <a:cxn ang="0">
                  <a:pos x="T10" y="T11"/>
                </a:cxn>
                <a:cxn ang="0">
                  <a:pos x="T12" y="T13"/>
                </a:cxn>
              </a:cxnLst>
              <a:rect l="0" t="0" r="r" b="b"/>
              <a:pathLst>
                <a:path w="355" h="176">
                  <a:moveTo>
                    <a:pt x="75" y="45"/>
                  </a:moveTo>
                  <a:cubicBezTo>
                    <a:pt x="56" y="30"/>
                    <a:pt x="39" y="15"/>
                    <a:pt x="25" y="0"/>
                  </a:cubicBezTo>
                  <a:cubicBezTo>
                    <a:pt x="15" y="14"/>
                    <a:pt x="7" y="28"/>
                    <a:pt x="0" y="42"/>
                  </a:cubicBezTo>
                  <a:cubicBezTo>
                    <a:pt x="13" y="55"/>
                    <a:pt x="28" y="68"/>
                    <a:pt x="46" y="82"/>
                  </a:cubicBezTo>
                  <a:cubicBezTo>
                    <a:pt x="154" y="168"/>
                    <a:pt x="261" y="176"/>
                    <a:pt x="321" y="176"/>
                  </a:cubicBezTo>
                  <a:cubicBezTo>
                    <a:pt x="325" y="176"/>
                    <a:pt x="344" y="150"/>
                    <a:pt x="355" y="134"/>
                  </a:cubicBezTo>
                  <a:cubicBezTo>
                    <a:pt x="328" y="140"/>
                    <a:pt x="213" y="155"/>
                    <a:pt x="75" y="4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6" name="Freeform 267"/>
            <p:cNvSpPr>
              <a:spLocks/>
            </p:cNvSpPr>
            <p:nvPr/>
          </p:nvSpPr>
          <p:spPr bwMode="auto">
            <a:xfrm>
              <a:off x="3435132" y="-3115014"/>
              <a:ext cx="50800" cy="71438"/>
            </a:xfrm>
            <a:custGeom>
              <a:avLst/>
              <a:gdLst>
                <a:gd name="T0" fmla="*/ 0 w 68"/>
                <a:gd name="T1" fmla="*/ 44 h 95"/>
                <a:gd name="T2" fmla="*/ 43 w 68"/>
                <a:gd name="T3" fmla="*/ 95 h 95"/>
                <a:gd name="T4" fmla="*/ 68 w 68"/>
                <a:gd name="T5" fmla="*/ 53 h 95"/>
                <a:gd name="T6" fmla="*/ 26 w 68"/>
                <a:gd name="T7" fmla="*/ 0 h 95"/>
                <a:gd name="T8" fmla="*/ 0 w 68"/>
                <a:gd name="T9" fmla="*/ 44 h 95"/>
              </a:gdLst>
              <a:ahLst/>
              <a:cxnLst>
                <a:cxn ang="0">
                  <a:pos x="T0" y="T1"/>
                </a:cxn>
                <a:cxn ang="0">
                  <a:pos x="T2" y="T3"/>
                </a:cxn>
                <a:cxn ang="0">
                  <a:pos x="T4" y="T5"/>
                </a:cxn>
                <a:cxn ang="0">
                  <a:pos x="T6" y="T7"/>
                </a:cxn>
                <a:cxn ang="0">
                  <a:pos x="T8" y="T9"/>
                </a:cxn>
              </a:cxnLst>
              <a:rect l="0" t="0" r="r" b="b"/>
              <a:pathLst>
                <a:path w="68" h="95">
                  <a:moveTo>
                    <a:pt x="0" y="44"/>
                  </a:moveTo>
                  <a:cubicBezTo>
                    <a:pt x="12" y="61"/>
                    <a:pt x="26" y="77"/>
                    <a:pt x="43" y="95"/>
                  </a:cubicBezTo>
                  <a:cubicBezTo>
                    <a:pt x="50" y="81"/>
                    <a:pt x="58" y="67"/>
                    <a:pt x="68" y="53"/>
                  </a:cubicBezTo>
                  <a:cubicBezTo>
                    <a:pt x="51" y="35"/>
                    <a:pt x="37" y="17"/>
                    <a:pt x="26" y="0"/>
                  </a:cubicBezTo>
                  <a:cubicBezTo>
                    <a:pt x="16" y="15"/>
                    <a:pt x="8" y="30"/>
                    <a:pt x="0" y="44"/>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7" name="Freeform 268"/>
            <p:cNvSpPr>
              <a:spLocks/>
            </p:cNvSpPr>
            <p:nvPr/>
          </p:nvSpPr>
          <p:spPr bwMode="auto">
            <a:xfrm>
              <a:off x="3573244" y="-3173751"/>
              <a:ext cx="185737" cy="157163"/>
            </a:xfrm>
            <a:custGeom>
              <a:avLst/>
              <a:gdLst>
                <a:gd name="T0" fmla="*/ 0 w 251"/>
                <a:gd name="T1" fmla="*/ 23 h 211"/>
                <a:gd name="T2" fmla="*/ 244 w 251"/>
                <a:gd name="T3" fmla="*/ 211 h 211"/>
                <a:gd name="T4" fmla="*/ 251 w 251"/>
                <a:gd name="T5" fmla="*/ 188 h 211"/>
                <a:gd name="T6" fmla="*/ 36 w 251"/>
                <a:gd name="T7" fmla="*/ 0 h 211"/>
                <a:gd name="T8" fmla="*/ 0 w 251"/>
                <a:gd name="T9" fmla="*/ 23 h 211"/>
              </a:gdLst>
              <a:ahLst/>
              <a:cxnLst>
                <a:cxn ang="0">
                  <a:pos x="T0" y="T1"/>
                </a:cxn>
                <a:cxn ang="0">
                  <a:pos x="T2" y="T3"/>
                </a:cxn>
                <a:cxn ang="0">
                  <a:pos x="T4" y="T5"/>
                </a:cxn>
                <a:cxn ang="0">
                  <a:pos x="T6" y="T7"/>
                </a:cxn>
                <a:cxn ang="0">
                  <a:pos x="T8" y="T9"/>
                </a:cxn>
              </a:cxnLst>
              <a:rect l="0" t="0" r="r" b="b"/>
              <a:pathLst>
                <a:path w="251" h="211">
                  <a:moveTo>
                    <a:pt x="0" y="23"/>
                  </a:moveTo>
                  <a:cubicBezTo>
                    <a:pt x="98" y="113"/>
                    <a:pt x="215" y="191"/>
                    <a:pt x="244" y="211"/>
                  </a:cubicBezTo>
                  <a:cubicBezTo>
                    <a:pt x="247" y="203"/>
                    <a:pt x="249" y="196"/>
                    <a:pt x="251" y="188"/>
                  </a:cubicBezTo>
                  <a:cubicBezTo>
                    <a:pt x="220" y="165"/>
                    <a:pt x="136" y="100"/>
                    <a:pt x="36" y="0"/>
                  </a:cubicBezTo>
                  <a:cubicBezTo>
                    <a:pt x="24" y="6"/>
                    <a:pt x="12" y="14"/>
                    <a:pt x="0" y="23"/>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8" name="Freeform 269"/>
            <p:cNvSpPr>
              <a:spLocks/>
            </p:cNvSpPr>
            <p:nvPr/>
          </p:nvSpPr>
          <p:spPr bwMode="auto">
            <a:xfrm>
              <a:off x="3482757" y="-3272176"/>
              <a:ext cx="79375" cy="77788"/>
            </a:xfrm>
            <a:custGeom>
              <a:avLst/>
              <a:gdLst>
                <a:gd name="T0" fmla="*/ 108 w 108"/>
                <a:gd name="T1" fmla="*/ 81 h 104"/>
                <a:gd name="T2" fmla="*/ 34 w 108"/>
                <a:gd name="T3" fmla="*/ 0 h 104"/>
                <a:gd name="T4" fmla="*/ 0 w 108"/>
                <a:gd name="T5" fmla="*/ 14 h 104"/>
                <a:gd name="T6" fmla="*/ 71 w 108"/>
                <a:gd name="T7" fmla="*/ 104 h 104"/>
                <a:gd name="T8" fmla="*/ 108 w 108"/>
                <a:gd name="T9" fmla="*/ 81 h 104"/>
              </a:gdLst>
              <a:ahLst/>
              <a:cxnLst>
                <a:cxn ang="0">
                  <a:pos x="T0" y="T1"/>
                </a:cxn>
                <a:cxn ang="0">
                  <a:pos x="T2" y="T3"/>
                </a:cxn>
                <a:cxn ang="0">
                  <a:pos x="T4" y="T5"/>
                </a:cxn>
                <a:cxn ang="0">
                  <a:pos x="T6" y="T7"/>
                </a:cxn>
                <a:cxn ang="0">
                  <a:pos x="T8" y="T9"/>
                </a:cxn>
              </a:cxnLst>
              <a:rect l="0" t="0" r="r" b="b"/>
              <a:pathLst>
                <a:path w="108" h="104">
                  <a:moveTo>
                    <a:pt x="108" y="81"/>
                  </a:moveTo>
                  <a:cubicBezTo>
                    <a:pt x="84" y="56"/>
                    <a:pt x="59" y="29"/>
                    <a:pt x="34" y="0"/>
                  </a:cubicBezTo>
                  <a:cubicBezTo>
                    <a:pt x="22" y="3"/>
                    <a:pt x="11" y="8"/>
                    <a:pt x="0" y="14"/>
                  </a:cubicBezTo>
                  <a:cubicBezTo>
                    <a:pt x="18" y="44"/>
                    <a:pt x="43" y="74"/>
                    <a:pt x="71" y="104"/>
                  </a:cubicBezTo>
                  <a:cubicBezTo>
                    <a:pt x="83" y="95"/>
                    <a:pt x="96" y="87"/>
                    <a:pt x="108" y="81"/>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49" name="Freeform 270"/>
            <p:cNvSpPr>
              <a:spLocks/>
            </p:cNvSpPr>
            <p:nvPr/>
          </p:nvSpPr>
          <p:spPr bwMode="auto">
            <a:xfrm>
              <a:off x="3533557" y="-3211851"/>
              <a:ext cx="66675" cy="55563"/>
            </a:xfrm>
            <a:custGeom>
              <a:avLst/>
              <a:gdLst>
                <a:gd name="T0" fmla="*/ 41 w 90"/>
                <a:gd name="T1" fmla="*/ 0 h 76"/>
                <a:gd name="T2" fmla="*/ 0 w 90"/>
                <a:gd name="T3" fmla="*/ 25 h 76"/>
                <a:gd name="T4" fmla="*/ 49 w 90"/>
                <a:gd name="T5" fmla="*/ 76 h 76"/>
                <a:gd name="T6" fmla="*/ 90 w 90"/>
                <a:gd name="T7" fmla="*/ 50 h 76"/>
                <a:gd name="T8" fmla="*/ 41 w 90"/>
                <a:gd name="T9" fmla="*/ 0 h 76"/>
              </a:gdLst>
              <a:ahLst/>
              <a:cxnLst>
                <a:cxn ang="0">
                  <a:pos x="T0" y="T1"/>
                </a:cxn>
                <a:cxn ang="0">
                  <a:pos x="T2" y="T3"/>
                </a:cxn>
                <a:cxn ang="0">
                  <a:pos x="T4" y="T5"/>
                </a:cxn>
                <a:cxn ang="0">
                  <a:pos x="T6" y="T7"/>
                </a:cxn>
                <a:cxn ang="0">
                  <a:pos x="T8" y="T9"/>
                </a:cxn>
              </a:cxnLst>
              <a:rect l="0" t="0" r="r" b="b"/>
              <a:pathLst>
                <a:path w="90" h="76">
                  <a:moveTo>
                    <a:pt x="41" y="0"/>
                  </a:moveTo>
                  <a:cubicBezTo>
                    <a:pt x="28" y="7"/>
                    <a:pt x="12" y="16"/>
                    <a:pt x="0" y="25"/>
                  </a:cubicBezTo>
                  <a:cubicBezTo>
                    <a:pt x="15" y="42"/>
                    <a:pt x="31" y="59"/>
                    <a:pt x="49" y="76"/>
                  </a:cubicBezTo>
                  <a:cubicBezTo>
                    <a:pt x="62" y="67"/>
                    <a:pt x="78" y="57"/>
                    <a:pt x="90" y="50"/>
                  </a:cubicBezTo>
                  <a:cubicBezTo>
                    <a:pt x="74" y="35"/>
                    <a:pt x="57" y="18"/>
                    <a:pt x="41"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0" name="Freeform 271"/>
            <p:cNvSpPr>
              <a:spLocks/>
            </p:cNvSpPr>
            <p:nvPr/>
          </p:nvSpPr>
          <p:spPr bwMode="auto">
            <a:xfrm>
              <a:off x="3533557" y="-3213439"/>
              <a:ext cx="66675" cy="58738"/>
            </a:xfrm>
            <a:custGeom>
              <a:avLst/>
              <a:gdLst>
                <a:gd name="T0" fmla="*/ 36 w 90"/>
                <a:gd name="T1" fmla="*/ 0 h 79"/>
                <a:gd name="T2" fmla="*/ 0 w 90"/>
                <a:gd name="T3" fmla="*/ 24 h 79"/>
                <a:gd name="T4" fmla="*/ 55 w 90"/>
                <a:gd name="T5" fmla="*/ 79 h 79"/>
                <a:gd name="T6" fmla="*/ 90 w 90"/>
                <a:gd name="T7" fmla="*/ 55 h 79"/>
                <a:gd name="T8" fmla="*/ 36 w 90"/>
                <a:gd name="T9" fmla="*/ 0 h 79"/>
              </a:gdLst>
              <a:ahLst/>
              <a:cxnLst>
                <a:cxn ang="0">
                  <a:pos x="T0" y="T1"/>
                </a:cxn>
                <a:cxn ang="0">
                  <a:pos x="T2" y="T3"/>
                </a:cxn>
                <a:cxn ang="0">
                  <a:pos x="T4" y="T5"/>
                </a:cxn>
                <a:cxn ang="0">
                  <a:pos x="T6" y="T7"/>
                </a:cxn>
                <a:cxn ang="0">
                  <a:pos x="T8" y="T9"/>
                </a:cxn>
              </a:cxnLst>
              <a:rect l="0" t="0" r="r" b="b"/>
              <a:pathLst>
                <a:path w="90" h="79">
                  <a:moveTo>
                    <a:pt x="36" y="0"/>
                  </a:moveTo>
                  <a:cubicBezTo>
                    <a:pt x="24" y="6"/>
                    <a:pt x="12" y="15"/>
                    <a:pt x="0" y="24"/>
                  </a:cubicBezTo>
                  <a:cubicBezTo>
                    <a:pt x="15" y="41"/>
                    <a:pt x="38" y="62"/>
                    <a:pt x="55" y="79"/>
                  </a:cubicBezTo>
                  <a:cubicBezTo>
                    <a:pt x="68" y="70"/>
                    <a:pt x="78" y="61"/>
                    <a:pt x="90" y="55"/>
                  </a:cubicBezTo>
                  <a:cubicBezTo>
                    <a:pt x="74" y="39"/>
                    <a:pt x="53" y="18"/>
                    <a:pt x="36"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1" name="Freeform 272"/>
            <p:cNvSpPr>
              <a:spLocks/>
            </p:cNvSpPr>
            <p:nvPr/>
          </p:nvSpPr>
          <p:spPr bwMode="auto">
            <a:xfrm>
              <a:off x="3638332" y="-3122951"/>
              <a:ext cx="93662" cy="93663"/>
            </a:xfrm>
            <a:custGeom>
              <a:avLst/>
              <a:gdLst>
                <a:gd name="T0" fmla="*/ 29 w 127"/>
                <a:gd name="T1" fmla="*/ 19 h 127"/>
                <a:gd name="T2" fmla="*/ 18 w 127"/>
                <a:gd name="T3" fmla="*/ 98 h 127"/>
                <a:gd name="T4" fmla="*/ 98 w 127"/>
                <a:gd name="T5" fmla="*/ 108 h 127"/>
                <a:gd name="T6" fmla="*/ 108 w 127"/>
                <a:gd name="T7" fmla="*/ 29 h 127"/>
                <a:gd name="T8" fmla="*/ 29 w 127"/>
                <a:gd name="T9" fmla="*/ 19 h 127"/>
              </a:gdLst>
              <a:ahLst/>
              <a:cxnLst>
                <a:cxn ang="0">
                  <a:pos x="T0" y="T1"/>
                </a:cxn>
                <a:cxn ang="0">
                  <a:pos x="T2" y="T3"/>
                </a:cxn>
                <a:cxn ang="0">
                  <a:pos x="T4" y="T5"/>
                </a:cxn>
                <a:cxn ang="0">
                  <a:pos x="T6" y="T7"/>
                </a:cxn>
                <a:cxn ang="0">
                  <a:pos x="T8" y="T9"/>
                </a:cxn>
              </a:cxnLst>
              <a:rect l="0" t="0" r="r" b="b"/>
              <a:pathLst>
                <a:path w="127" h="127">
                  <a:moveTo>
                    <a:pt x="29" y="19"/>
                  </a:moveTo>
                  <a:cubicBezTo>
                    <a:pt x="4" y="38"/>
                    <a:pt x="0" y="73"/>
                    <a:pt x="18" y="98"/>
                  </a:cubicBezTo>
                  <a:cubicBezTo>
                    <a:pt x="38" y="123"/>
                    <a:pt x="73" y="127"/>
                    <a:pt x="98" y="108"/>
                  </a:cubicBezTo>
                  <a:cubicBezTo>
                    <a:pt x="123" y="90"/>
                    <a:pt x="127" y="54"/>
                    <a:pt x="108" y="29"/>
                  </a:cubicBezTo>
                  <a:cubicBezTo>
                    <a:pt x="89" y="5"/>
                    <a:pt x="54" y="0"/>
                    <a:pt x="29" y="19"/>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2" name="Freeform 273"/>
            <p:cNvSpPr>
              <a:spLocks/>
            </p:cNvSpPr>
            <p:nvPr/>
          </p:nvSpPr>
          <p:spPr bwMode="auto">
            <a:xfrm>
              <a:off x="3552607" y="-3018176"/>
              <a:ext cx="87312" cy="87313"/>
            </a:xfrm>
            <a:custGeom>
              <a:avLst/>
              <a:gdLst>
                <a:gd name="T0" fmla="*/ 27 w 118"/>
                <a:gd name="T1" fmla="*/ 18 h 118"/>
                <a:gd name="T2" fmla="*/ 18 w 118"/>
                <a:gd name="T3" fmla="*/ 91 h 118"/>
                <a:gd name="T4" fmla="*/ 91 w 118"/>
                <a:gd name="T5" fmla="*/ 101 h 118"/>
                <a:gd name="T6" fmla="*/ 101 w 118"/>
                <a:gd name="T7" fmla="*/ 28 h 118"/>
                <a:gd name="T8" fmla="*/ 27 w 118"/>
                <a:gd name="T9" fmla="*/ 18 h 118"/>
              </a:gdLst>
              <a:ahLst/>
              <a:cxnLst>
                <a:cxn ang="0">
                  <a:pos x="T0" y="T1"/>
                </a:cxn>
                <a:cxn ang="0">
                  <a:pos x="T2" y="T3"/>
                </a:cxn>
                <a:cxn ang="0">
                  <a:pos x="T4" y="T5"/>
                </a:cxn>
                <a:cxn ang="0">
                  <a:pos x="T6" y="T7"/>
                </a:cxn>
                <a:cxn ang="0">
                  <a:pos x="T8" y="T9"/>
                </a:cxn>
              </a:cxnLst>
              <a:rect l="0" t="0" r="r" b="b"/>
              <a:pathLst>
                <a:path w="118" h="118">
                  <a:moveTo>
                    <a:pt x="27" y="18"/>
                  </a:moveTo>
                  <a:cubicBezTo>
                    <a:pt x="5" y="35"/>
                    <a:pt x="0" y="68"/>
                    <a:pt x="18" y="91"/>
                  </a:cubicBezTo>
                  <a:cubicBezTo>
                    <a:pt x="35" y="114"/>
                    <a:pt x="68" y="118"/>
                    <a:pt x="91" y="101"/>
                  </a:cubicBezTo>
                  <a:cubicBezTo>
                    <a:pt x="114" y="83"/>
                    <a:pt x="118" y="51"/>
                    <a:pt x="101" y="28"/>
                  </a:cubicBezTo>
                  <a:cubicBezTo>
                    <a:pt x="83" y="5"/>
                    <a:pt x="50" y="0"/>
                    <a:pt x="27" y="18"/>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sp>
          <p:nvSpPr>
            <p:cNvPr id="53" name="Freeform 274"/>
            <p:cNvSpPr>
              <a:spLocks/>
            </p:cNvSpPr>
            <p:nvPr/>
          </p:nvSpPr>
          <p:spPr bwMode="auto">
            <a:xfrm>
              <a:off x="3395444" y="-3148351"/>
              <a:ext cx="133350" cy="133350"/>
            </a:xfrm>
            <a:custGeom>
              <a:avLst/>
              <a:gdLst>
                <a:gd name="T0" fmla="*/ 41 w 179"/>
                <a:gd name="T1" fmla="*/ 27 h 180"/>
                <a:gd name="T2" fmla="*/ 26 w 179"/>
                <a:gd name="T3" fmla="*/ 138 h 180"/>
                <a:gd name="T4" fmla="*/ 138 w 179"/>
                <a:gd name="T5" fmla="*/ 153 h 180"/>
                <a:gd name="T6" fmla="*/ 153 w 179"/>
                <a:gd name="T7" fmla="*/ 41 h 180"/>
                <a:gd name="T8" fmla="*/ 41 w 179"/>
                <a:gd name="T9" fmla="*/ 27 h 180"/>
              </a:gdLst>
              <a:ahLst/>
              <a:cxnLst>
                <a:cxn ang="0">
                  <a:pos x="T0" y="T1"/>
                </a:cxn>
                <a:cxn ang="0">
                  <a:pos x="T2" y="T3"/>
                </a:cxn>
                <a:cxn ang="0">
                  <a:pos x="T4" y="T5"/>
                </a:cxn>
                <a:cxn ang="0">
                  <a:pos x="T6" y="T7"/>
                </a:cxn>
                <a:cxn ang="0">
                  <a:pos x="T8" y="T9"/>
                </a:cxn>
              </a:cxnLst>
              <a:rect l="0" t="0" r="r" b="b"/>
              <a:pathLst>
                <a:path w="179" h="180">
                  <a:moveTo>
                    <a:pt x="41" y="27"/>
                  </a:moveTo>
                  <a:cubicBezTo>
                    <a:pt x="6" y="54"/>
                    <a:pt x="0" y="103"/>
                    <a:pt x="26" y="138"/>
                  </a:cubicBezTo>
                  <a:cubicBezTo>
                    <a:pt x="53" y="173"/>
                    <a:pt x="103" y="180"/>
                    <a:pt x="138" y="153"/>
                  </a:cubicBezTo>
                  <a:cubicBezTo>
                    <a:pt x="173" y="126"/>
                    <a:pt x="179" y="77"/>
                    <a:pt x="153" y="41"/>
                  </a:cubicBezTo>
                  <a:cubicBezTo>
                    <a:pt x="126" y="7"/>
                    <a:pt x="76" y="0"/>
                    <a:pt x="41" y="27"/>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896386">
                <a:defRPr/>
              </a:pPr>
              <a:endParaRPr lang="en-US" sz="3200">
                <a:solidFill>
                  <a:prstClr val="black"/>
                </a:solidFill>
                <a:latin typeface="Segoe UI"/>
              </a:endParaRPr>
            </a:p>
          </p:txBody>
        </p:sp>
      </p:grpSp>
      <p:sp>
        <p:nvSpPr>
          <p:cNvPr id="54" name="Line 181"/>
          <p:cNvSpPr>
            <a:spLocks noChangeShapeType="1"/>
          </p:cNvSpPr>
          <p:nvPr/>
        </p:nvSpPr>
        <p:spPr bwMode="auto">
          <a:xfrm>
            <a:off x="5058584" y="3949669"/>
            <a:ext cx="1692225" cy="636861"/>
          </a:xfrm>
          <a:prstGeom prst="line">
            <a:avLst/>
          </a:prstGeom>
          <a:noFill/>
          <a:ln w="57150" cap="rnd" cmpd="sng">
            <a:solidFill>
              <a:schemeClr val="tx1"/>
            </a:solidFill>
            <a:prstDash val="solid"/>
            <a:round/>
            <a:headEnd type="triangle"/>
            <a:tailEnd type="triangle" w="med" len="sm"/>
          </a:ln>
          <a:extLst>
            <a:ext uri="{909E8E84-426E-40dd-AFC4-6F175D3DCCD1}">
              <a14:hiddenFill xmlns:a14="http://schemas.microsoft.com/office/drawing/2010/main">
                <a:noFill/>
              </a14:hiddenFill>
            </a:ext>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sp>
        <p:nvSpPr>
          <p:cNvPr id="2" name="TextBox 1"/>
          <p:cNvSpPr txBox="1"/>
          <p:nvPr/>
        </p:nvSpPr>
        <p:spPr>
          <a:xfrm>
            <a:off x="6753160" y="1820070"/>
            <a:ext cx="1099735" cy="954107"/>
          </a:xfrm>
          <a:prstGeom prst="rect">
            <a:avLst/>
          </a:prstGeom>
          <a:noFill/>
        </p:spPr>
        <p:txBody>
          <a:bodyPr wrap="square" rtlCol="0">
            <a:spAutoFit/>
          </a:bodyPr>
          <a:lstStyle/>
          <a:p>
            <a:pPr algn="ctr"/>
            <a:r>
              <a:rPr lang="en-US" sz="2800" dirty="0" smtClean="0">
                <a:solidFill>
                  <a:srgbClr val="FF0000"/>
                </a:solidFill>
              </a:rPr>
              <a:t>Deal Cards</a:t>
            </a:r>
            <a:endParaRPr lang="en-US" sz="2800" dirty="0">
              <a:solidFill>
                <a:srgbClr val="FF0000"/>
              </a:solidFill>
            </a:endParaRPr>
          </a:p>
        </p:txBody>
      </p:sp>
      <p:sp>
        <p:nvSpPr>
          <p:cNvPr id="55" name="TextBox 54"/>
          <p:cNvSpPr txBox="1"/>
          <p:nvPr/>
        </p:nvSpPr>
        <p:spPr>
          <a:xfrm>
            <a:off x="6546039" y="3439001"/>
            <a:ext cx="1513977" cy="954107"/>
          </a:xfrm>
          <a:prstGeom prst="rect">
            <a:avLst/>
          </a:prstGeom>
          <a:noFill/>
        </p:spPr>
        <p:txBody>
          <a:bodyPr wrap="square" rtlCol="0">
            <a:spAutoFit/>
          </a:bodyPr>
          <a:lstStyle/>
          <a:p>
            <a:pPr algn="ctr"/>
            <a:r>
              <a:rPr lang="en-US" sz="2800" dirty="0" smtClean="0">
                <a:solidFill>
                  <a:srgbClr val="FF0000"/>
                </a:solidFill>
              </a:rPr>
              <a:t>Execute Trades</a:t>
            </a:r>
            <a:endParaRPr lang="en-US" sz="2800" dirty="0">
              <a:solidFill>
                <a:srgbClr val="FF0000"/>
              </a:solidFill>
            </a:endParaRPr>
          </a:p>
        </p:txBody>
      </p:sp>
      <p:pic>
        <p:nvPicPr>
          <p:cNvPr id="56" name="Picture 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19274" y="750472"/>
            <a:ext cx="1763277" cy="1080163"/>
          </a:xfrm>
          <a:prstGeom prst="rect">
            <a:avLst/>
          </a:prstGeom>
        </p:spPr>
      </p:pic>
      <p:sp>
        <p:nvSpPr>
          <p:cNvPr id="57" name="Freeform 56"/>
          <p:cNvSpPr>
            <a:spLocks noChangeAspect="1"/>
          </p:cNvSpPr>
          <p:nvPr/>
        </p:nvSpPr>
        <p:spPr>
          <a:xfrm>
            <a:off x="8458054" y="4969876"/>
            <a:ext cx="870670" cy="923566"/>
          </a:xfrm>
          <a:custGeom>
            <a:avLst/>
            <a:gdLst>
              <a:gd name="connsiteX0" fmla="*/ 302419 w 725805"/>
              <a:gd name="connsiteY0" fmla="*/ 87660 h 780604"/>
              <a:gd name="connsiteX1" fmla="*/ 302419 w 725805"/>
              <a:gd name="connsiteY1" fmla="*/ 249585 h 780604"/>
              <a:gd name="connsiteX2" fmla="*/ 83344 w 725805"/>
              <a:gd name="connsiteY2" fmla="*/ 673447 h 780604"/>
              <a:gd name="connsiteX3" fmla="*/ 104775 w 725805"/>
              <a:gd name="connsiteY3" fmla="*/ 690116 h 780604"/>
              <a:gd name="connsiteX4" fmla="*/ 154781 w 725805"/>
              <a:gd name="connsiteY4" fmla="*/ 692497 h 780604"/>
              <a:gd name="connsiteX5" fmla="*/ 333375 w 725805"/>
              <a:gd name="connsiteY5" fmla="*/ 332929 h 780604"/>
              <a:gd name="connsiteX6" fmla="*/ 461963 w 725805"/>
              <a:gd name="connsiteY6" fmla="*/ 332929 h 780604"/>
              <a:gd name="connsiteX7" fmla="*/ 416719 w 725805"/>
              <a:gd name="connsiteY7" fmla="*/ 247204 h 780604"/>
              <a:gd name="connsiteX8" fmla="*/ 416719 w 725805"/>
              <a:gd name="connsiteY8" fmla="*/ 87660 h 780604"/>
              <a:gd name="connsiteX9" fmla="*/ 176903 w 725805"/>
              <a:gd name="connsiteY9" fmla="*/ 0 h 780604"/>
              <a:gd name="connsiteX10" fmla="*/ 548902 w 725805"/>
              <a:gd name="connsiteY10" fmla="*/ 0 h 780604"/>
              <a:gd name="connsiteX11" fmla="*/ 548902 w 725805"/>
              <a:gd name="connsiteY11" fmla="*/ 94804 h 780604"/>
              <a:gd name="connsiteX12" fmla="*/ 502920 w 725805"/>
              <a:gd name="connsiteY12" fmla="*/ 94804 h 780604"/>
              <a:gd name="connsiteX13" fmla="*/ 502920 w 725805"/>
              <a:gd name="connsiteY13" fmla="*/ 211961 h 780604"/>
              <a:gd name="connsiteX14" fmla="*/ 725805 w 725805"/>
              <a:gd name="connsiteY14" fmla="*/ 654874 h 780604"/>
              <a:gd name="connsiteX15" fmla="*/ 662940 w 725805"/>
              <a:gd name="connsiteY15" fmla="*/ 780604 h 780604"/>
              <a:gd name="connsiteX16" fmla="*/ 62865 w 725805"/>
              <a:gd name="connsiteY16" fmla="*/ 780604 h 780604"/>
              <a:gd name="connsiteX17" fmla="*/ 0 w 725805"/>
              <a:gd name="connsiteY17" fmla="*/ 672019 h 780604"/>
              <a:gd name="connsiteX18" fmla="*/ 214313 w 725805"/>
              <a:gd name="connsiteY18" fmla="*/ 229106 h 780604"/>
              <a:gd name="connsiteX19" fmla="*/ 214313 w 725805"/>
              <a:gd name="connsiteY19" fmla="*/ 94804 h 780604"/>
              <a:gd name="connsiteX20" fmla="*/ 176903 w 725805"/>
              <a:gd name="connsiteY20" fmla="*/ 94804 h 780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805" h="780604">
                <a:moveTo>
                  <a:pt x="302419" y="87660"/>
                </a:moveTo>
                <a:lnTo>
                  <a:pt x="302419" y="249585"/>
                </a:lnTo>
                <a:lnTo>
                  <a:pt x="83344" y="673447"/>
                </a:lnTo>
                <a:lnTo>
                  <a:pt x="104775" y="690116"/>
                </a:lnTo>
                <a:lnTo>
                  <a:pt x="154781" y="692497"/>
                </a:lnTo>
                <a:lnTo>
                  <a:pt x="333375" y="332929"/>
                </a:lnTo>
                <a:lnTo>
                  <a:pt x="461963" y="332929"/>
                </a:lnTo>
                <a:lnTo>
                  <a:pt x="416719" y="247204"/>
                </a:lnTo>
                <a:lnTo>
                  <a:pt x="416719" y="87660"/>
                </a:lnTo>
                <a:close/>
                <a:moveTo>
                  <a:pt x="176903" y="0"/>
                </a:moveTo>
                <a:lnTo>
                  <a:pt x="548902" y="0"/>
                </a:lnTo>
                <a:lnTo>
                  <a:pt x="548902" y="94804"/>
                </a:lnTo>
                <a:lnTo>
                  <a:pt x="502920" y="94804"/>
                </a:lnTo>
                <a:lnTo>
                  <a:pt x="502920" y="211961"/>
                </a:lnTo>
                <a:lnTo>
                  <a:pt x="725805" y="654874"/>
                </a:lnTo>
                <a:lnTo>
                  <a:pt x="662940" y="780604"/>
                </a:lnTo>
                <a:lnTo>
                  <a:pt x="62865" y="780604"/>
                </a:lnTo>
                <a:lnTo>
                  <a:pt x="0" y="672019"/>
                </a:lnTo>
                <a:lnTo>
                  <a:pt x="214313" y="229106"/>
                </a:lnTo>
                <a:lnTo>
                  <a:pt x="214313" y="94804"/>
                </a:lnTo>
                <a:lnTo>
                  <a:pt x="176903" y="94804"/>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ea typeface="+mn-ea"/>
              <a:cs typeface="+mn-cs"/>
            </a:endParaRPr>
          </a:p>
        </p:txBody>
      </p:sp>
      <p:sp>
        <p:nvSpPr>
          <p:cNvPr id="58" name="Rectangle 180"/>
          <p:cNvSpPr>
            <a:spLocks noChangeArrowheads="1"/>
          </p:cNvSpPr>
          <p:nvPr/>
        </p:nvSpPr>
        <p:spPr bwMode="auto">
          <a:xfrm>
            <a:off x="8306674" y="5948917"/>
            <a:ext cx="111038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000" b="0" i="0" u="none" strike="noStrike" kern="1200" cap="none" spc="0" normalizeH="0" baseline="0" noProof="0" dirty="0">
                <a:ln>
                  <a:noFill/>
                </a:ln>
                <a:effectLst/>
                <a:uLnTx/>
                <a:uFillTx/>
                <a:latin typeface="Segoe UI" panose="020B0502040204020203" pitchFamily="34" charset="0"/>
                <a:ea typeface="+mn-ea"/>
                <a:cs typeface="+mn-cs"/>
              </a:rPr>
              <a:t>Azure ML</a:t>
            </a:r>
            <a:endParaRPr kumimoji="0" lang="en-US" altLang="en-US" sz="3600" b="0" i="0" u="none" strike="noStrike" kern="1200" cap="none" spc="0" normalizeH="0" baseline="0" noProof="0" dirty="0">
              <a:ln>
                <a:noFill/>
              </a:ln>
              <a:effectLst/>
              <a:uLnTx/>
              <a:uFillTx/>
              <a:ea typeface="+mn-ea"/>
              <a:cs typeface="+mn-cs"/>
            </a:endParaRPr>
          </a:p>
        </p:txBody>
      </p:sp>
      <p:grpSp>
        <p:nvGrpSpPr>
          <p:cNvPr id="4" name="Group 3"/>
          <p:cNvGrpSpPr/>
          <p:nvPr/>
        </p:nvGrpSpPr>
        <p:grpSpPr>
          <a:xfrm rot="1538044">
            <a:off x="7696132" y="5155734"/>
            <a:ext cx="896425" cy="230394"/>
            <a:chOff x="7903951" y="5086461"/>
            <a:chExt cx="896425" cy="230394"/>
          </a:xfrm>
        </p:grpSpPr>
        <p:sp>
          <p:nvSpPr>
            <p:cNvPr id="59" name="Line 18"/>
            <p:cNvSpPr>
              <a:spLocks noChangeShapeType="1"/>
            </p:cNvSpPr>
            <p:nvPr/>
          </p:nvSpPr>
          <p:spPr bwMode="auto">
            <a:xfrm>
              <a:off x="7903951" y="5316855"/>
              <a:ext cx="896425" cy="0"/>
            </a:xfrm>
            <a:prstGeom prst="line">
              <a:avLst/>
            </a:prstGeom>
            <a:solidFill>
              <a:schemeClr val="tx1"/>
            </a:solidFill>
            <a:ln w="57150" cap="rnd" cmpd="sng">
              <a:solidFill>
                <a:schemeClr val="tx1"/>
              </a:solidFill>
              <a:prstDash val="solid"/>
              <a:round/>
              <a:headEnd type="triangle" w="med" len="sm"/>
              <a:tailEnd type="none" w="med" len="sm"/>
            </a:ln>
            <a:extLst/>
          </p:spPr>
          <p:txBody>
            <a:bodyPr vert="horz" wrap="square" lIns="89639" tIns="44819" rIns="89639" bIns="44819" numCol="1" anchor="t" anchorCtr="0" compatLnSpc="1">
              <a:prstTxWarp prst="textNoShape">
                <a:avLst/>
              </a:prstTxWarp>
            </a:bodyPr>
            <a:lstStyle/>
            <a:p>
              <a:pPr defTabSz="896386">
                <a:defRPr/>
              </a:pPr>
              <a:endParaRPr lang="en-US" sz="3200" dirty="0">
                <a:ln w="38100" cmpd="sng">
                  <a:solidFill>
                    <a:schemeClr val="tx1"/>
                  </a:solidFill>
                </a:ln>
                <a:solidFill>
                  <a:prstClr val="black"/>
                </a:solidFill>
                <a:latin typeface="Segoe UI"/>
              </a:endParaRPr>
            </a:p>
          </p:txBody>
        </p:sp>
        <p:sp>
          <p:nvSpPr>
            <p:cNvPr id="60" name="Line 83"/>
            <p:cNvSpPr>
              <a:spLocks noChangeShapeType="1"/>
            </p:cNvSpPr>
            <p:nvPr/>
          </p:nvSpPr>
          <p:spPr bwMode="auto">
            <a:xfrm flipH="1">
              <a:off x="7903951" y="5086461"/>
              <a:ext cx="896425" cy="0"/>
            </a:xfrm>
            <a:prstGeom prst="line">
              <a:avLst/>
            </a:prstGeom>
            <a:solidFill>
              <a:schemeClr val="tx1"/>
            </a:solidFill>
            <a:ln w="57150" cap="rnd" cmpd="sng">
              <a:solidFill>
                <a:schemeClr val="tx1"/>
              </a:solidFill>
              <a:prstDash val="solid"/>
              <a:round/>
              <a:headEnd type="triangle" w="med" len="sm"/>
              <a:tailEnd/>
            </a:ln>
            <a:extLst/>
          </p:spPr>
          <p:txBody>
            <a:bodyPr vert="horz" wrap="square" lIns="89639" tIns="44819" rIns="89639" bIns="44819" numCol="1" anchor="t" anchorCtr="0" compatLnSpc="1">
              <a:prstTxWarp prst="textNoShape">
                <a:avLst/>
              </a:prstTxWarp>
            </a:bodyPr>
            <a:lstStyle/>
            <a:p>
              <a:pPr defTabSz="896386">
                <a:defRPr/>
              </a:pPr>
              <a:endParaRPr lang="en-US" sz="3200">
                <a:ln w="38100" cmpd="sng">
                  <a:solidFill>
                    <a:schemeClr val="tx1"/>
                  </a:solidFill>
                </a:ln>
                <a:solidFill>
                  <a:prstClr val="black"/>
                </a:solidFill>
                <a:latin typeface="Segoe UI"/>
              </a:endParaRPr>
            </a:p>
          </p:txBody>
        </p:sp>
      </p:grpSp>
    </p:spTree>
    <p:extLst>
      <p:ext uri="{BB962C8B-B14F-4D97-AF65-F5344CB8AC3E}">
        <p14:creationId xmlns:p14="http://schemas.microsoft.com/office/powerpoint/2010/main" val="17086270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Oval 198"/>
          <p:cNvSpPr/>
          <p:nvPr/>
        </p:nvSpPr>
        <p:spPr>
          <a:xfrm>
            <a:off x="8280514" y="729129"/>
            <a:ext cx="2777077" cy="212095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5942001" y="3159869"/>
            <a:ext cx="3241683" cy="3222947"/>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9625399" y="4755293"/>
            <a:ext cx="2268480" cy="153209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9189298" y="2989483"/>
            <a:ext cx="2627146" cy="148312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6236252" y="815955"/>
            <a:ext cx="1708487" cy="156943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Oval 196"/>
          <p:cNvSpPr/>
          <p:nvPr/>
        </p:nvSpPr>
        <p:spPr>
          <a:xfrm>
            <a:off x="1855951" y="3996304"/>
            <a:ext cx="2988956" cy="241387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Oval 195"/>
          <p:cNvSpPr/>
          <p:nvPr/>
        </p:nvSpPr>
        <p:spPr>
          <a:xfrm>
            <a:off x="3203304" y="1112752"/>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0" y="836436"/>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273465" y="999359"/>
            <a:ext cx="968599" cy="1107119"/>
            <a:chOff x="10087217" y="1244394"/>
            <a:chExt cx="968599" cy="1107119"/>
          </a:xfrm>
        </p:grpSpPr>
        <p:grpSp>
          <p:nvGrpSpPr>
            <p:cNvPr id="79" name="Group 78"/>
            <p:cNvGrpSpPr/>
            <p:nvPr/>
          </p:nvGrpSpPr>
          <p:grpSpPr>
            <a:xfrm>
              <a:off x="10353454" y="1244394"/>
              <a:ext cx="506623" cy="590663"/>
              <a:chOff x="4475897" y="2224607"/>
              <a:chExt cx="506623" cy="590663"/>
            </a:xfrm>
            <a:solidFill>
              <a:srgbClr val="5780CA"/>
            </a:solidFill>
          </p:grpSpPr>
          <p:sp>
            <p:nvSpPr>
              <p:cNvPr id="81"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42"/>
              <p:cNvSpPr>
                <a:spLocks noChangeArrowheads="1"/>
              </p:cNvSpPr>
              <p:nvPr/>
            </p:nvSpPr>
            <p:spPr bwMode="auto">
              <a:xfrm>
                <a:off x="4901542" y="2381459"/>
                <a:ext cx="80978" cy="67368"/>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43"/>
              <p:cNvSpPr>
                <a:spLocks noChangeArrowheads="1"/>
              </p:cNvSpPr>
              <p:nvPr/>
            </p:nvSpPr>
            <p:spPr bwMode="auto">
              <a:xfrm>
                <a:off x="4915492"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44"/>
              <p:cNvSpPr>
                <a:spLocks noChangeArrowheads="1"/>
              </p:cNvSpPr>
              <p:nvPr/>
            </p:nvSpPr>
            <p:spPr bwMode="auto">
              <a:xfrm>
                <a:off x="4950877"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80" name="TextBox 79"/>
            <p:cNvSpPr txBox="1"/>
            <p:nvPr/>
          </p:nvSpPr>
          <p:spPr>
            <a:xfrm>
              <a:off x="10087217" y="1852915"/>
              <a:ext cx="968599" cy="49859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Electric charging </a:t>
              </a:r>
              <a:br>
                <a:rPr kumimoji="0" lang="en-US" sz="1600" b="0" i="0" u="none" strike="noStrike" kern="0" cap="none" spc="0" normalizeH="0" baseline="0" noProof="0" dirty="0">
                  <a:ln>
                    <a:noFill/>
                  </a:ln>
                  <a:effectLst/>
                  <a:uLnTx/>
                  <a:uFillTx/>
                </a:rPr>
              </a:br>
              <a:r>
                <a:rPr kumimoji="0" lang="en-US" sz="1600" b="0" i="0" u="none" strike="noStrike" kern="0" cap="none" spc="0" normalizeH="0" baseline="0" noProof="0" dirty="0">
                  <a:ln>
                    <a:noFill/>
                  </a:ln>
                  <a:effectLst/>
                  <a:uLnTx/>
                  <a:uFillTx/>
                </a:rPr>
                <a:t>stations</a:t>
              </a:r>
            </a:p>
          </p:txBody>
        </p:sp>
      </p:grpSp>
      <p:grpSp>
        <p:nvGrpSpPr>
          <p:cNvPr id="2" name="Group 1"/>
          <p:cNvGrpSpPr/>
          <p:nvPr/>
        </p:nvGrpSpPr>
        <p:grpSpPr>
          <a:xfrm>
            <a:off x="9842214" y="984993"/>
            <a:ext cx="968599" cy="900325"/>
            <a:chOff x="1562002" y="1256858"/>
            <a:chExt cx="968599" cy="900325"/>
          </a:xfrm>
        </p:grpSpPr>
        <p:grpSp>
          <p:nvGrpSpPr>
            <p:cNvPr id="87" name="Group 86"/>
            <p:cNvGrpSpPr/>
            <p:nvPr/>
          </p:nvGrpSpPr>
          <p:grpSpPr>
            <a:xfrm>
              <a:off x="1780004" y="1256858"/>
              <a:ext cx="485805" cy="484576"/>
              <a:chOff x="4426989" y="3121192"/>
              <a:chExt cx="485805" cy="484576"/>
            </a:xfrm>
            <a:solidFill>
              <a:srgbClr val="5780CA"/>
            </a:solidFill>
          </p:grpSpPr>
          <p:sp>
            <p:nvSpPr>
              <p:cNvPr id="89"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1562002" y="1824784"/>
              <a:ext cx="968599"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Street sweepers</a:t>
              </a:r>
            </a:p>
          </p:txBody>
        </p:sp>
      </p:grpSp>
      <p:grpSp>
        <p:nvGrpSpPr>
          <p:cNvPr id="27" name="Group 26"/>
          <p:cNvGrpSpPr/>
          <p:nvPr/>
        </p:nvGrpSpPr>
        <p:grpSpPr>
          <a:xfrm>
            <a:off x="1800050" y="4862534"/>
            <a:ext cx="968599" cy="647357"/>
            <a:chOff x="1374784" y="5201799"/>
            <a:chExt cx="968599" cy="647357"/>
          </a:xfrm>
        </p:grpSpPr>
        <p:grpSp>
          <p:nvGrpSpPr>
            <p:cNvPr id="93" name="Group 92"/>
            <p:cNvGrpSpPr/>
            <p:nvPr/>
          </p:nvGrpSpPr>
          <p:grpSpPr>
            <a:xfrm>
              <a:off x="1639250" y="5201799"/>
              <a:ext cx="426537" cy="455704"/>
              <a:chOff x="-1168871" y="5933646"/>
              <a:chExt cx="426537" cy="455704"/>
            </a:xfrm>
            <a:solidFill>
              <a:srgbClr val="5780CA"/>
            </a:solidFill>
          </p:grpSpPr>
          <p:sp>
            <p:nvSpPr>
              <p:cNvPr id="95"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4" name="TextBox 93"/>
            <p:cNvSpPr txBox="1"/>
            <p:nvPr/>
          </p:nvSpPr>
          <p:spPr>
            <a:xfrm>
              <a:off x="1374784" y="56829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Postboxes</a:t>
              </a:r>
            </a:p>
          </p:txBody>
        </p:sp>
      </p:grpSp>
      <p:grpSp>
        <p:nvGrpSpPr>
          <p:cNvPr id="4" name="Group 3"/>
          <p:cNvGrpSpPr/>
          <p:nvPr/>
        </p:nvGrpSpPr>
        <p:grpSpPr>
          <a:xfrm>
            <a:off x="3982385" y="1401455"/>
            <a:ext cx="968599" cy="765350"/>
            <a:chOff x="3143884" y="1133411"/>
            <a:chExt cx="968599" cy="765350"/>
          </a:xfrm>
        </p:grpSpPr>
        <p:sp>
          <p:nvSpPr>
            <p:cNvPr id="98" name="Freeform 137"/>
            <p:cNvSpPr>
              <a:spLocks noChangeAspect="1"/>
            </p:cNvSpPr>
            <p:nvPr/>
          </p:nvSpPr>
          <p:spPr bwMode="black">
            <a:xfrm>
              <a:off x="3332137" y="1133411"/>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3143884" y="173256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Aircrafts</a:t>
              </a:r>
            </a:p>
          </p:txBody>
        </p:sp>
      </p:grpSp>
      <p:grpSp>
        <p:nvGrpSpPr>
          <p:cNvPr id="5" name="Group 4"/>
          <p:cNvGrpSpPr/>
          <p:nvPr/>
        </p:nvGrpSpPr>
        <p:grpSpPr>
          <a:xfrm>
            <a:off x="8781110" y="922897"/>
            <a:ext cx="968599" cy="650490"/>
            <a:chOff x="4539379" y="1349311"/>
            <a:chExt cx="968599" cy="650490"/>
          </a:xfrm>
        </p:grpSpPr>
        <p:sp>
          <p:nvSpPr>
            <p:cNvPr id="101" name="Freeform 8"/>
            <p:cNvSpPr>
              <a:spLocks noChangeAspect="1" noEditPoints="1"/>
            </p:cNvSpPr>
            <p:nvPr/>
          </p:nvSpPr>
          <p:spPr bwMode="auto">
            <a:xfrm>
              <a:off x="4763413" y="1349311"/>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02" name="TextBox 101"/>
            <p:cNvSpPr txBox="1"/>
            <p:nvPr/>
          </p:nvSpPr>
          <p:spPr>
            <a:xfrm>
              <a:off x="4539379" y="183360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Auto</a:t>
              </a:r>
              <a:endParaRPr kumimoji="0" lang="en-US" sz="1600" b="0" i="0" u="none" strike="noStrike" kern="0" cap="none" spc="0" normalizeH="0" baseline="0" noProof="0" dirty="0">
                <a:ln>
                  <a:noFill/>
                </a:ln>
                <a:effectLst/>
                <a:uLnTx/>
                <a:uFillTx/>
              </a:endParaRPr>
            </a:p>
          </p:txBody>
        </p:sp>
      </p:grpSp>
      <p:grpSp>
        <p:nvGrpSpPr>
          <p:cNvPr id="25" name="Group 24"/>
          <p:cNvGrpSpPr/>
          <p:nvPr/>
        </p:nvGrpSpPr>
        <p:grpSpPr>
          <a:xfrm>
            <a:off x="796637" y="3093073"/>
            <a:ext cx="1232958" cy="986419"/>
            <a:chOff x="335510" y="3710866"/>
            <a:chExt cx="1232958" cy="986419"/>
          </a:xfrm>
        </p:grpSpPr>
        <p:grpSp>
          <p:nvGrpSpPr>
            <p:cNvPr id="104" name="Group 103"/>
            <p:cNvGrpSpPr/>
            <p:nvPr/>
          </p:nvGrpSpPr>
          <p:grpSpPr>
            <a:xfrm>
              <a:off x="686945" y="3710866"/>
              <a:ext cx="525785" cy="721772"/>
              <a:chOff x="5647124" y="6211669"/>
              <a:chExt cx="413051" cy="567017"/>
            </a:xfrm>
            <a:solidFill>
              <a:srgbClr val="5780CA"/>
            </a:solidFill>
          </p:grpSpPr>
          <p:sp>
            <p:nvSpPr>
              <p:cNvPr id="106" name="Freeform: Shape 754"/>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p:cNvGrpSpPr/>
              <p:nvPr/>
            </p:nvGrpSpPr>
            <p:grpSpPr>
              <a:xfrm>
                <a:off x="5706618" y="6211669"/>
                <a:ext cx="294063" cy="503862"/>
                <a:chOff x="5706618" y="6211669"/>
                <a:chExt cx="294063" cy="503862"/>
              </a:xfrm>
              <a:grpFill/>
            </p:grpSpPr>
            <p:grpSp>
              <p:nvGrpSpPr>
                <p:cNvPr id="108" name="Group 107"/>
                <p:cNvGrpSpPr/>
                <p:nvPr/>
              </p:nvGrpSpPr>
              <p:grpSpPr>
                <a:xfrm>
                  <a:off x="5706618" y="6428789"/>
                  <a:ext cx="294063" cy="286742"/>
                  <a:chOff x="9349890" y="417916"/>
                  <a:chExt cx="669938" cy="653258"/>
                </a:xfrm>
                <a:grpFill/>
              </p:grpSpPr>
              <p:sp>
                <p:nvSpPr>
                  <p:cNvPr id="111"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111"/>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Right Arrow 108"/>
                <p:cNvSpPr/>
                <p:nvPr/>
              </p:nvSpPr>
              <p:spPr bwMode="auto">
                <a:xfrm rot="16200000">
                  <a:off x="5715754" y="6220156"/>
                  <a:ext cx="94671"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Arrow 109"/>
                <p:cNvSpPr/>
                <p:nvPr/>
              </p:nvSpPr>
              <p:spPr bwMode="auto">
                <a:xfrm rot="5400000">
                  <a:off x="5886152" y="6221227"/>
                  <a:ext cx="97842"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5" name="TextBox 104"/>
            <p:cNvSpPr txBox="1"/>
            <p:nvPr/>
          </p:nvSpPr>
          <p:spPr>
            <a:xfrm>
              <a:off x="335510" y="4531086"/>
              <a:ext cx="1232958"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Elevators</a:t>
              </a:r>
            </a:p>
          </p:txBody>
        </p:sp>
      </p:grpSp>
      <p:grpSp>
        <p:nvGrpSpPr>
          <p:cNvPr id="16" name="Group 15"/>
          <p:cNvGrpSpPr/>
          <p:nvPr/>
        </p:nvGrpSpPr>
        <p:grpSpPr>
          <a:xfrm>
            <a:off x="7007912" y="3234582"/>
            <a:ext cx="968599" cy="824796"/>
            <a:chOff x="7496416" y="3245753"/>
            <a:chExt cx="968599" cy="824796"/>
          </a:xfrm>
        </p:grpSpPr>
        <p:sp>
          <p:nvSpPr>
            <p:cNvPr id="114" name="Freeform 193"/>
            <p:cNvSpPr>
              <a:spLocks noChangeAspect="1" noEditPoints="1"/>
            </p:cNvSpPr>
            <p:nvPr/>
          </p:nvSpPr>
          <p:spPr bwMode="auto">
            <a:xfrm>
              <a:off x="7656682" y="3245753"/>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p:cNvSpPr txBox="1"/>
            <p:nvPr/>
          </p:nvSpPr>
          <p:spPr>
            <a:xfrm>
              <a:off x="7496416" y="390435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Factory floor</a:t>
              </a:r>
            </a:p>
          </p:txBody>
        </p:sp>
      </p:grpSp>
      <p:grpSp>
        <p:nvGrpSpPr>
          <p:cNvPr id="8" name="Group 7"/>
          <p:cNvGrpSpPr/>
          <p:nvPr/>
        </p:nvGrpSpPr>
        <p:grpSpPr>
          <a:xfrm>
            <a:off x="4405426" y="3009496"/>
            <a:ext cx="968599" cy="863416"/>
            <a:chOff x="7324616" y="1975240"/>
            <a:chExt cx="968599" cy="863416"/>
          </a:xfrm>
        </p:grpSpPr>
        <p:grpSp>
          <p:nvGrpSpPr>
            <p:cNvPr id="117" name="Group 116"/>
            <p:cNvGrpSpPr/>
            <p:nvPr/>
          </p:nvGrpSpPr>
          <p:grpSpPr>
            <a:xfrm>
              <a:off x="7525480" y="1975240"/>
              <a:ext cx="555446" cy="624876"/>
              <a:chOff x="13543473" y="3081481"/>
              <a:chExt cx="486655" cy="547487"/>
            </a:xfrm>
            <a:solidFill>
              <a:srgbClr val="5780CA"/>
            </a:solidFill>
          </p:grpSpPr>
          <p:sp>
            <p:nvSpPr>
              <p:cNvPr id="119"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18" name="TextBox 117"/>
            <p:cNvSpPr txBox="1"/>
            <p:nvPr/>
          </p:nvSpPr>
          <p:spPr>
            <a:xfrm>
              <a:off x="7324616" y="26724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Oil equipment</a:t>
              </a:r>
            </a:p>
          </p:txBody>
        </p:sp>
      </p:grpSp>
      <p:grpSp>
        <p:nvGrpSpPr>
          <p:cNvPr id="6" name="Group 5"/>
          <p:cNvGrpSpPr/>
          <p:nvPr/>
        </p:nvGrpSpPr>
        <p:grpSpPr>
          <a:xfrm>
            <a:off x="3683182" y="2230923"/>
            <a:ext cx="1011006" cy="774473"/>
            <a:chOff x="6053111" y="1147926"/>
            <a:chExt cx="1011006" cy="774473"/>
          </a:xfrm>
        </p:grpSpPr>
        <p:grpSp>
          <p:nvGrpSpPr>
            <p:cNvPr id="129" name="Group 128"/>
            <p:cNvGrpSpPr/>
            <p:nvPr/>
          </p:nvGrpSpPr>
          <p:grpSpPr>
            <a:xfrm>
              <a:off x="6173085" y="1147926"/>
              <a:ext cx="891032" cy="540757"/>
              <a:chOff x="13601156" y="3899900"/>
              <a:chExt cx="565936" cy="343460"/>
            </a:xfrm>
            <a:solidFill>
              <a:srgbClr val="5780CA"/>
            </a:solidFill>
          </p:grpSpPr>
          <p:sp>
            <p:nvSpPr>
              <p:cNvPr id="131"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0" name="Oval 29"/>
              <p:cNvSpPr>
                <a:spLocks noChangeArrowheads="1"/>
              </p:cNvSpPr>
              <p:nvPr/>
            </p:nvSpPr>
            <p:spPr bwMode="auto">
              <a:xfrm>
                <a:off x="13994743"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1" name="Oval 30"/>
              <p:cNvSpPr>
                <a:spLocks noChangeArrowheads="1"/>
              </p:cNvSpPr>
              <p:nvPr/>
            </p:nvSpPr>
            <p:spPr bwMode="auto">
              <a:xfrm>
                <a:off x="14040228"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32"/>
              <p:cNvSpPr>
                <a:spLocks noChangeArrowheads="1"/>
              </p:cNvSpPr>
              <p:nvPr/>
            </p:nvSpPr>
            <p:spPr bwMode="auto">
              <a:xfrm>
                <a:off x="14015165" y="4068536"/>
                <a:ext cx="16399" cy="4548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4"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34"/>
              <p:cNvSpPr>
                <a:spLocks noChangeArrowheads="1"/>
              </p:cNvSpPr>
              <p:nvPr/>
            </p:nvSpPr>
            <p:spPr bwMode="auto">
              <a:xfrm>
                <a:off x="13994743" y="3995512"/>
                <a:ext cx="58481" cy="4022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30" name="TextBox 129"/>
            <p:cNvSpPr txBox="1"/>
            <p:nvPr/>
          </p:nvSpPr>
          <p:spPr>
            <a:xfrm>
              <a:off x="6053111" y="175620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Cows</a:t>
              </a:r>
            </a:p>
          </p:txBody>
        </p:sp>
      </p:grpSp>
      <p:grpSp>
        <p:nvGrpSpPr>
          <p:cNvPr id="18" name="Group 17"/>
          <p:cNvGrpSpPr/>
          <p:nvPr/>
        </p:nvGrpSpPr>
        <p:grpSpPr>
          <a:xfrm>
            <a:off x="7846034" y="5188797"/>
            <a:ext cx="968599" cy="702117"/>
            <a:chOff x="7447662" y="5112899"/>
            <a:chExt cx="968599" cy="702117"/>
          </a:xfrm>
        </p:grpSpPr>
        <p:grpSp>
          <p:nvGrpSpPr>
            <p:cNvPr id="147" name="Group 146"/>
            <p:cNvGrpSpPr/>
            <p:nvPr/>
          </p:nvGrpSpPr>
          <p:grpSpPr>
            <a:xfrm>
              <a:off x="7555006" y="5112899"/>
              <a:ext cx="682748" cy="514643"/>
              <a:chOff x="14466548" y="3803109"/>
              <a:chExt cx="499020" cy="376151"/>
            </a:xfrm>
            <a:solidFill>
              <a:srgbClr val="5780CA"/>
            </a:solidFill>
          </p:grpSpPr>
          <p:sp>
            <p:nvSpPr>
              <p:cNvPr id="149"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7447662" y="564881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Engines</a:t>
              </a:r>
            </a:p>
          </p:txBody>
        </p:sp>
      </p:grpSp>
      <p:grpSp>
        <p:nvGrpSpPr>
          <p:cNvPr id="9" name="Group 8"/>
          <p:cNvGrpSpPr/>
          <p:nvPr/>
        </p:nvGrpSpPr>
        <p:grpSpPr>
          <a:xfrm>
            <a:off x="2656202" y="4419976"/>
            <a:ext cx="1074174" cy="896375"/>
            <a:chOff x="8855356" y="2195784"/>
            <a:chExt cx="1074174" cy="896375"/>
          </a:xfrm>
        </p:grpSpPr>
        <p:sp>
          <p:nvSpPr>
            <p:cNvPr id="152" name="Rectangle 2048"/>
            <p:cNvSpPr>
              <a:spLocks noChangeAspect="1"/>
            </p:cNvSpPr>
            <p:nvPr/>
          </p:nvSpPr>
          <p:spPr bwMode="auto">
            <a:xfrm flipV="1">
              <a:off x="9317586" y="2195784"/>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p:cNvSpPr txBox="1"/>
            <p:nvPr/>
          </p:nvSpPr>
          <p:spPr>
            <a:xfrm>
              <a:off x="8855356" y="2759760"/>
              <a:ext cx="1074174"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Vending machines</a:t>
              </a:r>
              <a:endParaRPr kumimoji="0" lang="en-US" sz="1600" b="0" i="0" u="none" strike="noStrike" kern="0" cap="none" spc="0" normalizeH="0" baseline="0" noProof="0" dirty="0">
                <a:ln>
                  <a:noFill/>
                </a:ln>
                <a:effectLst/>
                <a:uLnTx/>
                <a:uFillTx/>
              </a:endParaRPr>
            </a:p>
          </p:txBody>
        </p:sp>
      </p:grpSp>
      <p:grpSp>
        <p:nvGrpSpPr>
          <p:cNvPr id="11" name="Group 10"/>
          <p:cNvGrpSpPr/>
          <p:nvPr/>
        </p:nvGrpSpPr>
        <p:grpSpPr>
          <a:xfrm>
            <a:off x="10500421" y="3433224"/>
            <a:ext cx="968599" cy="612811"/>
            <a:chOff x="10712679" y="2633766"/>
            <a:chExt cx="968599" cy="612811"/>
          </a:xfrm>
        </p:grpSpPr>
        <p:sp>
          <p:nvSpPr>
            <p:cNvPr id="155" name="Freeform 352"/>
            <p:cNvSpPr>
              <a:spLocks noChangeAspect="1" noEditPoints="1"/>
            </p:cNvSpPr>
            <p:nvPr/>
          </p:nvSpPr>
          <p:spPr bwMode="auto">
            <a:xfrm>
              <a:off x="11002895" y="2633766"/>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6" name="TextBox 155"/>
            <p:cNvSpPr txBox="1"/>
            <p:nvPr/>
          </p:nvSpPr>
          <p:spPr>
            <a:xfrm>
              <a:off x="10712679" y="3080378"/>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Buildings</a:t>
              </a:r>
            </a:p>
          </p:txBody>
        </p:sp>
      </p:grpSp>
      <p:grpSp>
        <p:nvGrpSpPr>
          <p:cNvPr id="7" name="Group 6"/>
          <p:cNvGrpSpPr/>
          <p:nvPr/>
        </p:nvGrpSpPr>
        <p:grpSpPr>
          <a:xfrm>
            <a:off x="6411306" y="1210351"/>
            <a:ext cx="1362492" cy="796211"/>
            <a:chOff x="8045023" y="1336966"/>
            <a:chExt cx="1362492" cy="796211"/>
          </a:xfrm>
        </p:grpSpPr>
        <p:grpSp>
          <p:nvGrpSpPr>
            <p:cNvPr id="158" name="Group 157"/>
            <p:cNvGrpSpPr/>
            <p:nvPr/>
          </p:nvGrpSpPr>
          <p:grpSpPr>
            <a:xfrm>
              <a:off x="8488005" y="1336966"/>
              <a:ext cx="508942" cy="506179"/>
              <a:chOff x="9993179" y="3108498"/>
              <a:chExt cx="342486" cy="340626"/>
            </a:xfrm>
            <a:solidFill>
              <a:srgbClr val="5780CA"/>
            </a:solidFill>
          </p:grpSpPr>
          <p:sp>
            <p:nvSpPr>
              <p:cNvPr id="160"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p:cNvGrpSpPr/>
              <p:nvPr/>
            </p:nvGrpSpPr>
            <p:grpSpPr>
              <a:xfrm>
                <a:off x="9993179" y="3108498"/>
                <a:ext cx="104400" cy="49510"/>
                <a:chOff x="4732666" y="-1007401"/>
                <a:chExt cx="183486" cy="87016"/>
              </a:xfrm>
              <a:grpFill/>
            </p:grpSpPr>
            <p:sp>
              <p:nvSpPr>
                <p:cNvPr id="163" name="Rectangle 162"/>
                <p:cNvSpPr/>
                <p:nvPr/>
              </p:nvSpPr>
              <p:spPr bwMode="auto">
                <a:xfrm>
                  <a:off x="4847524" y="-1007401"/>
                  <a:ext cx="68628" cy="8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732666" y="-1007401"/>
                  <a:ext cx="160709" cy="509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2"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9" name="TextBox 158"/>
            <p:cNvSpPr txBox="1"/>
            <p:nvPr/>
          </p:nvSpPr>
          <p:spPr>
            <a:xfrm>
              <a:off x="8045023" y="1922369"/>
              <a:ext cx="1362492" cy="21080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Fryers</a:t>
              </a:r>
              <a:endParaRPr kumimoji="0" lang="en-US" sz="1600" b="0" i="0" u="none" strike="noStrike" kern="0" cap="none" spc="0" normalizeH="0" baseline="0" noProof="0" dirty="0">
                <a:ln>
                  <a:noFill/>
                </a:ln>
                <a:effectLst/>
                <a:uLnTx/>
                <a:uFillTx/>
              </a:endParaRPr>
            </a:p>
          </p:txBody>
        </p:sp>
      </p:grpSp>
      <p:grpSp>
        <p:nvGrpSpPr>
          <p:cNvPr id="14" name="Group 13"/>
          <p:cNvGrpSpPr/>
          <p:nvPr/>
        </p:nvGrpSpPr>
        <p:grpSpPr>
          <a:xfrm>
            <a:off x="9791208" y="5224438"/>
            <a:ext cx="1074174" cy="563888"/>
            <a:chOff x="9699773" y="5455554"/>
            <a:chExt cx="1074174" cy="563888"/>
          </a:xfrm>
        </p:grpSpPr>
        <p:grpSp>
          <p:nvGrpSpPr>
            <p:cNvPr id="166" name="Group 165"/>
            <p:cNvGrpSpPr>
              <a:grpSpLocks noChangeAspect="1"/>
            </p:cNvGrpSpPr>
            <p:nvPr/>
          </p:nvGrpSpPr>
          <p:grpSpPr>
            <a:xfrm>
              <a:off x="10022165" y="5455554"/>
              <a:ext cx="365167" cy="368280"/>
              <a:chOff x="4706938" y="2719388"/>
              <a:chExt cx="558800" cy="563563"/>
            </a:xfrm>
            <a:solidFill>
              <a:srgbClr val="5780CA"/>
            </a:solidFill>
          </p:grpSpPr>
          <p:sp>
            <p:nvSpPr>
              <p:cNvPr id="168"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67" name="TextBox 166"/>
            <p:cNvSpPr txBox="1"/>
            <p:nvPr/>
          </p:nvSpPr>
          <p:spPr>
            <a:xfrm>
              <a:off x="9699773" y="5853243"/>
              <a:ext cx="1074174"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Medical devices</a:t>
              </a:r>
              <a:endParaRPr kumimoji="0" lang="en-US" sz="1600" b="0" i="0" u="none" strike="noStrike" kern="0" cap="none" spc="0" normalizeH="0" baseline="0" noProof="0" dirty="0">
                <a:ln>
                  <a:noFill/>
                </a:ln>
                <a:effectLst/>
                <a:uLnTx/>
                <a:uFillTx/>
              </a:endParaRPr>
            </a:p>
          </p:txBody>
        </p:sp>
      </p:grpSp>
      <p:grpSp>
        <p:nvGrpSpPr>
          <p:cNvPr id="13" name="Group 12"/>
          <p:cNvGrpSpPr/>
          <p:nvPr/>
        </p:nvGrpSpPr>
        <p:grpSpPr>
          <a:xfrm>
            <a:off x="372994" y="2145142"/>
            <a:ext cx="1055111" cy="758218"/>
            <a:chOff x="10528416" y="4419841"/>
            <a:chExt cx="1055111" cy="758218"/>
          </a:xfrm>
        </p:grpSpPr>
        <p:grpSp>
          <p:nvGrpSpPr>
            <p:cNvPr id="172" name="Group 171"/>
            <p:cNvGrpSpPr>
              <a:grpSpLocks noChangeAspect="1"/>
            </p:cNvGrpSpPr>
            <p:nvPr/>
          </p:nvGrpSpPr>
          <p:grpSpPr>
            <a:xfrm>
              <a:off x="10761319" y="4419841"/>
              <a:ext cx="378610" cy="376162"/>
              <a:chOff x="10401129" y="5431042"/>
              <a:chExt cx="736600" cy="731838"/>
            </a:xfrm>
            <a:solidFill>
              <a:srgbClr val="5780CA"/>
            </a:solidFill>
          </p:grpSpPr>
          <p:sp>
            <p:nvSpPr>
              <p:cNvPr id="174"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6"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73" name="TextBox 172"/>
            <p:cNvSpPr txBox="1"/>
            <p:nvPr/>
          </p:nvSpPr>
          <p:spPr>
            <a:xfrm>
              <a:off x="10528416" y="4845660"/>
              <a:ext cx="1055111"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Vaccine dispensers</a:t>
              </a:r>
            </a:p>
          </p:txBody>
        </p:sp>
      </p:grpSp>
      <p:grpSp>
        <p:nvGrpSpPr>
          <p:cNvPr id="26" name="Group 25"/>
          <p:cNvGrpSpPr/>
          <p:nvPr/>
        </p:nvGrpSpPr>
        <p:grpSpPr>
          <a:xfrm>
            <a:off x="2642512" y="5662021"/>
            <a:ext cx="1075791" cy="586051"/>
            <a:chOff x="1820456" y="3923495"/>
            <a:chExt cx="1075791" cy="586051"/>
          </a:xfrm>
        </p:grpSpPr>
        <p:sp>
          <p:nvSpPr>
            <p:cNvPr id="178" name="Rectangle 177"/>
            <p:cNvSpPr/>
            <p:nvPr/>
          </p:nvSpPr>
          <p:spPr>
            <a:xfrm>
              <a:off x="1991262" y="4232547"/>
              <a:ext cx="904985" cy="276999"/>
            </a:xfrm>
            <a:prstGeom prst="rect">
              <a:avLst/>
            </a:prstGeom>
          </p:spPr>
          <p:txBody>
            <a:bodyPr wrap="square">
              <a:noAutofit/>
            </a:bodyPr>
            <a:lstStyle/>
            <a:p>
              <a:pPr defTabSz="932597">
                <a:defRPr/>
              </a:pPr>
              <a:r>
                <a:rPr lang="en-US" sz="1600" kern="0" dirty="0"/>
                <a:t>Trucks</a:t>
              </a:r>
            </a:p>
          </p:txBody>
        </p:sp>
        <p:sp>
          <p:nvSpPr>
            <p:cNvPr id="179" name="Donut 100"/>
            <p:cNvSpPr>
              <a:spLocks noChangeAspect="1"/>
            </p:cNvSpPr>
            <p:nvPr/>
          </p:nvSpPr>
          <p:spPr bwMode="auto">
            <a:xfrm>
              <a:off x="1820456" y="392349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706480" y="1219374"/>
            <a:ext cx="506870" cy="728591"/>
            <a:chOff x="3822499" y="2345940"/>
            <a:chExt cx="506870" cy="728591"/>
          </a:xfrm>
        </p:grpSpPr>
        <p:sp>
          <p:nvSpPr>
            <p:cNvPr id="181" name="Rectangle 180"/>
            <p:cNvSpPr/>
            <p:nvPr/>
          </p:nvSpPr>
          <p:spPr>
            <a:xfrm>
              <a:off x="3822499" y="2828310"/>
              <a:ext cx="50687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0"/>
                </a:spcBef>
                <a:spcAft>
                  <a:spcPts val="600"/>
                </a:spcAft>
                <a:defRPr/>
              </a:pPr>
              <a:r>
                <a:rPr lang="en-US" sz="1600" kern="0" dirty="0">
                  <a:solidFill>
                    <a:schemeClr val="tx1"/>
                  </a:solidFill>
                </a:rPr>
                <a:t>Buses</a:t>
              </a:r>
            </a:p>
          </p:txBody>
        </p:sp>
        <p:sp>
          <p:nvSpPr>
            <p:cNvPr id="182" name="Freeform 181"/>
            <p:cNvSpPr>
              <a:spLocks noChangeAspect="1"/>
            </p:cNvSpPr>
            <p:nvPr/>
          </p:nvSpPr>
          <p:spPr bwMode="auto">
            <a:xfrm>
              <a:off x="3890912" y="2345940"/>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p:cNvGrpSpPr/>
          <p:nvPr/>
        </p:nvGrpSpPr>
        <p:grpSpPr>
          <a:xfrm>
            <a:off x="10984721" y="5152326"/>
            <a:ext cx="631912" cy="866672"/>
            <a:chOff x="670561" y="2239651"/>
            <a:chExt cx="631912" cy="866672"/>
          </a:xfrm>
        </p:grpSpPr>
        <p:sp>
          <p:nvSpPr>
            <p:cNvPr id="184" name="Rectangle 183"/>
            <p:cNvSpPr/>
            <p:nvPr/>
          </p:nvSpPr>
          <p:spPr>
            <a:xfrm>
              <a:off x="681707" y="2829324"/>
              <a:ext cx="620766" cy="276999"/>
            </a:xfrm>
            <a:prstGeom prst="rect">
              <a:avLst/>
            </a:prstGeom>
          </p:spPr>
          <p:txBody>
            <a:bodyPr wrap="square">
              <a:noAutofit/>
            </a:bodyPr>
            <a:lstStyle/>
            <a:p>
              <a:pPr defTabSz="932597">
                <a:defRPr/>
              </a:pPr>
              <a:r>
                <a:rPr lang="en-US" sz="1600" kern="0" dirty="0"/>
                <a:t>Dogs</a:t>
              </a:r>
            </a:p>
          </p:txBody>
        </p:sp>
        <p:sp>
          <p:nvSpPr>
            <p:cNvPr id="185" name="Freeform 1174"/>
            <p:cNvSpPr>
              <a:spLocks noChangeAspect="1"/>
            </p:cNvSpPr>
            <p:nvPr/>
          </p:nvSpPr>
          <p:spPr bwMode="auto">
            <a:xfrm>
              <a:off x="670561" y="2239651"/>
              <a:ext cx="631912" cy="562022"/>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3536675" y="4638897"/>
            <a:ext cx="1194559" cy="1037608"/>
            <a:chOff x="3505422" y="3589699"/>
            <a:chExt cx="1194559" cy="1037608"/>
          </a:xfrm>
        </p:grpSpPr>
        <p:sp>
          <p:nvSpPr>
            <p:cNvPr id="187" name="Freeform: Shape 798"/>
            <p:cNvSpPr/>
            <p:nvPr/>
          </p:nvSpPr>
          <p:spPr bwMode="auto">
            <a:xfrm rot="5400000">
              <a:off x="3703015" y="3465825"/>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a:xfrm>
              <a:off x="3505422" y="4368775"/>
              <a:ext cx="1194559" cy="258532"/>
            </a:xfrm>
            <a:prstGeom prst="rect">
              <a:avLst/>
            </a:prstGeom>
          </p:spPr>
          <p:txBody>
            <a:bodyPr wrap="square">
              <a:noAutofit/>
            </a:bodyPr>
            <a:lstStyle/>
            <a:p>
              <a:pPr marL="0" lvl="1" algn="ctr" defTabSz="932563" fontAlgn="base">
                <a:lnSpc>
                  <a:spcPct val="90000"/>
                </a:lnSpc>
                <a:spcBef>
                  <a:spcPct val="0"/>
                </a:spcBef>
                <a:spcAft>
                  <a:spcPts val="600"/>
                </a:spcAft>
                <a:defRPr/>
              </a:pPr>
              <a:r>
                <a:rPr lang="en-US" sz="1600" kern="0" dirty="0"/>
                <a:t>Oil distribution</a:t>
              </a:r>
            </a:p>
          </p:txBody>
        </p:sp>
      </p:grpSp>
      <p:grpSp>
        <p:nvGrpSpPr>
          <p:cNvPr id="28" name="Group 27"/>
          <p:cNvGrpSpPr/>
          <p:nvPr/>
        </p:nvGrpSpPr>
        <p:grpSpPr>
          <a:xfrm>
            <a:off x="4704438" y="1839627"/>
            <a:ext cx="968599" cy="873018"/>
            <a:chOff x="2994112" y="5216314"/>
            <a:chExt cx="968599" cy="873018"/>
          </a:xfrm>
        </p:grpSpPr>
        <p:sp>
          <p:nvSpPr>
            <p:cNvPr id="190" name="TextBox 189"/>
            <p:cNvSpPr txBox="1"/>
            <p:nvPr/>
          </p:nvSpPr>
          <p:spPr>
            <a:xfrm>
              <a:off x="2994112" y="592313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meters</a:t>
              </a:r>
            </a:p>
          </p:txBody>
        </p:sp>
        <p:grpSp>
          <p:nvGrpSpPr>
            <p:cNvPr id="191" name="Group 190"/>
            <p:cNvGrpSpPr/>
            <p:nvPr/>
          </p:nvGrpSpPr>
          <p:grpSpPr>
            <a:xfrm>
              <a:off x="3343074" y="5216314"/>
              <a:ext cx="269077" cy="677391"/>
              <a:chOff x="3661466" y="5442422"/>
              <a:chExt cx="269077" cy="677391"/>
            </a:xfrm>
            <a:solidFill>
              <a:srgbClr val="5780CA"/>
            </a:solidFill>
          </p:grpSpPr>
          <p:sp>
            <p:nvSpPr>
              <p:cNvPr id="192"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3" name="Group 192"/>
              <p:cNvGrpSpPr/>
              <p:nvPr/>
            </p:nvGrpSpPr>
            <p:grpSpPr>
              <a:xfrm>
                <a:off x="3661466" y="5442422"/>
                <a:ext cx="269077" cy="677391"/>
                <a:chOff x="3661466" y="5442422"/>
                <a:chExt cx="269077" cy="677391"/>
              </a:xfrm>
              <a:grpFill/>
            </p:grpSpPr>
            <p:sp>
              <p:nvSpPr>
                <p:cNvPr id="194" name="Freeform: Shape 772"/>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3757612" y="5803106"/>
                  <a:ext cx="92870" cy="316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3" name="Group 22"/>
          <p:cNvGrpSpPr/>
          <p:nvPr/>
        </p:nvGrpSpPr>
        <p:grpSpPr>
          <a:xfrm>
            <a:off x="1680489" y="2324597"/>
            <a:ext cx="990977" cy="841769"/>
            <a:chOff x="2234850" y="2460663"/>
            <a:chExt cx="990977" cy="841769"/>
          </a:xfrm>
        </p:grpSpPr>
        <p:sp>
          <p:nvSpPr>
            <p:cNvPr id="200" name="Rectangle 199"/>
            <p:cNvSpPr/>
            <p:nvPr/>
          </p:nvSpPr>
          <p:spPr>
            <a:xfrm>
              <a:off x="2234850" y="3043900"/>
              <a:ext cx="990977" cy="258532"/>
            </a:xfrm>
            <a:prstGeom prst="rect">
              <a:avLst/>
            </a:prstGeom>
          </p:spPr>
          <p:txBody>
            <a:bodyPr wrap="square">
              <a:noAutofit/>
            </a:bodyPr>
            <a:lstStyle/>
            <a:p>
              <a:pPr algn="ctr" defTabSz="932563">
                <a:lnSpc>
                  <a:spcPct val="90000"/>
                </a:lnSpc>
                <a:spcAft>
                  <a:spcPts val="600"/>
                </a:spcAft>
                <a:defRPr/>
              </a:pPr>
              <a:r>
                <a:rPr lang="en-US" sz="1600" kern="0" dirty="0"/>
                <a:t>Power plant</a:t>
              </a:r>
            </a:p>
          </p:txBody>
        </p:sp>
        <p:grpSp>
          <p:nvGrpSpPr>
            <p:cNvPr id="201" name="Group 200"/>
            <p:cNvGrpSpPr>
              <a:grpSpLocks noChangeAspect="1"/>
            </p:cNvGrpSpPr>
            <p:nvPr/>
          </p:nvGrpSpPr>
          <p:grpSpPr>
            <a:xfrm flipH="1">
              <a:off x="2509095" y="2460663"/>
              <a:ext cx="541127" cy="566450"/>
              <a:chOff x="5383598" y="2422433"/>
              <a:chExt cx="958639" cy="1003502"/>
            </a:xfrm>
            <a:solidFill>
              <a:srgbClr val="5780CA"/>
            </a:solidFill>
          </p:grpSpPr>
          <p:grpSp>
            <p:nvGrpSpPr>
              <p:cNvPr id="202" name="Group 201"/>
              <p:cNvGrpSpPr>
                <a:grpSpLocks noChangeAspect="1"/>
              </p:cNvGrpSpPr>
              <p:nvPr/>
            </p:nvGrpSpPr>
            <p:grpSpPr>
              <a:xfrm>
                <a:off x="5446923" y="2588059"/>
                <a:ext cx="895314" cy="837876"/>
                <a:chOff x="11441117" y="7323932"/>
                <a:chExt cx="420688" cy="393700"/>
              </a:xfrm>
              <a:grpFill/>
            </p:grpSpPr>
            <p:sp>
              <p:nvSpPr>
                <p:cNvPr id="206"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7"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8"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203"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4"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5"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20" name="Group 19"/>
          <p:cNvGrpSpPr/>
          <p:nvPr/>
        </p:nvGrpSpPr>
        <p:grpSpPr>
          <a:xfrm>
            <a:off x="9005144" y="1835239"/>
            <a:ext cx="1045687" cy="697555"/>
            <a:chOff x="4579027" y="4766901"/>
            <a:chExt cx="1045687" cy="697555"/>
          </a:xfrm>
        </p:grpSpPr>
        <p:grpSp>
          <p:nvGrpSpPr>
            <p:cNvPr id="210" name="Group 209"/>
            <p:cNvGrpSpPr>
              <a:grpSpLocks noChangeAspect="1"/>
            </p:cNvGrpSpPr>
            <p:nvPr/>
          </p:nvGrpSpPr>
          <p:grpSpPr>
            <a:xfrm>
              <a:off x="4834307" y="4766901"/>
              <a:ext cx="635952" cy="465817"/>
              <a:chOff x="5858289" y="4939278"/>
              <a:chExt cx="222896" cy="163265"/>
            </a:xfrm>
            <a:solidFill>
              <a:srgbClr val="5780CA"/>
            </a:solidFill>
          </p:grpSpPr>
          <p:sp>
            <p:nvSpPr>
              <p:cNvPr id="212"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solidFill>
                    <a:srgbClr val="1B3B41"/>
                  </a:solidFill>
                </a:endParaRPr>
              </a:p>
            </p:txBody>
          </p:sp>
          <p:sp>
            <p:nvSpPr>
              <p:cNvPr id="213"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sp>
            <p:nvSpPr>
              <p:cNvPr id="214"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grpSp>
        <p:sp>
          <p:nvSpPr>
            <p:cNvPr id="211" name="TextBox 210"/>
            <p:cNvSpPr txBox="1"/>
            <p:nvPr/>
          </p:nvSpPr>
          <p:spPr>
            <a:xfrm>
              <a:off x="4579027" y="5281301"/>
              <a:ext cx="1045687" cy="183155"/>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Surveillance</a:t>
              </a:r>
            </a:p>
          </p:txBody>
        </p:sp>
      </p:grpSp>
      <p:grpSp>
        <p:nvGrpSpPr>
          <p:cNvPr id="17" name="Group 16"/>
          <p:cNvGrpSpPr/>
          <p:nvPr/>
        </p:nvGrpSpPr>
        <p:grpSpPr>
          <a:xfrm>
            <a:off x="6429617" y="4325122"/>
            <a:ext cx="990960" cy="790757"/>
            <a:chOff x="6429617" y="4325122"/>
            <a:chExt cx="990960" cy="790757"/>
          </a:xfrm>
        </p:grpSpPr>
        <p:sp>
          <p:nvSpPr>
            <p:cNvPr id="216" name="TextBox 215"/>
            <p:cNvSpPr txBox="1"/>
            <p:nvPr/>
          </p:nvSpPr>
          <p:spPr>
            <a:xfrm>
              <a:off x="6429617" y="494968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Power tools</a:t>
              </a:r>
            </a:p>
          </p:txBody>
        </p:sp>
        <p:sp>
          <p:nvSpPr>
            <p:cNvPr id="217" name="Freeform: Shape 206"/>
            <p:cNvSpPr/>
            <p:nvPr/>
          </p:nvSpPr>
          <p:spPr bwMode="auto">
            <a:xfrm rot="1151344">
              <a:off x="6647301" y="4325122"/>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9476252" y="3647966"/>
            <a:ext cx="968599" cy="461300"/>
            <a:chOff x="9476252" y="3647966"/>
            <a:chExt cx="968599" cy="461300"/>
          </a:xfrm>
        </p:grpSpPr>
        <p:sp>
          <p:nvSpPr>
            <p:cNvPr id="219" name="TextBox 218"/>
            <p:cNvSpPr txBox="1"/>
            <p:nvPr/>
          </p:nvSpPr>
          <p:spPr>
            <a:xfrm>
              <a:off x="9476252" y="394306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noProof="0" dirty="0"/>
                <a:t>Racing</a:t>
              </a:r>
              <a:endParaRPr kumimoji="0" lang="en-US" sz="1600" b="0" i="0" u="none" strike="noStrike" kern="0" cap="none" spc="0" normalizeH="0" baseline="0" noProof="0" dirty="0">
                <a:ln>
                  <a:noFill/>
                </a:ln>
                <a:effectLst/>
                <a:uLnTx/>
                <a:uFillTx/>
              </a:endParaRPr>
            </a:p>
          </p:txBody>
        </p:sp>
        <p:grpSp>
          <p:nvGrpSpPr>
            <p:cNvPr id="220" name="Group 219"/>
            <p:cNvGrpSpPr/>
            <p:nvPr/>
          </p:nvGrpSpPr>
          <p:grpSpPr>
            <a:xfrm>
              <a:off x="9520568" y="3647966"/>
              <a:ext cx="835994" cy="252906"/>
              <a:chOff x="8577661" y="3473196"/>
              <a:chExt cx="999476" cy="302361"/>
            </a:xfrm>
            <a:solidFill>
              <a:srgbClr val="5780CA"/>
            </a:solidFill>
          </p:grpSpPr>
          <p:sp>
            <p:nvSpPr>
              <p:cNvPr id="221" name="Freeform: Shape 223"/>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2" name="Freeform: Shape 2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8613547" y="3541447"/>
                <a:ext cx="7674" cy="153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Shape 22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Freeform: Shape 221"/>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7675553" y="4109266"/>
            <a:ext cx="1057926" cy="862518"/>
            <a:chOff x="8671476" y="4551774"/>
            <a:chExt cx="1057926" cy="862518"/>
          </a:xfrm>
        </p:grpSpPr>
        <p:sp>
          <p:nvSpPr>
            <p:cNvPr id="227" name="TextBox 226"/>
            <p:cNvSpPr txBox="1"/>
            <p:nvPr/>
          </p:nvSpPr>
          <p:spPr>
            <a:xfrm>
              <a:off x="8671476" y="5081893"/>
              <a:ext cx="1057926"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Mining</a:t>
              </a:r>
              <a:r>
                <a:rPr kumimoji="0" lang="en-US" sz="1600" b="0" i="0" u="none" strike="noStrike" kern="0" cap="none" spc="0" normalizeH="0" noProof="0" dirty="0">
                  <a:ln>
                    <a:noFill/>
                  </a:ln>
                  <a:effectLst/>
                  <a:uLnTx/>
                  <a:uFillTx/>
                </a:rPr>
                <a:t> equipment</a:t>
              </a:r>
              <a:endParaRPr kumimoji="0" lang="en-US" sz="1600" b="0" i="0" u="none" strike="noStrike" kern="0" cap="none" spc="0" normalizeH="0" baseline="0" noProof="0" dirty="0">
                <a:ln>
                  <a:noFill/>
                </a:ln>
                <a:effectLst/>
                <a:uLnTx/>
                <a:uFillTx/>
              </a:endParaRPr>
            </a:p>
          </p:txBody>
        </p:sp>
        <p:grpSp>
          <p:nvGrpSpPr>
            <p:cNvPr id="228" name="Group 4"/>
            <p:cNvGrpSpPr>
              <a:grpSpLocks noChangeAspect="1"/>
            </p:cNvGrpSpPr>
            <p:nvPr/>
          </p:nvGrpSpPr>
          <p:grpSpPr bwMode="auto">
            <a:xfrm>
              <a:off x="8845808" y="4551774"/>
              <a:ext cx="645954" cy="475115"/>
              <a:chOff x="2363" y="1118"/>
              <a:chExt cx="2953" cy="2172"/>
            </a:xfrm>
            <a:solidFill>
              <a:srgbClr val="5780CA"/>
            </a:solidFill>
          </p:grpSpPr>
          <p:sp>
            <p:nvSpPr>
              <p:cNvPr id="229"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0"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19" name="Group 18"/>
          <p:cNvGrpSpPr/>
          <p:nvPr/>
        </p:nvGrpSpPr>
        <p:grpSpPr>
          <a:xfrm>
            <a:off x="6754413" y="5469177"/>
            <a:ext cx="968599" cy="607536"/>
            <a:chOff x="5720835" y="5396556"/>
            <a:chExt cx="968599" cy="607536"/>
          </a:xfrm>
        </p:grpSpPr>
        <p:grpSp>
          <p:nvGrpSpPr>
            <p:cNvPr id="232" name="Group 231"/>
            <p:cNvGrpSpPr/>
            <p:nvPr/>
          </p:nvGrpSpPr>
          <p:grpSpPr>
            <a:xfrm>
              <a:off x="5794945" y="5396556"/>
              <a:ext cx="832474" cy="378179"/>
              <a:chOff x="873122" y="1363662"/>
              <a:chExt cx="10268052" cy="4664605"/>
            </a:xfrm>
            <a:solidFill>
              <a:srgbClr val="5780CA"/>
            </a:solidFill>
          </p:grpSpPr>
          <p:grpSp>
            <p:nvGrpSpPr>
              <p:cNvPr id="234" name="Group 233"/>
              <p:cNvGrpSpPr/>
              <p:nvPr/>
            </p:nvGrpSpPr>
            <p:grpSpPr>
              <a:xfrm>
                <a:off x="873122" y="1363662"/>
                <a:ext cx="3857627" cy="4664605"/>
                <a:chOff x="873122" y="1363662"/>
                <a:chExt cx="3857627" cy="4664605"/>
              </a:xfrm>
              <a:grpFill/>
            </p:grpSpPr>
            <p:sp>
              <p:nvSpPr>
                <p:cNvPr id="255" name="Parallelogram 254"/>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Parallelogram 255"/>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Trapezoid 256"/>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Rounded Corners 278"/>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Shape 279"/>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0" name="Trapezoid 259"/>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1" name="Trapezoid 260"/>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Top Corners Rounded 28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Top Corners Rounded 28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Top Corners Rounded 284"/>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Top Corners Rounded 285"/>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Top Corners Rounded 286"/>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Top Corners Rounded 287"/>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Top Corners Rounded 288"/>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Top Corners Rounded 289"/>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5" name="Group 234"/>
              <p:cNvGrpSpPr/>
              <p:nvPr/>
            </p:nvGrpSpPr>
            <p:grpSpPr>
              <a:xfrm>
                <a:off x="7283547" y="1363662"/>
                <a:ext cx="3857627" cy="4664605"/>
                <a:chOff x="873122" y="1363662"/>
                <a:chExt cx="3857627" cy="4664605"/>
              </a:xfrm>
              <a:grpFill/>
            </p:grpSpPr>
            <p:sp>
              <p:nvSpPr>
                <p:cNvPr id="240" name="Parallelogram 239"/>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1" name="Parallelogram 240"/>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2" name="Trapezoid 241"/>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Rounded Corners 256"/>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4" name="Freeform: Shape 258"/>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Trapezoid 244"/>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6" name="Trapezoid 245"/>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Top Corners Rounded 26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Top Corners Rounded 26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Top Corners Rounded 265"/>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Top Corners Rounded 266"/>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Top Corners Rounded 268"/>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Top Corners Rounded 269"/>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Top Corners Rounded 270"/>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Top Corners Rounded 272"/>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6" name="Freeform: Shape 225"/>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Freeform: Shape 226"/>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Freeform: Shape 227"/>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Freeform: Shape 228"/>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extBox 232"/>
            <p:cNvSpPr txBox="1"/>
            <p:nvPr/>
          </p:nvSpPr>
          <p:spPr>
            <a:xfrm>
              <a:off x="5720835" y="583789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grids</a:t>
              </a:r>
            </a:p>
          </p:txBody>
        </p:sp>
      </p:grpSp>
      <p:sp>
        <p:nvSpPr>
          <p:cNvPr id="271" name="TextBox 270"/>
          <p:cNvSpPr txBox="1"/>
          <p:nvPr/>
        </p:nvSpPr>
        <p:spPr>
          <a:xfrm>
            <a:off x="-1" y="11017"/>
            <a:ext cx="7758898" cy="769441"/>
          </a:xfrm>
          <a:prstGeom prst="rect">
            <a:avLst/>
          </a:prstGeom>
          <a:noFill/>
        </p:spPr>
        <p:txBody>
          <a:bodyPr wrap="square" rtlCol="0">
            <a:spAutoFit/>
          </a:bodyPr>
          <a:lstStyle/>
          <a:p>
            <a:r>
              <a:rPr lang="en-US" sz="4400" dirty="0" smtClean="0">
                <a:solidFill>
                  <a:schemeClr val="tx1">
                    <a:lumMod val="75000"/>
                    <a:lumOff val="25000"/>
                  </a:schemeClr>
                </a:solidFill>
              </a:rPr>
              <a:t>Summary</a:t>
            </a:r>
            <a:endParaRPr lang="en-US" sz="4400" dirty="0">
              <a:solidFill>
                <a:schemeClr val="tx1">
                  <a:lumMod val="75000"/>
                  <a:lumOff val="25000"/>
                </a:schemeClr>
              </a:solidFill>
            </a:endParaRPr>
          </a:p>
        </p:txBody>
      </p:sp>
    </p:spTree>
    <p:extLst>
      <p:ext uri="{BB962C8B-B14F-4D97-AF65-F5344CB8AC3E}">
        <p14:creationId xmlns:p14="http://schemas.microsoft.com/office/powerpoint/2010/main" val="3741694923"/>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280514" y="729129"/>
            <a:ext cx="2777077" cy="212095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5942001" y="3159869"/>
            <a:ext cx="3241683" cy="3222947"/>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625399" y="4755293"/>
            <a:ext cx="2268480" cy="153209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9189298" y="2989483"/>
            <a:ext cx="2627146" cy="148312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236252" y="815955"/>
            <a:ext cx="1708487" cy="156943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855951" y="3996304"/>
            <a:ext cx="2988956" cy="241387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03304" y="1112752"/>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0" y="836436"/>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2083" y="1153009"/>
            <a:ext cx="1060218" cy="729731"/>
          </a:xfrm>
          <a:prstGeom prst="rect">
            <a:avLst/>
          </a:prstGeom>
        </p:spPr>
      </p:pic>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96389" y="1279221"/>
            <a:ext cx="1060218" cy="729731"/>
          </a:xfrm>
          <a:prstGeom prst="rect">
            <a:avLst/>
          </a:prstGeom>
        </p:spPr>
      </p:pic>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6654" y="2091051"/>
            <a:ext cx="1060218" cy="729731"/>
          </a:xfrm>
          <a:prstGeom prst="rect">
            <a:avLst/>
          </a:prstGeom>
        </p:spPr>
      </p:pic>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05862" y="2431496"/>
            <a:ext cx="1060218" cy="729731"/>
          </a:xfrm>
          <a:prstGeom prst="rect">
            <a:avLst/>
          </a:prstGeom>
        </p:spPr>
      </p:pic>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2509" y="3190950"/>
            <a:ext cx="1060218" cy="729731"/>
          </a:xfrm>
          <a:prstGeom prst="rect">
            <a:avLst/>
          </a:prstGeom>
        </p:spPr>
      </p:pic>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70793" y="1383974"/>
            <a:ext cx="1060218" cy="729731"/>
          </a:xfrm>
          <a:prstGeom prst="rect">
            <a:avLst/>
          </a:prstGeom>
        </p:spPr>
      </p:pic>
      <p:pic>
        <p:nvPicPr>
          <p:cNvPr id="17" name="Picture 1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91122" y="2274367"/>
            <a:ext cx="1060218" cy="729731"/>
          </a:xfrm>
          <a:prstGeom prst="rect">
            <a:avLst/>
          </a:prstGeom>
        </p:spPr>
      </p:pic>
      <p:pic>
        <p:nvPicPr>
          <p:cNvPr id="18" name="Picture 1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05067" y="2038675"/>
            <a:ext cx="1060218" cy="729731"/>
          </a:xfrm>
          <a:prstGeom prst="rect">
            <a:avLst/>
          </a:prstGeom>
        </p:spPr>
      </p:pic>
      <p:pic>
        <p:nvPicPr>
          <p:cNvPr id="19" name="Picture 1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36783" y="4762234"/>
            <a:ext cx="1060218" cy="729731"/>
          </a:xfrm>
          <a:prstGeom prst="rect">
            <a:avLst/>
          </a:prstGeom>
        </p:spPr>
      </p:pic>
      <p:pic>
        <p:nvPicPr>
          <p:cNvPr id="20" name="Picture 1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2505" y="4264661"/>
            <a:ext cx="1060218" cy="729731"/>
          </a:xfrm>
          <a:prstGeom prst="rect">
            <a:avLst/>
          </a:prstGeom>
        </p:spPr>
      </p:pic>
      <p:pic>
        <p:nvPicPr>
          <p:cNvPr id="21" name="Picture 2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31516" y="4814610"/>
            <a:ext cx="1060218" cy="729731"/>
          </a:xfrm>
          <a:prstGeom prst="rect">
            <a:avLst/>
          </a:prstGeom>
        </p:spPr>
      </p:pic>
      <p:pic>
        <p:nvPicPr>
          <p:cNvPr id="22" name="Picture 2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2505" y="5534782"/>
            <a:ext cx="1060218" cy="729731"/>
          </a:xfrm>
          <a:prstGeom prst="rect">
            <a:avLst/>
          </a:prstGeom>
        </p:spPr>
      </p:pic>
      <p:pic>
        <p:nvPicPr>
          <p:cNvPr id="23" name="Picture 2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54669" y="1135187"/>
            <a:ext cx="1060218" cy="729731"/>
          </a:xfrm>
          <a:prstGeom prst="rect">
            <a:avLst/>
          </a:prstGeom>
        </p:spPr>
      </p:pic>
      <p:pic>
        <p:nvPicPr>
          <p:cNvPr id="24" name="Picture 2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86708" y="3321890"/>
            <a:ext cx="1060218" cy="729731"/>
          </a:xfrm>
          <a:prstGeom prst="rect">
            <a:avLst/>
          </a:prstGeom>
        </p:spPr>
      </p:pic>
      <p:pic>
        <p:nvPicPr>
          <p:cNvPr id="25" name="Picture 2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92827" y="4199191"/>
            <a:ext cx="1060218" cy="729731"/>
          </a:xfrm>
          <a:prstGeom prst="rect">
            <a:avLst/>
          </a:prstGeom>
        </p:spPr>
      </p:pic>
      <p:pic>
        <p:nvPicPr>
          <p:cNvPr id="26" name="Picture 2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24601" y="4173003"/>
            <a:ext cx="1060218" cy="729731"/>
          </a:xfrm>
          <a:prstGeom prst="rect">
            <a:avLst/>
          </a:prstGeom>
        </p:spPr>
      </p:pic>
      <p:pic>
        <p:nvPicPr>
          <p:cNvPr id="27" name="Picture 2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67761" y="5299090"/>
            <a:ext cx="1060218" cy="729731"/>
          </a:xfrm>
          <a:prstGeom prst="rect">
            <a:avLst/>
          </a:prstGeom>
        </p:spPr>
      </p:pic>
      <p:pic>
        <p:nvPicPr>
          <p:cNvPr id="28" name="Picture 2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63877" y="5181243"/>
            <a:ext cx="1060218" cy="729731"/>
          </a:xfrm>
          <a:prstGeom prst="rect">
            <a:avLst/>
          </a:prstGeom>
        </p:spPr>
      </p:pic>
      <p:pic>
        <p:nvPicPr>
          <p:cNvPr id="29" name="Picture 2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741046" y="951870"/>
            <a:ext cx="1060218" cy="729731"/>
          </a:xfrm>
          <a:prstGeom prst="rect">
            <a:avLst/>
          </a:prstGeom>
        </p:spPr>
      </p:pic>
      <p:pic>
        <p:nvPicPr>
          <p:cNvPr id="30" name="Picture 2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02888" y="1907735"/>
            <a:ext cx="1060218" cy="729731"/>
          </a:xfrm>
          <a:prstGeom prst="rect">
            <a:avLst/>
          </a:prstGeom>
        </p:spPr>
      </p:pic>
      <p:pic>
        <p:nvPicPr>
          <p:cNvPr id="31" name="Picture 3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901537" y="907860"/>
            <a:ext cx="1060218" cy="729731"/>
          </a:xfrm>
          <a:prstGeom prst="rect">
            <a:avLst/>
          </a:prstGeom>
        </p:spPr>
      </p:pic>
      <p:pic>
        <p:nvPicPr>
          <p:cNvPr id="32" name="Picture 3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312393" y="3330257"/>
            <a:ext cx="1060218" cy="729731"/>
          </a:xfrm>
          <a:prstGeom prst="rect">
            <a:avLst/>
          </a:prstGeom>
        </p:spPr>
      </p:pic>
      <p:pic>
        <p:nvPicPr>
          <p:cNvPr id="33" name="Picture 3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543048" y="3356444"/>
            <a:ext cx="1060218" cy="729731"/>
          </a:xfrm>
          <a:prstGeom prst="rect">
            <a:avLst/>
          </a:prstGeom>
        </p:spPr>
      </p:pic>
      <p:pic>
        <p:nvPicPr>
          <p:cNvPr id="34" name="Picture 3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05155" y="5268173"/>
            <a:ext cx="1060218" cy="729731"/>
          </a:xfrm>
          <a:prstGeom prst="rect">
            <a:avLst/>
          </a:prstGeom>
        </p:spPr>
      </p:pic>
      <p:pic>
        <p:nvPicPr>
          <p:cNvPr id="35" name="Picture 3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857259" y="5215797"/>
            <a:ext cx="1060218" cy="729731"/>
          </a:xfrm>
          <a:prstGeom prst="rect">
            <a:avLst/>
          </a:prstGeom>
        </p:spPr>
      </p:pic>
      <p:pic>
        <p:nvPicPr>
          <p:cNvPr id="36" name="Picture 3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59936" y="3164762"/>
            <a:ext cx="1060218" cy="729731"/>
          </a:xfrm>
          <a:prstGeom prst="rect">
            <a:avLst/>
          </a:prstGeom>
        </p:spPr>
      </p:pic>
      <p:sp>
        <p:nvSpPr>
          <p:cNvPr id="37" name="TextBox 36"/>
          <p:cNvSpPr txBox="1"/>
          <p:nvPr/>
        </p:nvSpPr>
        <p:spPr>
          <a:xfrm>
            <a:off x="-1" y="11017"/>
            <a:ext cx="7758898" cy="769441"/>
          </a:xfrm>
          <a:prstGeom prst="rect">
            <a:avLst/>
          </a:prstGeom>
          <a:noFill/>
        </p:spPr>
        <p:txBody>
          <a:bodyPr wrap="square" rtlCol="0">
            <a:spAutoFit/>
          </a:bodyPr>
          <a:lstStyle/>
          <a:p>
            <a:r>
              <a:rPr lang="en-US" sz="4400" dirty="0" smtClean="0">
                <a:solidFill>
                  <a:schemeClr val="tx1">
                    <a:lumMod val="75000"/>
                    <a:lumOff val="25000"/>
                  </a:schemeClr>
                </a:solidFill>
              </a:rPr>
              <a:t>Summary</a:t>
            </a:r>
            <a:endParaRPr lang="en-US" sz="4400" dirty="0">
              <a:solidFill>
                <a:schemeClr val="tx1">
                  <a:lumMod val="75000"/>
                  <a:lumOff val="25000"/>
                </a:schemeClr>
              </a:solidFill>
            </a:endParaRPr>
          </a:p>
        </p:txBody>
      </p:sp>
    </p:spTree>
    <p:extLst>
      <p:ext uri="{BB962C8B-B14F-4D97-AF65-F5344CB8AC3E}">
        <p14:creationId xmlns:p14="http://schemas.microsoft.com/office/powerpoint/2010/main" val="26879270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8280514" y="729129"/>
            <a:ext cx="2777077" cy="212095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Oval 3"/>
          <p:cNvSpPr/>
          <p:nvPr/>
        </p:nvSpPr>
        <p:spPr>
          <a:xfrm>
            <a:off x="5942001" y="3159869"/>
            <a:ext cx="3241683" cy="3222947"/>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9625399" y="4755293"/>
            <a:ext cx="2268480" cy="153209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9189298" y="2989483"/>
            <a:ext cx="2627146" cy="148312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6236252" y="815955"/>
            <a:ext cx="1708487" cy="156943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855951" y="3996304"/>
            <a:ext cx="2988956" cy="241387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3203304" y="1112752"/>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0" y="836436"/>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2083" y="1153009"/>
            <a:ext cx="1060218" cy="729731"/>
          </a:xfrm>
          <a:prstGeom prst="rect">
            <a:avLst/>
          </a:prstGeom>
        </p:spPr>
      </p:pic>
      <p:pic>
        <p:nvPicPr>
          <p:cNvPr id="12" name="Picture 1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396389" y="1279221"/>
            <a:ext cx="1060218" cy="729731"/>
          </a:xfrm>
          <a:prstGeom prst="rect">
            <a:avLst/>
          </a:prstGeom>
        </p:spPr>
      </p:pic>
      <p:pic>
        <p:nvPicPr>
          <p:cNvPr id="13" name="Picture 1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96654" y="2091051"/>
            <a:ext cx="1060218" cy="729731"/>
          </a:xfrm>
          <a:prstGeom prst="rect">
            <a:avLst/>
          </a:prstGeom>
        </p:spPr>
      </p:pic>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605862" y="2431496"/>
            <a:ext cx="1060218" cy="729731"/>
          </a:xfrm>
          <a:prstGeom prst="rect">
            <a:avLst/>
          </a:prstGeom>
        </p:spPr>
      </p:pic>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02509" y="3190950"/>
            <a:ext cx="1060218" cy="729731"/>
          </a:xfrm>
          <a:prstGeom prst="rect">
            <a:avLst/>
          </a:prstGeom>
        </p:spPr>
      </p:pic>
      <p:pic>
        <p:nvPicPr>
          <p:cNvPr id="16" name="Picture 1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70793" y="1383974"/>
            <a:ext cx="1060218" cy="729731"/>
          </a:xfrm>
          <a:prstGeom prst="rect">
            <a:avLst/>
          </a:prstGeom>
        </p:spPr>
      </p:pic>
      <p:pic>
        <p:nvPicPr>
          <p:cNvPr id="17" name="Picture 1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491122" y="2274367"/>
            <a:ext cx="1060218" cy="729731"/>
          </a:xfrm>
          <a:prstGeom prst="rect">
            <a:avLst/>
          </a:prstGeom>
        </p:spPr>
      </p:pic>
      <p:pic>
        <p:nvPicPr>
          <p:cNvPr id="18" name="Picture 1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05067" y="2038675"/>
            <a:ext cx="1060218" cy="729731"/>
          </a:xfrm>
          <a:prstGeom prst="rect">
            <a:avLst/>
          </a:prstGeom>
        </p:spPr>
      </p:pic>
      <p:pic>
        <p:nvPicPr>
          <p:cNvPr id="19" name="Picture 1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736783" y="4762234"/>
            <a:ext cx="1060218" cy="729731"/>
          </a:xfrm>
          <a:prstGeom prst="rect">
            <a:avLst/>
          </a:prstGeom>
        </p:spPr>
      </p:pic>
      <p:pic>
        <p:nvPicPr>
          <p:cNvPr id="20" name="Picture 1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2505" y="4264661"/>
            <a:ext cx="1060218" cy="729731"/>
          </a:xfrm>
          <a:prstGeom prst="rect">
            <a:avLst/>
          </a:prstGeom>
        </p:spPr>
      </p:pic>
      <p:pic>
        <p:nvPicPr>
          <p:cNvPr id="21" name="Picture 2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831516" y="4814610"/>
            <a:ext cx="1060218" cy="729731"/>
          </a:xfrm>
          <a:prstGeom prst="rect">
            <a:avLst/>
          </a:prstGeom>
        </p:spPr>
      </p:pic>
      <p:pic>
        <p:nvPicPr>
          <p:cNvPr id="22" name="Picture 2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692505" y="5534782"/>
            <a:ext cx="1060218" cy="729731"/>
          </a:xfrm>
          <a:prstGeom prst="rect">
            <a:avLst/>
          </a:prstGeom>
        </p:spPr>
      </p:pic>
      <p:pic>
        <p:nvPicPr>
          <p:cNvPr id="23" name="Picture 2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54669" y="1135187"/>
            <a:ext cx="1060218" cy="729731"/>
          </a:xfrm>
          <a:prstGeom prst="rect">
            <a:avLst/>
          </a:prstGeom>
        </p:spPr>
      </p:pic>
      <p:pic>
        <p:nvPicPr>
          <p:cNvPr id="24" name="Picture 2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986708" y="3321890"/>
            <a:ext cx="1060218" cy="729731"/>
          </a:xfrm>
          <a:prstGeom prst="rect">
            <a:avLst/>
          </a:prstGeom>
        </p:spPr>
      </p:pic>
      <p:pic>
        <p:nvPicPr>
          <p:cNvPr id="25" name="Picture 2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92827" y="4199191"/>
            <a:ext cx="1060218" cy="729731"/>
          </a:xfrm>
          <a:prstGeom prst="rect">
            <a:avLst/>
          </a:prstGeom>
        </p:spPr>
      </p:pic>
      <p:pic>
        <p:nvPicPr>
          <p:cNvPr id="26" name="Picture 2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24601" y="4173003"/>
            <a:ext cx="1060218" cy="729731"/>
          </a:xfrm>
          <a:prstGeom prst="rect">
            <a:avLst/>
          </a:prstGeom>
        </p:spPr>
      </p:pic>
      <p:pic>
        <p:nvPicPr>
          <p:cNvPr id="27" name="Picture 26"/>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567761" y="5299090"/>
            <a:ext cx="1060218" cy="729731"/>
          </a:xfrm>
          <a:prstGeom prst="rect">
            <a:avLst/>
          </a:prstGeom>
        </p:spPr>
      </p:pic>
      <p:pic>
        <p:nvPicPr>
          <p:cNvPr id="28" name="Picture 27"/>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63877" y="5181243"/>
            <a:ext cx="1060218" cy="729731"/>
          </a:xfrm>
          <a:prstGeom prst="rect">
            <a:avLst/>
          </a:prstGeom>
        </p:spPr>
      </p:pic>
      <p:pic>
        <p:nvPicPr>
          <p:cNvPr id="29" name="Picture 28"/>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741046" y="951870"/>
            <a:ext cx="1060218" cy="729731"/>
          </a:xfrm>
          <a:prstGeom prst="rect">
            <a:avLst/>
          </a:prstGeom>
        </p:spPr>
      </p:pic>
      <p:pic>
        <p:nvPicPr>
          <p:cNvPr id="30" name="Picture 29"/>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002888" y="1907735"/>
            <a:ext cx="1060218" cy="729731"/>
          </a:xfrm>
          <a:prstGeom prst="rect">
            <a:avLst/>
          </a:prstGeom>
        </p:spPr>
      </p:pic>
      <p:pic>
        <p:nvPicPr>
          <p:cNvPr id="31" name="Picture 30"/>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901537" y="907860"/>
            <a:ext cx="1060218" cy="729731"/>
          </a:xfrm>
          <a:prstGeom prst="rect">
            <a:avLst/>
          </a:prstGeom>
        </p:spPr>
      </p:pic>
      <p:pic>
        <p:nvPicPr>
          <p:cNvPr id="32" name="Picture 31"/>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312393" y="3330257"/>
            <a:ext cx="1060218" cy="729731"/>
          </a:xfrm>
          <a:prstGeom prst="rect">
            <a:avLst/>
          </a:prstGeom>
        </p:spPr>
      </p:pic>
      <p:pic>
        <p:nvPicPr>
          <p:cNvPr id="33" name="Picture 3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543048" y="3356444"/>
            <a:ext cx="1060218" cy="729731"/>
          </a:xfrm>
          <a:prstGeom prst="rect">
            <a:avLst/>
          </a:prstGeom>
        </p:spPr>
      </p:pic>
      <p:pic>
        <p:nvPicPr>
          <p:cNvPr id="34" name="Picture 3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9705155" y="5268173"/>
            <a:ext cx="1060218" cy="729731"/>
          </a:xfrm>
          <a:prstGeom prst="rect">
            <a:avLst/>
          </a:prstGeom>
        </p:spPr>
      </p:pic>
      <p:pic>
        <p:nvPicPr>
          <p:cNvPr id="35" name="Picture 3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0857259" y="5215797"/>
            <a:ext cx="1060218" cy="729731"/>
          </a:xfrm>
          <a:prstGeom prst="rect">
            <a:avLst/>
          </a:prstGeom>
        </p:spPr>
      </p:pic>
      <p:pic>
        <p:nvPicPr>
          <p:cNvPr id="36" name="Picture 35"/>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59936" y="3164762"/>
            <a:ext cx="1060218" cy="729731"/>
          </a:xfrm>
          <a:prstGeom prst="rect">
            <a:avLst/>
          </a:prstGeom>
        </p:spPr>
      </p:pic>
      <p:sp>
        <p:nvSpPr>
          <p:cNvPr id="37" name="TextBox 36"/>
          <p:cNvSpPr txBox="1"/>
          <p:nvPr/>
        </p:nvSpPr>
        <p:spPr>
          <a:xfrm>
            <a:off x="-1" y="11017"/>
            <a:ext cx="7758898" cy="769441"/>
          </a:xfrm>
          <a:prstGeom prst="rect">
            <a:avLst/>
          </a:prstGeom>
          <a:noFill/>
        </p:spPr>
        <p:txBody>
          <a:bodyPr wrap="square" rtlCol="0">
            <a:spAutoFit/>
          </a:bodyPr>
          <a:lstStyle/>
          <a:p>
            <a:r>
              <a:rPr lang="en-US" sz="4400" dirty="0" smtClean="0">
                <a:solidFill>
                  <a:schemeClr val="tx1">
                    <a:lumMod val="75000"/>
                    <a:lumOff val="25000"/>
                  </a:schemeClr>
                </a:solidFill>
              </a:rPr>
              <a:t>Summary</a:t>
            </a:r>
            <a:endParaRPr lang="en-US" sz="4400" dirty="0">
              <a:solidFill>
                <a:schemeClr val="tx1">
                  <a:lumMod val="75000"/>
                  <a:lumOff val="25000"/>
                </a:schemeClr>
              </a:solidFill>
            </a:endParaRPr>
          </a:p>
        </p:txBody>
      </p:sp>
      <p:sp>
        <p:nvSpPr>
          <p:cNvPr id="39" name="Oval 38"/>
          <p:cNvSpPr/>
          <p:nvPr/>
        </p:nvSpPr>
        <p:spPr>
          <a:xfrm>
            <a:off x="4856878" y="0"/>
            <a:ext cx="1708487" cy="1163522"/>
          </a:xfrm>
          <a:prstGeom prst="ellipse">
            <a:avLst/>
          </a:prstGeom>
          <a:solidFill>
            <a:schemeClr val="bg1">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p:cNvSpPr>
            <a:spLocks noChangeAspect="1"/>
          </p:cNvSpPr>
          <p:nvPr/>
        </p:nvSpPr>
        <p:spPr bwMode="auto">
          <a:xfrm rot="5280000">
            <a:off x="5235236" y="34937"/>
            <a:ext cx="829698" cy="1054864"/>
          </a:xfrm>
          <a:custGeom>
            <a:avLst/>
            <a:gdLst>
              <a:gd name="connsiteX0" fmla="*/ 1704966 w 2556145"/>
              <a:gd name="connsiteY0" fmla="*/ 3221586 h 3250307"/>
              <a:gd name="connsiteX1" fmla="*/ 1719326 w 2556145"/>
              <a:gd name="connsiteY1" fmla="*/ 2810357 h 3250307"/>
              <a:gd name="connsiteX2" fmla="*/ 2130556 w 2556145"/>
              <a:gd name="connsiteY2" fmla="*/ 2824717 h 3250307"/>
              <a:gd name="connsiteX3" fmla="*/ 2144916 w 2556145"/>
              <a:gd name="connsiteY3" fmla="*/ 2413488 h 3250307"/>
              <a:gd name="connsiteX4" fmla="*/ 2556145 w 2556145"/>
              <a:gd name="connsiteY4" fmla="*/ 2427849 h 3250307"/>
              <a:gd name="connsiteX5" fmla="*/ 2527424 w 2556145"/>
              <a:gd name="connsiteY5" fmla="*/ 3250307 h 3250307"/>
              <a:gd name="connsiteX6" fmla="*/ 297522 w 2556145"/>
              <a:gd name="connsiteY6" fmla="*/ 1966692 h 3250307"/>
              <a:gd name="connsiteX7" fmla="*/ 542806 w 2556145"/>
              <a:gd name="connsiteY7" fmla="*/ 1737961 h 3250307"/>
              <a:gd name="connsiteX8" fmla="*/ 634409 w 2556145"/>
              <a:gd name="connsiteY8" fmla="*/ 1759807 h 3250307"/>
              <a:gd name="connsiteX9" fmla="*/ 675730 w 2556145"/>
              <a:gd name="connsiteY9" fmla="*/ 1789816 h 3250307"/>
              <a:gd name="connsiteX10" fmla="*/ 932915 w 2556145"/>
              <a:gd name="connsiteY10" fmla="*/ 1504183 h 3250307"/>
              <a:gd name="connsiteX11" fmla="*/ 882766 w 2556145"/>
              <a:gd name="connsiteY11" fmla="*/ 1474652 h 3250307"/>
              <a:gd name="connsiteX12" fmla="*/ 740661 w 2556145"/>
              <a:gd name="connsiteY12" fmla="*/ 1183285 h 3250307"/>
              <a:gd name="connsiteX13" fmla="*/ 1097679 w 2556145"/>
              <a:gd name="connsiteY13" fmla="*/ 850360 h 3250307"/>
              <a:gd name="connsiteX14" fmla="*/ 1378424 w 2556145"/>
              <a:gd name="connsiteY14" fmla="*/ 1012444 h 3250307"/>
              <a:gd name="connsiteX15" fmla="*/ 1388475 w 2556145"/>
              <a:gd name="connsiteY15" fmla="*/ 1032609 h 3250307"/>
              <a:gd name="connsiteX16" fmla="*/ 1627124 w 2556145"/>
              <a:gd name="connsiteY16" fmla="*/ 877628 h 3250307"/>
              <a:gd name="connsiteX17" fmla="*/ 1612998 w 2556145"/>
              <a:gd name="connsiteY17" fmla="*/ 849286 h 3250307"/>
              <a:gd name="connsiteX18" fmla="*/ 1597594 w 2556145"/>
              <a:gd name="connsiteY18" fmla="*/ 756381 h 3250307"/>
              <a:gd name="connsiteX19" fmla="*/ 1842878 w 2556145"/>
              <a:gd name="connsiteY19" fmla="*/ 527650 h 3250307"/>
              <a:gd name="connsiteX20" fmla="*/ 2071609 w 2556145"/>
              <a:gd name="connsiteY20" fmla="*/ 772934 h 3250307"/>
              <a:gd name="connsiteX21" fmla="*/ 1826325 w 2556145"/>
              <a:gd name="connsiteY21" fmla="*/ 1001665 h 3250307"/>
              <a:gd name="connsiteX22" fmla="*/ 1661160 w 2556145"/>
              <a:gd name="connsiteY22" fmla="*/ 926395 h 3250307"/>
              <a:gd name="connsiteX23" fmla="*/ 1652778 w 2556145"/>
              <a:gd name="connsiteY23" fmla="*/ 915482 h 3250307"/>
              <a:gd name="connsiteX24" fmla="*/ 1408687 w 2556145"/>
              <a:gd name="connsiteY24" fmla="*/ 1073997 h 3250307"/>
              <a:gd name="connsiteX25" fmla="*/ 1426024 w 2556145"/>
              <a:gd name="connsiteY25" fmla="*/ 1137610 h 3250307"/>
              <a:gd name="connsiteX26" fmla="*/ 1430605 w 2556145"/>
              <a:gd name="connsiteY26" fmla="*/ 1207378 h 3250307"/>
              <a:gd name="connsiteX27" fmla="*/ 1344167 w 2556145"/>
              <a:gd name="connsiteY27" fmla="*/ 1424062 h 3250307"/>
              <a:gd name="connsiteX28" fmla="*/ 1305485 w 2556145"/>
              <a:gd name="connsiteY28" fmla="*/ 1455257 h 3250307"/>
              <a:gd name="connsiteX29" fmla="*/ 1636897 w 2556145"/>
              <a:gd name="connsiteY29" fmla="*/ 1798444 h 3250307"/>
              <a:gd name="connsiteX30" fmla="*/ 1666484 w 2556145"/>
              <a:gd name="connsiteY30" fmla="*/ 1779965 h 3250307"/>
              <a:gd name="connsiteX31" fmla="*/ 1737903 w 2556145"/>
              <a:gd name="connsiteY31" fmla="*/ 1768123 h 3250307"/>
              <a:gd name="connsiteX32" fmla="*/ 1913738 w 2556145"/>
              <a:gd name="connsiteY32" fmla="*/ 1956684 h 3250307"/>
              <a:gd name="connsiteX33" fmla="*/ 1725178 w 2556145"/>
              <a:gd name="connsiteY33" fmla="*/ 2132519 h 3250307"/>
              <a:gd name="connsiteX34" fmla="*/ 1549343 w 2556145"/>
              <a:gd name="connsiteY34" fmla="*/ 1943959 h 3250307"/>
              <a:gd name="connsiteX35" fmla="*/ 1566137 w 2556145"/>
              <a:gd name="connsiteY35" fmla="*/ 1873539 h 3250307"/>
              <a:gd name="connsiteX36" fmla="*/ 1600357 w 2556145"/>
              <a:gd name="connsiteY36" fmla="*/ 1826421 h 3250307"/>
              <a:gd name="connsiteX37" fmla="*/ 1269754 w 2556145"/>
              <a:gd name="connsiteY37" fmla="*/ 1484072 h 3250307"/>
              <a:gd name="connsiteX38" fmla="*/ 1254211 w 2556145"/>
              <a:gd name="connsiteY38" fmla="*/ 1496607 h 3250307"/>
              <a:gd name="connsiteX39" fmla="*/ 1143355 w 2556145"/>
              <a:gd name="connsiteY39" fmla="*/ 1535723 h 3250307"/>
              <a:gd name="connsiteX40" fmla="*/ 1139752 w 2556145"/>
              <a:gd name="connsiteY40" fmla="*/ 1535959 h 3250307"/>
              <a:gd name="connsiteX41" fmla="*/ 1139752 w 2556145"/>
              <a:gd name="connsiteY41" fmla="*/ 2625193 h 3250307"/>
              <a:gd name="connsiteX42" fmla="*/ 1206000 w 2556145"/>
              <a:gd name="connsiteY42" fmla="*/ 2640992 h 3250307"/>
              <a:gd name="connsiteX43" fmla="*/ 1318225 w 2556145"/>
              <a:gd name="connsiteY43" fmla="*/ 2823853 h 3250307"/>
              <a:gd name="connsiteX44" fmla="*/ 1117485 w 2556145"/>
              <a:gd name="connsiteY44" fmla="*/ 3011046 h 3250307"/>
              <a:gd name="connsiteX45" fmla="*/ 930291 w 2556145"/>
              <a:gd name="connsiteY45" fmla="*/ 2810306 h 3250307"/>
              <a:gd name="connsiteX46" fmla="*/ 1054999 w 2556145"/>
              <a:gd name="connsiteY46" fmla="*/ 2635719 h 3250307"/>
              <a:gd name="connsiteX47" fmla="*/ 1094033 w 2556145"/>
              <a:gd name="connsiteY47" fmla="*/ 2629247 h 3250307"/>
              <a:gd name="connsiteX48" fmla="*/ 1094033 w 2556145"/>
              <a:gd name="connsiteY48" fmla="*/ 1538961 h 3250307"/>
              <a:gd name="connsiteX49" fmla="*/ 1073586 w 2556145"/>
              <a:gd name="connsiteY49" fmla="*/ 1540303 h 3250307"/>
              <a:gd name="connsiteX50" fmla="*/ 1004307 w 2556145"/>
              <a:gd name="connsiteY50" fmla="*/ 1530867 h 3250307"/>
              <a:gd name="connsiteX51" fmla="*/ 978517 w 2556145"/>
              <a:gd name="connsiteY51" fmla="*/ 1521863 h 3250307"/>
              <a:gd name="connsiteX52" fmla="*/ 711745 w 2556145"/>
              <a:gd name="connsiteY52" fmla="*/ 1818144 h 3250307"/>
              <a:gd name="connsiteX53" fmla="*/ 735687 w 2556145"/>
              <a:gd name="connsiteY53" fmla="*/ 1849318 h 3250307"/>
              <a:gd name="connsiteX54" fmla="*/ 771537 w 2556145"/>
              <a:gd name="connsiteY54" fmla="*/ 1983245 h 3250307"/>
              <a:gd name="connsiteX55" fmla="*/ 526253 w 2556145"/>
              <a:gd name="connsiteY55" fmla="*/ 2211976 h 3250307"/>
              <a:gd name="connsiteX56" fmla="*/ 297522 w 2556145"/>
              <a:gd name="connsiteY56" fmla="*/ 1966692 h 3250307"/>
              <a:gd name="connsiteX57" fmla="*/ 0 w 2556145"/>
              <a:gd name="connsiteY57" fmla="*/ 822458 h 3250307"/>
              <a:gd name="connsiteX58" fmla="*/ 28720 w 2556145"/>
              <a:gd name="connsiteY58" fmla="*/ 0 h 3250307"/>
              <a:gd name="connsiteX59" fmla="*/ 851179 w 2556145"/>
              <a:gd name="connsiteY59" fmla="*/ 28721 h 3250307"/>
              <a:gd name="connsiteX60" fmla="*/ 836819 w 2556145"/>
              <a:gd name="connsiteY60" fmla="*/ 439950 h 3250307"/>
              <a:gd name="connsiteX61" fmla="*/ 425589 w 2556145"/>
              <a:gd name="connsiteY61" fmla="*/ 425590 h 3250307"/>
              <a:gd name="connsiteX62" fmla="*/ 411229 w 2556145"/>
              <a:gd name="connsiteY62" fmla="*/ 836819 h 3250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556145" h="3250307">
                <a:moveTo>
                  <a:pt x="1704966" y="3221586"/>
                </a:moveTo>
                <a:lnTo>
                  <a:pt x="1719326" y="2810357"/>
                </a:lnTo>
                <a:lnTo>
                  <a:pt x="2130556" y="2824717"/>
                </a:lnTo>
                <a:lnTo>
                  <a:pt x="2144916" y="2413488"/>
                </a:lnTo>
                <a:lnTo>
                  <a:pt x="2556145" y="2427849"/>
                </a:lnTo>
                <a:lnTo>
                  <a:pt x="2527424" y="3250307"/>
                </a:lnTo>
                <a:close/>
                <a:moveTo>
                  <a:pt x="297522" y="1966692"/>
                </a:moveTo>
                <a:cubicBezTo>
                  <a:pt x="302093" y="1835797"/>
                  <a:pt x="411910" y="1733390"/>
                  <a:pt x="542806" y="1737961"/>
                </a:cubicBezTo>
                <a:cubicBezTo>
                  <a:pt x="575529" y="1739104"/>
                  <a:pt x="606473" y="1746824"/>
                  <a:pt x="634409" y="1759807"/>
                </a:cubicBezTo>
                <a:lnTo>
                  <a:pt x="675730" y="1789816"/>
                </a:lnTo>
                <a:lnTo>
                  <a:pt x="932915" y="1504183"/>
                </a:lnTo>
                <a:lnTo>
                  <a:pt x="882766" y="1474652"/>
                </a:lnTo>
                <a:cubicBezTo>
                  <a:pt x="793168" y="1409454"/>
                  <a:pt x="736503" y="1302362"/>
                  <a:pt x="740661" y="1183285"/>
                </a:cubicBezTo>
                <a:cubicBezTo>
                  <a:pt x="747314" y="992762"/>
                  <a:pt x="907157" y="843707"/>
                  <a:pt x="1097679" y="850360"/>
                </a:cubicBezTo>
                <a:cubicBezTo>
                  <a:pt x="1216756" y="854518"/>
                  <a:pt x="1319635" y="918516"/>
                  <a:pt x="1378424" y="1012444"/>
                </a:cubicBezTo>
                <a:lnTo>
                  <a:pt x="1388475" y="1032609"/>
                </a:lnTo>
                <a:lnTo>
                  <a:pt x="1627124" y="877628"/>
                </a:lnTo>
                <a:lnTo>
                  <a:pt x="1612998" y="849286"/>
                </a:lnTo>
                <a:cubicBezTo>
                  <a:pt x="1601994" y="820512"/>
                  <a:pt x="1596451" y="789105"/>
                  <a:pt x="1597594" y="756381"/>
                </a:cubicBezTo>
                <a:cubicBezTo>
                  <a:pt x="1602165" y="625486"/>
                  <a:pt x="1711983" y="523079"/>
                  <a:pt x="1842878" y="527650"/>
                </a:cubicBezTo>
                <a:cubicBezTo>
                  <a:pt x="1973773" y="532221"/>
                  <a:pt x="2076180" y="642039"/>
                  <a:pt x="2071609" y="772934"/>
                </a:cubicBezTo>
                <a:cubicBezTo>
                  <a:pt x="2067038" y="903830"/>
                  <a:pt x="1957220" y="1006236"/>
                  <a:pt x="1826325" y="1001665"/>
                </a:cubicBezTo>
                <a:cubicBezTo>
                  <a:pt x="1760877" y="999380"/>
                  <a:pt x="1702552" y="970783"/>
                  <a:pt x="1661160" y="926395"/>
                </a:cubicBezTo>
                <a:lnTo>
                  <a:pt x="1652778" y="915482"/>
                </a:lnTo>
                <a:lnTo>
                  <a:pt x="1408687" y="1073997"/>
                </a:lnTo>
                <a:lnTo>
                  <a:pt x="1426024" y="1137610"/>
                </a:lnTo>
                <a:cubicBezTo>
                  <a:pt x="1429835" y="1160227"/>
                  <a:pt x="1431436" y="1183563"/>
                  <a:pt x="1430605" y="1207378"/>
                </a:cubicBezTo>
                <a:cubicBezTo>
                  <a:pt x="1427694" y="1290732"/>
                  <a:pt x="1395462" y="1366149"/>
                  <a:pt x="1344167" y="1424062"/>
                </a:cubicBezTo>
                <a:lnTo>
                  <a:pt x="1305485" y="1455257"/>
                </a:lnTo>
                <a:lnTo>
                  <a:pt x="1636897" y="1798444"/>
                </a:lnTo>
                <a:lnTo>
                  <a:pt x="1666484" y="1779965"/>
                </a:lnTo>
                <a:cubicBezTo>
                  <a:pt x="1688603" y="1771506"/>
                  <a:pt x="1712747" y="1767245"/>
                  <a:pt x="1737903" y="1768123"/>
                </a:cubicBezTo>
                <a:cubicBezTo>
                  <a:pt x="1838528" y="1771637"/>
                  <a:pt x="1917252" y="1856059"/>
                  <a:pt x="1913738" y="1956684"/>
                </a:cubicBezTo>
                <a:cubicBezTo>
                  <a:pt x="1910225" y="2057309"/>
                  <a:pt x="1825803" y="2136033"/>
                  <a:pt x="1725178" y="2132519"/>
                </a:cubicBezTo>
                <a:cubicBezTo>
                  <a:pt x="1624553" y="2129005"/>
                  <a:pt x="1545829" y="2044584"/>
                  <a:pt x="1549343" y="1943959"/>
                </a:cubicBezTo>
                <a:cubicBezTo>
                  <a:pt x="1550221" y="1918803"/>
                  <a:pt x="1556156" y="1895015"/>
                  <a:pt x="1566137" y="1873539"/>
                </a:cubicBezTo>
                <a:lnTo>
                  <a:pt x="1600357" y="1826421"/>
                </a:lnTo>
                <a:lnTo>
                  <a:pt x="1269754" y="1484072"/>
                </a:lnTo>
                <a:lnTo>
                  <a:pt x="1254211" y="1496607"/>
                </a:lnTo>
                <a:cubicBezTo>
                  <a:pt x="1220315" y="1515616"/>
                  <a:pt x="1182935" y="1529053"/>
                  <a:pt x="1143355" y="1535723"/>
                </a:cubicBezTo>
                <a:lnTo>
                  <a:pt x="1139752" y="1535959"/>
                </a:lnTo>
                <a:lnTo>
                  <a:pt x="1139752" y="2625193"/>
                </a:lnTo>
                <a:lnTo>
                  <a:pt x="1206000" y="2640992"/>
                </a:lnTo>
                <a:cubicBezTo>
                  <a:pt x="1274589" y="2672869"/>
                  <a:pt x="1321031" y="2743509"/>
                  <a:pt x="1318225" y="2823853"/>
                </a:cubicBezTo>
                <a:cubicBezTo>
                  <a:pt x="1314484" y="2930978"/>
                  <a:pt x="1224609" y="3014787"/>
                  <a:pt x="1117485" y="3011046"/>
                </a:cubicBezTo>
                <a:cubicBezTo>
                  <a:pt x="1010360" y="3007305"/>
                  <a:pt x="926551" y="2917431"/>
                  <a:pt x="930291" y="2810306"/>
                </a:cubicBezTo>
                <a:cubicBezTo>
                  <a:pt x="933097" y="2729963"/>
                  <a:pt x="984353" y="2662734"/>
                  <a:pt x="1054999" y="2635719"/>
                </a:cubicBezTo>
                <a:lnTo>
                  <a:pt x="1094033" y="2629247"/>
                </a:lnTo>
                <a:lnTo>
                  <a:pt x="1094033" y="1538961"/>
                </a:lnTo>
                <a:lnTo>
                  <a:pt x="1073586" y="1540303"/>
                </a:lnTo>
                <a:cubicBezTo>
                  <a:pt x="1049771" y="1539472"/>
                  <a:pt x="1026603" y="1536246"/>
                  <a:pt x="1004307" y="1530867"/>
                </a:cubicBezTo>
                <a:lnTo>
                  <a:pt x="978517" y="1521863"/>
                </a:lnTo>
                <a:lnTo>
                  <a:pt x="711745" y="1818144"/>
                </a:lnTo>
                <a:lnTo>
                  <a:pt x="735687" y="1849318"/>
                </a:lnTo>
                <a:cubicBezTo>
                  <a:pt x="759921" y="1888037"/>
                  <a:pt x="773251" y="1934159"/>
                  <a:pt x="771537" y="1983245"/>
                </a:cubicBezTo>
                <a:cubicBezTo>
                  <a:pt x="766966" y="2114140"/>
                  <a:pt x="657148" y="2216547"/>
                  <a:pt x="526253" y="2211976"/>
                </a:cubicBezTo>
                <a:cubicBezTo>
                  <a:pt x="395357" y="2207405"/>
                  <a:pt x="292951" y="2097587"/>
                  <a:pt x="297522" y="1966692"/>
                </a:cubicBezTo>
                <a:close/>
                <a:moveTo>
                  <a:pt x="0" y="822458"/>
                </a:moveTo>
                <a:lnTo>
                  <a:pt x="28720" y="0"/>
                </a:lnTo>
                <a:lnTo>
                  <a:pt x="851179" y="28721"/>
                </a:lnTo>
                <a:lnTo>
                  <a:pt x="836819" y="439950"/>
                </a:lnTo>
                <a:lnTo>
                  <a:pt x="425589" y="425590"/>
                </a:lnTo>
                <a:lnTo>
                  <a:pt x="411229" y="836819"/>
                </a:lnTo>
                <a:close/>
              </a:path>
            </a:pathLst>
          </a:custGeom>
          <a:solidFill>
            <a:srgbClr val="0E5BB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8" rIns="0" bIns="45718" numCol="1" rtlCol="0" anchor="ctr" anchorCtr="0" compatLnSpc="1">
            <a:prstTxWarp prst="textNoShape">
              <a:avLst/>
            </a:prstTxWarp>
          </a:bodyPr>
          <a:lstStyle/>
          <a:p>
            <a:pPr algn="ctr" defTabSz="914102" fontAlgn="base">
              <a:spcBef>
                <a:spcPct val="0"/>
              </a:spcBef>
              <a:spcAft>
                <a:spcPct val="0"/>
              </a:spcAft>
              <a:defRPr/>
            </a:pPr>
            <a:endParaRPr lang="en-US" sz="3600" dirty="0">
              <a:gradFill>
                <a:gsLst>
                  <a:gs pos="5417">
                    <a:srgbClr val="505050"/>
                  </a:gs>
                  <a:gs pos="100000">
                    <a:srgbClr val="505050"/>
                  </a:gs>
                </a:gsLst>
                <a:lin ang="5400000" scaled="0"/>
              </a:gradFill>
              <a:latin typeface="Segoe UI"/>
            </a:endParaRPr>
          </a:p>
        </p:txBody>
      </p:sp>
      <p:cxnSp>
        <p:nvCxnSpPr>
          <p:cNvPr id="41" name="Straight Arrow Connector 40"/>
          <p:cNvCxnSpPr/>
          <p:nvPr/>
        </p:nvCxnSpPr>
        <p:spPr>
          <a:xfrm flipV="1">
            <a:off x="864077" y="628514"/>
            <a:ext cx="4124006" cy="798736"/>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1885260" y="772548"/>
            <a:ext cx="3063546" cy="982053"/>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V="1">
            <a:off x="1034275" y="835999"/>
            <a:ext cx="3968069" cy="1429268"/>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2134009" y="864206"/>
            <a:ext cx="2880258" cy="1951011"/>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1335392" y="851112"/>
            <a:ext cx="3678875" cy="2684278"/>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endCxn id="39" idx="3"/>
          </p:cNvCxnSpPr>
          <p:nvPr/>
        </p:nvCxnSpPr>
        <p:spPr>
          <a:xfrm flipV="1">
            <a:off x="2356574" y="993128"/>
            <a:ext cx="2750506" cy="4126640"/>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39" idx="3"/>
          </p:cNvCxnSpPr>
          <p:nvPr/>
        </p:nvCxnSpPr>
        <p:spPr>
          <a:xfrm flipV="1">
            <a:off x="3273020" y="993128"/>
            <a:ext cx="1834060" cy="3707630"/>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a:endCxn id="39" idx="3"/>
          </p:cNvCxnSpPr>
          <p:nvPr/>
        </p:nvCxnSpPr>
        <p:spPr>
          <a:xfrm flipV="1">
            <a:off x="3259928" y="993128"/>
            <a:ext cx="1847152" cy="4899188"/>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4438215" y="1060617"/>
            <a:ext cx="929538" cy="4203185"/>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a:endCxn id="39" idx="3"/>
          </p:cNvCxnSpPr>
          <p:nvPr/>
        </p:nvCxnSpPr>
        <p:spPr>
          <a:xfrm flipV="1">
            <a:off x="3796703" y="993128"/>
            <a:ext cx="1310377" cy="1638774"/>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a:endCxn id="39" idx="3"/>
          </p:cNvCxnSpPr>
          <p:nvPr/>
        </p:nvCxnSpPr>
        <p:spPr>
          <a:xfrm flipV="1">
            <a:off x="4241834" y="993128"/>
            <a:ext cx="865246" cy="761472"/>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V="1">
            <a:off x="5145188" y="1073711"/>
            <a:ext cx="235657" cy="2540243"/>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5537950" y="1152275"/>
            <a:ext cx="26184" cy="1387968"/>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p:cNvCxnSpPr/>
          <p:nvPr/>
        </p:nvCxnSpPr>
        <p:spPr>
          <a:xfrm flipH="1" flipV="1">
            <a:off x="5969989" y="1112993"/>
            <a:ext cx="824801" cy="3522295"/>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p:nvPr/>
        </p:nvCxnSpPr>
        <p:spPr>
          <a:xfrm flipH="1" flipV="1">
            <a:off x="6074725" y="1086805"/>
            <a:ext cx="1034275" cy="4596007"/>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p:nvPr/>
        </p:nvCxnSpPr>
        <p:spPr>
          <a:xfrm flipH="1" flipV="1">
            <a:off x="6153278" y="1060617"/>
            <a:ext cx="2264930" cy="4609099"/>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2" name="Straight Arrow Connector 91"/>
          <p:cNvCxnSpPr/>
          <p:nvPr/>
        </p:nvCxnSpPr>
        <p:spPr>
          <a:xfrm flipH="1" flipV="1">
            <a:off x="6127094" y="1047523"/>
            <a:ext cx="1204472" cy="2762841"/>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flipH="1" flipV="1">
            <a:off x="6114002" y="1047523"/>
            <a:ext cx="2225654" cy="3548483"/>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p:nvPr/>
        </p:nvCxnSpPr>
        <p:spPr>
          <a:xfrm flipH="1" flipV="1">
            <a:off x="6127094" y="1047523"/>
            <a:ext cx="3678874" cy="2684277"/>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p:nvPr/>
        </p:nvCxnSpPr>
        <p:spPr>
          <a:xfrm flipH="1" flipV="1">
            <a:off x="6140186" y="1060617"/>
            <a:ext cx="3993084" cy="4465065"/>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flipH="1" flipV="1">
            <a:off x="6166370" y="1112993"/>
            <a:ext cx="5236832" cy="4491253"/>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7" name="Straight Arrow Connector 106"/>
          <p:cNvCxnSpPr/>
          <p:nvPr/>
        </p:nvCxnSpPr>
        <p:spPr>
          <a:xfrm flipH="1" flipV="1">
            <a:off x="6140186" y="1034429"/>
            <a:ext cx="4870254" cy="2723559"/>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a:endCxn id="39" idx="5"/>
          </p:cNvCxnSpPr>
          <p:nvPr/>
        </p:nvCxnSpPr>
        <p:spPr>
          <a:xfrm flipH="1" flipV="1">
            <a:off x="6315163" y="993128"/>
            <a:ext cx="911665" cy="499592"/>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3" name="Straight Arrow Connector 112"/>
          <p:cNvCxnSpPr>
            <a:endCxn id="39" idx="5"/>
          </p:cNvCxnSpPr>
          <p:nvPr/>
        </p:nvCxnSpPr>
        <p:spPr>
          <a:xfrm flipH="1" flipV="1">
            <a:off x="6315163" y="993128"/>
            <a:ext cx="3268241" cy="1298328"/>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6" name="Straight Arrow Connector 115"/>
          <p:cNvCxnSpPr/>
          <p:nvPr/>
        </p:nvCxnSpPr>
        <p:spPr>
          <a:xfrm flipH="1" flipV="1">
            <a:off x="6388935" y="851112"/>
            <a:ext cx="3089731" cy="693984"/>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19" name="Straight Arrow Connector 118"/>
          <p:cNvCxnSpPr/>
          <p:nvPr/>
        </p:nvCxnSpPr>
        <p:spPr>
          <a:xfrm flipH="1" flipV="1">
            <a:off x="6480580" y="772548"/>
            <a:ext cx="3901440" cy="471386"/>
          </a:xfrm>
          <a:prstGeom prst="straightConnector1">
            <a:avLst/>
          </a:prstGeom>
          <a:ln w="57150" cmpd="sng">
            <a:solidFill>
              <a:schemeClr val="tx1"/>
            </a:solidFill>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486312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1850" y="1802674"/>
            <a:ext cx="10515600" cy="987062"/>
          </a:xfrm>
        </p:spPr>
        <p:txBody>
          <a:bodyPr/>
          <a:lstStyle/>
          <a:p>
            <a:r>
              <a:rPr lang="en-US" dirty="0"/>
              <a:t>Thank You!</a:t>
            </a:r>
          </a:p>
        </p:txBody>
      </p:sp>
      <p:sp>
        <p:nvSpPr>
          <p:cNvPr id="3" name="Content Placeholder 2"/>
          <p:cNvSpPr txBox="1">
            <a:spLocks/>
          </p:cNvSpPr>
          <p:nvPr/>
        </p:nvSpPr>
        <p:spPr>
          <a:xfrm>
            <a:off x="2197183" y="3772166"/>
            <a:ext cx="6687654" cy="160956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Segoe UI Light" panose="020B0502040204020203" pitchFamily="34" charset="0"/>
                <a:ea typeface="+mn-ea"/>
                <a:cs typeface="Segoe UI Ligh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Segoe UI Light" panose="020B0502040204020203" pitchFamily="34" charset="0"/>
                <a:ea typeface="+mn-ea"/>
                <a:cs typeface="Segoe UI Ligh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Segoe UI Light" panose="020B0502040204020203" pitchFamily="34" charset="0"/>
                <a:ea typeface="+mn-ea"/>
                <a:cs typeface="Segoe UI Ligh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Segoe UI Light" panose="020B0502040204020203" pitchFamily="34" charset="0"/>
                <a:ea typeface="+mn-ea"/>
                <a:cs typeface="Segoe UI Ligh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Segoe UI Light" panose="020B0502040204020203" pitchFamily="34" charset="0"/>
                <a:ea typeface="+mn-ea"/>
                <a:cs typeface="Segoe UI Light" panose="020B0502040204020203"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algn="ctr">
              <a:lnSpc>
                <a:spcPct val="100000"/>
              </a:lnSpc>
            </a:pPr>
            <a:r>
              <a:rPr lang="en-US" sz="2000" b="1" dirty="0" smtClean="0">
                <a:solidFill>
                  <a:schemeClr val="tx1">
                    <a:lumMod val="75000"/>
                    <a:lumOff val="25000"/>
                  </a:schemeClr>
                </a:solidFill>
              </a:rPr>
              <a:t>Questions, comments, or further conversation:</a:t>
            </a:r>
          </a:p>
          <a:p>
            <a:pPr algn="ctr">
              <a:lnSpc>
                <a:spcPct val="100000"/>
              </a:lnSpc>
            </a:pPr>
            <a:r>
              <a:rPr lang="en-US" sz="2000" b="1" dirty="0" smtClean="0">
                <a:solidFill>
                  <a:schemeClr val="tx1">
                    <a:lumMod val="75000"/>
                    <a:lumOff val="25000"/>
                  </a:schemeClr>
                </a:solidFill>
              </a:rPr>
              <a:t>Martin John Madsen</a:t>
            </a:r>
          </a:p>
          <a:p>
            <a:pPr algn="ctr">
              <a:lnSpc>
                <a:spcPct val="100000"/>
              </a:lnSpc>
            </a:pPr>
            <a:r>
              <a:rPr lang="en-US" sz="2000" dirty="0">
                <a:hlinkClick r:id="rId3"/>
              </a:rPr>
              <a:t>https://www.linkedin.com/in/martinjohnmadsen</a:t>
            </a:r>
            <a:endParaRPr lang="en-US" dirty="0" smtClean="0">
              <a:solidFill>
                <a:schemeClr val="tx1">
                  <a:lumMod val="75000"/>
                  <a:lumOff val="25000"/>
                </a:schemeClr>
              </a:solidFill>
            </a:endParaRPr>
          </a:p>
          <a:p>
            <a:pPr lvl="2" algn="ctr">
              <a:lnSpc>
                <a:spcPct val="100000"/>
              </a:lnSpc>
            </a:pPr>
            <a:endParaRPr lang="en-US" dirty="0" smtClean="0">
              <a:solidFill>
                <a:schemeClr val="tx1">
                  <a:lumMod val="75000"/>
                  <a:lumOff val="25000"/>
                </a:schemeClr>
              </a:solidFill>
            </a:endParaRPr>
          </a:p>
          <a:p>
            <a:pPr algn="ctr"/>
            <a:endParaRPr lang="en-US" sz="2000" dirty="0">
              <a:solidFill>
                <a:schemeClr val="tx1">
                  <a:lumMod val="75000"/>
                  <a:lumOff val="25000"/>
                </a:schemeClr>
              </a:solidFill>
            </a:endParaRPr>
          </a:p>
        </p:txBody>
      </p:sp>
      <p:pic>
        <p:nvPicPr>
          <p:cNvPr id="4" name="Picture 3"/>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9520774" y="3252399"/>
            <a:ext cx="1742701" cy="2320925"/>
          </a:xfrm>
          <a:prstGeom prst="rect">
            <a:avLst/>
          </a:prstGeom>
        </p:spPr>
      </p:pic>
    </p:spTree>
    <p:extLst>
      <p:ext uri="{BB962C8B-B14F-4D97-AF65-F5344CB8AC3E}">
        <p14:creationId xmlns:p14="http://schemas.microsoft.com/office/powerpoint/2010/main" val="1975498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Oval 196"/>
          <p:cNvSpPr/>
          <p:nvPr/>
        </p:nvSpPr>
        <p:spPr>
          <a:xfrm>
            <a:off x="8280514" y="729129"/>
            <a:ext cx="2777077" cy="212095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Oval 197"/>
          <p:cNvSpPr/>
          <p:nvPr/>
        </p:nvSpPr>
        <p:spPr>
          <a:xfrm>
            <a:off x="5942001" y="3159869"/>
            <a:ext cx="3241683" cy="3222947"/>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Oval 198"/>
          <p:cNvSpPr/>
          <p:nvPr/>
        </p:nvSpPr>
        <p:spPr>
          <a:xfrm>
            <a:off x="9625399" y="4755293"/>
            <a:ext cx="2268480" cy="153209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9" name="Oval 208"/>
          <p:cNvSpPr/>
          <p:nvPr/>
        </p:nvSpPr>
        <p:spPr>
          <a:xfrm>
            <a:off x="9189298" y="2989483"/>
            <a:ext cx="2627146" cy="148312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 name="Oval 214"/>
          <p:cNvSpPr/>
          <p:nvPr/>
        </p:nvSpPr>
        <p:spPr>
          <a:xfrm>
            <a:off x="6236252" y="815955"/>
            <a:ext cx="1708487" cy="156943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8" name="Oval 217"/>
          <p:cNvSpPr/>
          <p:nvPr/>
        </p:nvSpPr>
        <p:spPr>
          <a:xfrm>
            <a:off x="1855951" y="3996304"/>
            <a:ext cx="2988956" cy="241387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6" name="Oval 225"/>
          <p:cNvSpPr/>
          <p:nvPr/>
        </p:nvSpPr>
        <p:spPr>
          <a:xfrm>
            <a:off x="3203304" y="1112752"/>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1" name="Oval 230"/>
          <p:cNvSpPr/>
          <p:nvPr/>
        </p:nvSpPr>
        <p:spPr>
          <a:xfrm>
            <a:off x="0" y="836436"/>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273465" y="999359"/>
            <a:ext cx="968599" cy="1107119"/>
            <a:chOff x="10087217" y="1244394"/>
            <a:chExt cx="968599" cy="1107119"/>
          </a:xfrm>
        </p:grpSpPr>
        <p:grpSp>
          <p:nvGrpSpPr>
            <p:cNvPr id="79" name="Group 78"/>
            <p:cNvGrpSpPr/>
            <p:nvPr/>
          </p:nvGrpSpPr>
          <p:grpSpPr>
            <a:xfrm>
              <a:off x="10353454" y="1244394"/>
              <a:ext cx="506623" cy="590663"/>
              <a:chOff x="4475897" y="2224607"/>
              <a:chExt cx="506623" cy="590663"/>
            </a:xfrm>
            <a:solidFill>
              <a:srgbClr val="5780CA"/>
            </a:solidFill>
          </p:grpSpPr>
          <p:sp>
            <p:nvSpPr>
              <p:cNvPr id="81"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42"/>
              <p:cNvSpPr>
                <a:spLocks noChangeArrowheads="1"/>
              </p:cNvSpPr>
              <p:nvPr/>
            </p:nvSpPr>
            <p:spPr bwMode="auto">
              <a:xfrm>
                <a:off x="4901542" y="2381459"/>
                <a:ext cx="80978" cy="67368"/>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43"/>
              <p:cNvSpPr>
                <a:spLocks noChangeArrowheads="1"/>
              </p:cNvSpPr>
              <p:nvPr/>
            </p:nvSpPr>
            <p:spPr bwMode="auto">
              <a:xfrm>
                <a:off x="4915492"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44"/>
              <p:cNvSpPr>
                <a:spLocks noChangeArrowheads="1"/>
              </p:cNvSpPr>
              <p:nvPr/>
            </p:nvSpPr>
            <p:spPr bwMode="auto">
              <a:xfrm>
                <a:off x="4950877"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80" name="TextBox 79"/>
            <p:cNvSpPr txBox="1"/>
            <p:nvPr/>
          </p:nvSpPr>
          <p:spPr>
            <a:xfrm>
              <a:off x="10087217" y="1852915"/>
              <a:ext cx="968599" cy="49859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Electric charging </a:t>
              </a:r>
              <a:br>
                <a:rPr kumimoji="0" lang="en-US" sz="1600" b="0" i="0" u="none" strike="noStrike" kern="0" cap="none" spc="0" normalizeH="0" baseline="0" noProof="0" dirty="0">
                  <a:ln>
                    <a:noFill/>
                  </a:ln>
                  <a:effectLst/>
                  <a:uLnTx/>
                  <a:uFillTx/>
                </a:rPr>
              </a:br>
              <a:r>
                <a:rPr kumimoji="0" lang="en-US" sz="1600" b="0" i="0" u="none" strike="noStrike" kern="0" cap="none" spc="0" normalizeH="0" baseline="0" noProof="0" dirty="0">
                  <a:ln>
                    <a:noFill/>
                  </a:ln>
                  <a:effectLst/>
                  <a:uLnTx/>
                  <a:uFillTx/>
                </a:rPr>
                <a:t>stations</a:t>
              </a:r>
            </a:p>
          </p:txBody>
        </p:sp>
      </p:grpSp>
      <p:grpSp>
        <p:nvGrpSpPr>
          <p:cNvPr id="2" name="Group 1"/>
          <p:cNvGrpSpPr/>
          <p:nvPr/>
        </p:nvGrpSpPr>
        <p:grpSpPr>
          <a:xfrm>
            <a:off x="9842214" y="984993"/>
            <a:ext cx="968599" cy="900325"/>
            <a:chOff x="1562002" y="1256858"/>
            <a:chExt cx="968599" cy="900325"/>
          </a:xfrm>
        </p:grpSpPr>
        <p:grpSp>
          <p:nvGrpSpPr>
            <p:cNvPr id="87" name="Group 86"/>
            <p:cNvGrpSpPr/>
            <p:nvPr/>
          </p:nvGrpSpPr>
          <p:grpSpPr>
            <a:xfrm>
              <a:off x="1780004" y="1256858"/>
              <a:ext cx="485805" cy="484576"/>
              <a:chOff x="4426989" y="3121192"/>
              <a:chExt cx="485805" cy="484576"/>
            </a:xfrm>
            <a:solidFill>
              <a:srgbClr val="5780CA"/>
            </a:solidFill>
          </p:grpSpPr>
          <p:sp>
            <p:nvSpPr>
              <p:cNvPr id="89"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1562002" y="1824784"/>
              <a:ext cx="968599"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Street sweepers</a:t>
              </a:r>
            </a:p>
          </p:txBody>
        </p:sp>
      </p:grpSp>
      <p:grpSp>
        <p:nvGrpSpPr>
          <p:cNvPr id="27" name="Group 26"/>
          <p:cNvGrpSpPr/>
          <p:nvPr/>
        </p:nvGrpSpPr>
        <p:grpSpPr>
          <a:xfrm>
            <a:off x="1800050" y="4862534"/>
            <a:ext cx="968599" cy="647357"/>
            <a:chOff x="1374784" y="5201799"/>
            <a:chExt cx="968599" cy="647357"/>
          </a:xfrm>
        </p:grpSpPr>
        <p:grpSp>
          <p:nvGrpSpPr>
            <p:cNvPr id="93" name="Group 92"/>
            <p:cNvGrpSpPr/>
            <p:nvPr/>
          </p:nvGrpSpPr>
          <p:grpSpPr>
            <a:xfrm>
              <a:off x="1639250" y="5201799"/>
              <a:ext cx="426537" cy="455704"/>
              <a:chOff x="-1168871" y="5933646"/>
              <a:chExt cx="426537" cy="455704"/>
            </a:xfrm>
            <a:solidFill>
              <a:srgbClr val="5780CA"/>
            </a:solidFill>
          </p:grpSpPr>
          <p:sp>
            <p:nvSpPr>
              <p:cNvPr id="95"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4" name="TextBox 93"/>
            <p:cNvSpPr txBox="1"/>
            <p:nvPr/>
          </p:nvSpPr>
          <p:spPr>
            <a:xfrm>
              <a:off x="1374784" y="56829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Postboxes</a:t>
              </a:r>
            </a:p>
          </p:txBody>
        </p:sp>
      </p:grpSp>
      <p:grpSp>
        <p:nvGrpSpPr>
          <p:cNvPr id="4" name="Group 3"/>
          <p:cNvGrpSpPr/>
          <p:nvPr/>
        </p:nvGrpSpPr>
        <p:grpSpPr>
          <a:xfrm>
            <a:off x="3982385" y="1401455"/>
            <a:ext cx="968599" cy="765350"/>
            <a:chOff x="3143884" y="1133411"/>
            <a:chExt cx="968599" cy="765350"/>
          </a:xfrm>
        </p:grpSpPr>
        <p:sp>
          <p:nvSpPr>
            <p:cNvPr id="98" name="Freeform 137"/>
            <p:cNvSpPr>
              <a:spLocks noChangeAspect="1"/>
            </p:cNvSpPr>
            <p:nvPr/>
          </p:nvSpPr>
          <p:spPr bwMode="black">
            <a:xfrm>
              <a:off x="3332137" y="1133411"/>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3143884" y="173256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Aircrafts</a:t>
              </a:r>
            </a:p>
          </p:txBody>
        </p:sp>
      </p:grpSp>
      <p:grpSp>
        <p:nvGrpSpPr>
          <p:cNvPr id="5" name="Group 4"/>
          <p:cNvGrpSpPr/>
          <p:nvPr/>
        </p:nvGrpSpPr>
        <p:grpSpPr>
          <a:xfrm>
            <a:off x="8781110" y="922897"/>
            <a:ext cx="968599" cy="650490"/>
            <a:chOff x="4539379" y="1349311"/>
            <a:chExt cx="968599" cy="650490"/>
          </a:xfrm>
        </p:grpSpPr>
        <p:sp>
          <p:nvSpPr>
            <p:cNvPr id="101" name="Freeform 8"/>
            <p:cNvSpPr>
              <a:spLocks noChangeAspect="1" noEditPoints="1"/>
            </p:cNvSpPr>
            <p:nvPr/>
          </p:nvSpPr>
          <p:spPr bwMode="auto">
            <a:xfrm>
              <a:off x="4763413" y="1349311"/>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02" name="TextBox 101"/>
            <p:cNvSpPr txBox="1"/>
            <p:nvPr/>
          </p:nvSpPr>
          <p:spPr>
            <a:xfrm>
              <a:off x="4539379" y="183360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Auto</a:t>
              </a:r>
              <a:endParaRPr kumimoji="0" lang="en-US" sz="1600" b="0" i="0" u="none" strike="noStrike" kern="0" cap="none" spc="0" normalizeH="0" baseline="0" noProof="0" dirty="0">
                <a:ln>
                  <a:noFill/>
                </a:ln>
                <a:effectLst/>
                <a:uLnTx/>
                <a:uFillTx/>
              </a:endParaRPr>
            </a:p>
          </p:txBody>
        </p:sp>
      </p:grpSp>
      <p:grpSp>
        <p:nvGrpSpPr>
          <p:cNvPr id="25" name="Group 24"/>
          <p:cNvGrpSpPr/>
          <p:nvPr/>
        </p:nvGrpSpPr>
        <p:grpSpPr>
          <a:xfrm>
            <a:off x="796637" y="3093073"/>
            <a:ext cx="1232958" cy="986419"/>
            <a:chOff x="335510" y="3710866"/>
            <a:chExt cx="1232958" cy="986419"/>
          </a:xfrm>
        </p:grpSpPr>
        <p:grpSp>
          <p:nvGrpSpPr>
            <p:cNvPr id="104" name="Group 103"/>
            <p:cNvGrpSpPr/>
            <p:nvPr/>
          </p:nvGrpSpPr>
          <p:grpSpPr>
            <a:xfrm>
              <a:off x="686945" y="3710866"/>
              <a:ext cx="525785" cy="721772"/>
              <a:chOff x="5647124" y="6211669"/>
              <a:chExt cx="413051" cy="567017"/>
            </a:xfrm>
            <a:solidFill>
              <a:srgbClr val="5780CA"/>
            </a:solidFill>
          </p:grpSpPr>
          <p:sp>
            <p:nvSpPr>
              <p:cNvPr id="106" name="Freeform: Shape 754"/>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p:cNvGrpSpPr/>
              <p:nvPr/>
            </p:nvGrpSpPr>
            <p:grpSpPr>
              <a:xfrm>
                <a:off x="5706618" y="6211669"/>
                <a:ext cx="294063" cy="503862"/>
                <a:chOff x="5706618" y="6211669"/>
                <a:chExt cx="294063" cy="503862"/>
              </a:xfrm>
              <a:grpFill/>
            </p:grpSpPr>
            <p:grpSp>
              <p:nvGrpSpPr>
                <p:cNvPr id="108" name="Group 107"/>
                <p:cNvGrpSpPr/>
                <p:nvPr/>
              </p:nvGrpSpPr>
              <p:grpSpPr>
                <a:xfrm>
                  <a:off x="5706618" y="6428789"/>
                  <a:ext cx="294063" cy="286742"/>
                  <a:chOff x="9349890" y="417916"/>
                  <a:chExt cx="669938" cy="653258"/>
                </a:xfrm>
                <a:grpFill/>
              </p:grpSpPr>
              <p:sp>
                <p:nvSpPr>
                  <p:cNvPr id="111"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111"/>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Right Arrow 108"/>
                <p:cNvSpPr/>
                <p:nvPr/>
              </p:nvSpPr>
              <p:spPr bwMode="auto">
                <a:xfrm rot="16200000">
                  <a:off x="5715754" y="6220156"/>
                  <a:ext cx="94671"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Arrow 109"/>
                <p:cNvSpPr/>
                <p:nvPr/>
              </p:nvSpPr>
              <p:spPr bwMode="auto">
                <a:xfrm rot="5400000">
                  <a:off x="5886152" y="6221227"/>
                  <a:ext cx="97842"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5" name="TextBox 104"/>
            <p:cNvSpPr txBox="1"/>
            <p:nvPr/>
          </p:nvSpPr>
          <p:spPr>
            <a:xfrm>
              <a:off x="335510" y="4531086"/>
              <a:ext cx="1232958"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Elevators</a:t>
              </a:r>
            </a:p>
          </p:txBody>
        </p:sp>
      </p:grpSp>
      <p:grpSp>
        <p:nvGrpSpPr>
          <p:cNvPr id="16" name="Group 15"/>
          <p:cNvGrpSpPr/>
          <p:nvPr/>
        </p:nvGrpSpPr>
        <p:grpSpPr>
          <a:xfrm>
            <a:off x="7007912" y="3234582"/>
            <a:ext cx="968599" cy="824796"/>
            <a:chOff x="7496416" y="3245753"/>
            <a:chExt cx="968599" cy="824796"/>
          </a:xfrm>
        </p:grpSpPr>
        <p:sp>
          <p:nvSpPr>
            <p:cNvPr id="114" name="Freeform 193"/>
            <p:cNvSpPr>
              <a:spLocks noChangeAspect="1" noEditPoints="1"/>
            </p:cNvSpPr>
            <p:nvPr/>
          </p:nvSpPr>
          <p:spPr bwMode="auto">
            <a:xfrm>
              <a:off x="7656682" y="3245753"/>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p:cNvSpPr txBox="1"/>
            <p:nvPr/>
          </p:nvSpPr>
          <p:spPr>
            <a:xfrm>
              <a:off x="7496416" y="390435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Factory floor</a:t>
              </a:r>
            </a:p>
          </p:txBody>
        </p:sp>
      </p:grpSp>
      <p:grpSp>
        <p:nvGrpSpPr>
          <p:cNvPr id="8" name="Group 7"/>
          <p:cNvGrpSpPr/>
          <p:nvPr/>
        </p:nvGrpSpPr>
        <p:grpSpPr>
          <a:xfrm>
            <a:off x="4405426" y="3009496"/>
            <a:ext cx="968599" cy="863416"/>
            <a:chOff x="7324616" y="1975240"/>
            <a:chExt cx="968599" cy="863416"/>
          </a:xfrm>
        </p:grpSpPr>
        <p:grpSp>
          <p:nvGrpSpPr>
            <p:cNvPr id="117" name="Group 116"/>
            <p:cNvGrpSpPr/>
            <p:nvPr/>
          </p:nvGrpSpPr>
          <p:grpSpPr>
            <a:xfrm>
              <a:off x="7525480" y="1975240"/>
              <a:ext cx="555446" cy="624876"/>
              <a:chOff x="13543473" y="3081481"/>
              <a:chExt cx="486655" cy="547487"/>
            </a:xfrm>
            <a:solidFill>
              <a:srgbClr val="5780CA"/>
            </a:solidFill>
          </p:grpSpPr>
          <p:sp>
            <p:nvSpPr>
              <p:cNvPr id="119"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18" name="TextBox 117"/>
            <p:cNvSpPr txBox="1"/>
            <p:nvPr/>
          </p:nvSpPr>
          <p:spPr>
            <a:xfrm>
              <a:off x="7324616" y="26724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Oil equipment</a:t>
              </a:r>
            </a:p>
          </p:txBody>
        </p:sp>
      </p:grpSp>
      <p:grpSp>
        <p:nvGrpSpPr>
          <p:cNvPr id="6" name="Group 5"/>
          <p:cNvGrpSpPr/>
          <p:nvPr/>
        </p:nvGrpSpPr>
        <p:grpSpPr>
          <a:xfrm>
            <a:off x="3683182" y="2230923"/>
            <a:ext cx="1011006" cy="774473"/>
            <a:chOff x="6053111" y="1147926"/>
            <a:chExt cx="1011006" cy="774473"/>
          </a:xfrm>
        </p:grpSpPr>
        <p:grpSp>
          <p:nvGrpSpPr>
            <p:cNvPr id="129" name="Group 128"/>
            <p:cNvGrpSpPr/>
            <p:nvPr/>
          </p:nvGrpSpPr>
          <p:grpSpPr>
            <a:xfrm>
              <a:off x="6173085" y="1147926"/>
              <a:ext cx="891032" cy="540757"/>
              <a:chOff x="13601156" y="3899900"/>
              <a:chExt cx="565936" cy="343460"/>
            </a:xfrm>
            <a:solidFill>
              <a:srgbClr val="5780CA"/>
            </a:solidFill>
          </p:grpSpPr>
          <p:sp>
            <p:nvSpPr>
              <p:cNvPr id="131"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0" name="Oval 29"/>
              <p:cNvSpPr>
                <a:spLocks noChangeArrowheads="1"/>
              </p:cNvSpPr>
              <p:nvPr/>
            </p:nvSpPr>
            <p:spPr bwMode="auto">
              <a:xfrm>
                <a:off x="13994743"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1" name="Oval 30"/>
              <p:cNvSpPr>
                <a:spLocks noChangeArrowheads="1"/>
              </p:cNvSpPr>
              <p:nvPr/>
            </p:nvSpPr>
            <p:spPr bwMode="auto">
              <a:xfrm>
                <a:off x="14040228"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32"/>
              <p:cNvSpPr>
                <a:spLocks noChangeArrowheads="1"/>
              </p:cNvSpPr>
              <p:nvPr/>
            </p:nvSpPr>
            <p:spPr bwMode="auto">
              <a:xfrm>
                <a:off x="14015165" y="4068536"/>
                <a:ext cx="16399" cy="4548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4"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34"/>
              <p:cNvSpPr>
                <a:spLocks noChangeArrowheads="1"/>
              </p:cNvSpPr>
              <p:nvPr/>
            </p:nvSpPr>
            <p:spPr bwMode="auto">
              <a:xfrm>
                <a:off x="13994743" y="3995512"/>
                <a:ext cx="58481" cy="4022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30" name="TextBox 129"/>
            <p:cNvSpPr txBox="1"/>
            <p:nvPr/>
          </p:nvSpPr>
          <p:spPr>
            <a:xfrm>
              <a:off x="6053111" y="175620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Cows</a:t>
              </a:r>
            </a:p>
          </p:txBody>
        </p:sp>
      </p:grpSp>
      <p:grpSp>
        <p:nvGrpSpPr>
          <p:cNvPr id="18" name="Group 17"/>
          <p:cNvGrpSpPr/>
          <p:nvPr/>
        </p:nvGrpSpPr>
        <p:grpSpPr>
          <a:xfrm>
            <a:off x="7846034" y="5188797"/>
            <a:ext cx="968599" cy="702117"/>
            <a:chOff x="7447662" y="5112899"/>
            <a:chExt cx="968599" cy="702117"/>
          </a:xfrm>
        </p:grpSpPr>
        <p:grpSp>
          <p:nvGrpSpPr>
            <p:cNvPr id="147" name="Group 146"/>
            <p:cNvGrpSpPr/>
            <p:nvPr/>
          </p:nvGrpSpPr>
          <p:grpSpPr>
            <a:xfrm>
              <a:off x="7555006" y="5112899"/>
              <a:ext cx="682748" cy="514643"/>
              <a:chOff x="14466548" y="3803109"/>
              <a:chExt cx="499020" cy="376151"/>
            </a:xfrm>
            <a:solidFill>
              <a:srgbClr val="5780CA"/>
            </a:solidFill>
          </p:grpSpPr>
          <p:sp>
            <p:nvSpPr>
              <p:cNvPr id="149"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7447662" y="564881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Engines</a:t>
              </a:r>
            </a:p>
          </p:txBody>
        </p:sp>
      </p:grpSp>
      <p:grpSp>
        <p:nvGrpSpPr>
          <p:cNvPr id="9" name="Group 8"/>
          <p:cNvGrpSpPr/>
          <p:nvPr/>
        </p:nvGrpSpPr>
        <p:grpSpPr>
          <a:xfrm>
            <a:off x="2656202" y="4419976"/>
            <a:ext cx="1074174" cy="896375"/>
            <a:chOff x="8855356" y="2195784"/>
            <a:chExt cx="1074174" cy="896375"/>
          </a:xfrm>
        </p:grpSpPr>
        <p:sp>
          <p:nvSpPr>
            <p:cNvPr id="152" name="Rectangle 2048"/>
            <p:cNvSpPr>
              <a:spLocks noChangeAspect="1"/>
            </p:cNvSpPr>
            <p:nvPr/>
          </p:nvSpPr>
          <p:spPr bwMode="auto">
            <a:xfrm flipV="1">
              <a:off x="9317586" y="2195784"/>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p:cNvSpPr txBox="1"/>
            <p:nvPr/>
          </p:nvSpPr>
          <p:spPr>
            <a:xfrm>
              <a:off x="8855356" y="2759760"/>
              <a:ext cx="1074174"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Vending machines</a:t>
              </a:r>
              <a:endParaRPr kumimoji="0" lang="en-US" sz="1600" b="0" i="0" u="none" strike="noStrike" kern="0" cap="none" spc="0" normalizeH="0" baseline="0" noProof="0" dirty="0">
                <a:ln>
                  <a:noFill/>
                </a:ln>
                <a:effectLst/>
                <a:uLnTx/>
                <a:uFillTx/>
              </a:endParaRPr>
            </a:p>
          </p:txBody>
        </p:sp>
      </p:grpSp>
      <p:grpSp>
        <p:nvGrpSpPr>
          <p:cNvPr id="11" name="Group 10"/>
          <p:cNvGrpSpPr/>
          <p:nvPr/>
        </p:nvGrpSpPr>
        <p:grpSpPr>
          <a:xfrm>
            <a:off x="10500421" y="3433224"/>
            <a:ext cx="968599" cy="612811"/>
            <a:chOff x="10712679" y="2633766"/>
            <a:chExt cx="968599" cy="612811"/>
          </a:xfrm>
        </p:grpSpPr>
        <p:sp>
          <p:nvSpPr>
            <p:cNvPr id="155" name="Freeform 352"/>
            <p:cNvSpPr>
              <a:spLocks noChangeAspect="1" noEditPoints="1"/>
            </p:cNvSpPr>
            <p:nvPr/>
          </p:nvSpPr>
          <p:spPr bwMode="auto">
            <a:xfrm>
              <a:off x="11002895" y="2633766"/>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6" name="TextBox 155"/>
            <p:cNvSpPr txBox="1"/>
            <p:nvPr/>
          </p:nvSpPr>
          <p:spPr>
            <a:xfrm>
              <a:off x="10712679" y="3080378"/>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Buildings</a:t>
              </a:r>
            </a:p>
          </p:txBody>
        </p:sp>
      </p:grpSp>
      <p:grpSp>
        <p:nvGrpSpPr>
          <p:cNvPr id="7" name="Group 6"/>
          <p:cNvGrpSpPr/>
          <p:nvPr/>
        </p:nvGrpSpPr>
        <p:grpSpPr>
          <a:xfrm>
            <a:off x="6411306" y="1210351"/>
            <a:ext cx="1362492" cy="796211"/>
            <a:chOff x="8045023" y="1336966"/>
            <a:chExt cx="1362492" cy="796211"/>
          </a:xfrm>
        </p:grpSpPr>
        <p:grpSp>
          <p:nvGrpSpPr>
            <p:cNvPr id="158" name="Group 157"/>
            <p:cNvGrpSpPr/>
            <p:nvPr/>
          </p:nvGrpSpPr>
          <p:grpSpPr>
            <a:xfrm>
              <a:off x="8488005" y="1336966"/>
              <a:ext cx="508942" cy="506179"/>
              <a:chOff x="9993179" y="3108498"/>
              <a:chExt cx="342486" cy="340626"/>
            </a:xfrm>
            <a:solidFill>
              <a:srgbClr val="5780CA"/>
            </a:solidFill>
          </p:grpSpPr>
          <p:sp>
            <p:nvSpPr>
              <p:cNvPr id="160"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p:cNvGrpSpPr/>
              <p:nvPr/>
            </p:nvGrpSpPr>
            <p:grpSpPr>
              <a:xfrm>
                <a:off x="9993179" y="3108498"/>
                <a:ext cx="104400" cy="49510"/>
                <a:chOff x="4732666" y="-1007401"/>
                <a:chExt cx="183486" cy="87016"/>
              </a:xfrm>
              <a:grpFill/>
            </p:grpSpPr>
            <p:sp>
              <p:nvSpPr>
                <p:cNvPr id="163" name="Rectangle 162"/>
                <p:cNvSpPr/>
                <p:nvPr/>
              </p:nvSpPr>
              <p:spPr bwMode="auto">
                <a:xfrm>
                  <a:off x="4847524" y="-1007401"/>
                  <a:ext cx="68628" cy="8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732666" y="-1007401"/>
                  <a:ext cx="160709" cy="509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2"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9" name="TextBox 158"/>
            <p:cNvSpPr txBox="1"/>
            <p:nvPr/>
          </p:nvSpPr>
          <p:spPr>
            <a:xfrm>
              <a:off x="8045023" y="1922369"/>
              <a:ext cx="1362492" cy="21080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Fryers</a:t>
              </a:r>
              <a:endParaRPr kumimoji="0" lang="en-US" sz="1600" b="0" i="0" u="none" strike="noStrike" kern="0" cap="none" spc="0" normalizeH="0" baseline="0" noProof="0" dirty="0">
                <a:ln>
                  <a:noFill/>
                </a:ln>
                <a:effectLst/>
                <a:uLnTx/>
                <a:uFillTx/>
              </a:endParaRPr>
            </a:p>
          </p:txBody>
        </p:sp>
      </p:grpSp>
      <p:grpSp>
        <p:nvGrpSpPr>
          <p:cNvPr id="14" name="Group 13"/>
          <p:cNvGrpSpPr/>
          <p:nvPr/>
        </p:nvGrpSpPr>
        <p:grpSpPr>
          <a:xfrm>
            <a:off x="9791208" y="5224438"/>
            <a:ext cx="1074174" cy="563888"/>
            <a:chOff x="9699773" y="5455554"/>
            <a:chExt cx="1074174" cy="563888"/>
          </a:xfrm>
        </p:grpSpPr>
        <p:grpSp>
          <p:nvGrpSpPr>
            <p:cNvPr id="166" name="Group 165"/>
            <p:cNvGrpSpPr>
              <a:grpSpLocks noChangeAspect="1"/>
            </p:cNvGrpSpPr>
            <p:nvPr/>
          </p:nvGrpSpPr>
          <p:grpSpPr>
            <a:xfrm>
              <a:off x="10022165" y="5455554"/>
              <a:ext cx="365167" cy="368280"/>
              <a:chOff x="4706938" y="2719388"/>
              <a:chExt cx="558800" cy="563563"/>
            </a:xfrm>
            <a:solidFill>
              <a:srgbClr val="5780CA"/>
            </a:solidFill>
          </p:grpSpPr>
          <p:sp>
            <p:nvSpPr>
              <p:cNvPr id="168"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67" name="TextBox 166"/>
            <p:cNvSpPr txBox="1"/>
            <p:nvPr/>
          </p:nvSpPr>
          <p:spPr>
            <a:xfrm>
              <a:off x="9699773" y="5853243"/>
              <a:ext cx="1074174"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Medical devices</a:t>
              </a:r>
              <a:endParaRPr kumimoji="0" lang="en-US" sz="1600" b="0" i="0" u="none" strike="noStrike" kern="0" cap="none" spc="0" normalizeH="0" baseline="0" noProof="0" dirty="0">
                <a:ln>
                  <a:noFill/>
                </a:ln>
                <a:effectLst/>
                <a:uLnTx/>
                <a:uFillTx/>
              </a:endParaRPr>
            </a:p>
          </p:txBody>
        </p:sp>
      </p:grpSp>
      <p:grpSp>
        <p:nvGrpSpPr>
          <p:cNvPr id="13" name="Group 12"/>
          <p:cNvGrpSpPr/>
          <p:nvPr/>
        </p:nvGrpSpPr>
        <p:grpSpPr>
          <a:xfrm>
            <a:off x="372994" y="2145142"/>
            <a:ext cx="1055111" cy="758218"/>
            <a:chOff x="10528416" y="4419841"/>
            <a:chExt cx="1055111" cy="758218"/>
          </a:xfrm>
          <a:solidFill>
            <a:srgbClr val="FF0000"/>
          </a:solidFill>
        </p:grpSpPr>
        <p:grpSp>
          <p:nvGrpSpPr>
            <p:cNvPr id="172" name="Group 171"/>
            <p:cNvGrpSpPr>
              <a:grpSpLocks noChangeAspect="1"/>
            </p:cNvGrpSpPr>
            <p:nvPr/>
          </p:nvGrpSpPr>
          <p:grpSpPr>
            <a:xfrm>
              <a:off x="10761319" y="4419841"/>
              <a:ext cx="378610" cy="376162"/>
              <a:chOff x="10401129" y="5431042"/>
              <a:chExt cx="736600" cy="731838"/>
            </a:xfrm>
            <a:grpFill/>
          </p:grpSpPr>
          <p:sp>
            <p:nvSpPr>
              <p:cNvPr id="174"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5"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6"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73" name="TextBox 172"/>
            <p:cNvSpPr txBox="1"/>
            <p:nvPr/>
          </p:nvSpPr>
          <p:spPr>
            <a:xfrm>
              <a:off x="10528416" y="4845660"/>
              <a:ext cx="1055111"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Vaccine dispensers</a:t>
              </a:r>
            </a:p>
          </p:txBody>
        </p:sp>
      </p:grpSp>
      <p:grpSp>
        <p:nvGrpSpPr>
          <p:cNvPr id="26" name="Group 25"/>
          <p:cNvGrpSpPr/>
          <p:nvPr/>
        </p:nvGrpSpPr>
        <p:grpSpPr>
          <a:xfrm>
            <a:off x="2642512" y="5662021"/>
            <a:ext cx="1075791" cy="586051"/>
            <a:chOff x="1820456" y="3923495"/>
            <a:chExt cx="1075791" cy="586051"/>
          </a:xfrm>
        </p:grpSpPr>
        <p:sp>
          <p:nvSpPr>
            <p:cNvPr id="178" name="Rectangle 177"/>
            <p:cNvSpPr/>
            <p:nvPr/>
          </p:nvSpPr>
          <p:spPr>
            <a:xfrm>
              <a:off x="1991262" y="4232547"/>
              <a:ext cx="904985" cy="276999"/>
            </a:xfrm>
            <a:prstGeom prst="rect">
              <a:avLst/>
            </a:prstGeom>
          </p:spPr>
          <p:txBody>
            <a:bodyPr wrap="square">
              <a:noAutofit/>
            </a:bodyPr>
            <a:lstStyle/>
            <a:p>
              <a:pPr defTabSz="932597">
                <a:defRPr/>
              </a:pPr>
              <a:r>
                <a:rPr lang="en-US" sz="1600" kern="0" dirty="0"/>
                <a:t>Trucks</a:t>
              </a:r>
            </a:p>
          </p:txBody>
        </p:sp>
        <p:sp>
          <p:nvSpPr>
            <p:cNvPr id="179" name="Donut 100"/>
            <p:cNvSpPr>
              <a:spLocks noChangeAspect="1"/>
            </p:cNvSpPr>
            <p:nvPr/>
          </p:nvSpPr>
          <p:spPr bwMode="auto">
            <a:xfrm>
              <a:off x="1820456" y="392349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706480" y="1219374"/>
            <a:ext cx="506870" cy="728591"/>
            <a:chOff x="3822499" y="2345940"/>
            <a:chExt cx="506870" cy="728591"/>
          </a:xfrm>
        </p:grpSpPr>
        <p:sp>
          <p:nvSpPr>
            <p:cNvPr id="181" name="Rectangle 180"/>
            <p:cNvSpPr/>
            <p:nvPr/>
          </p:nvSpPr>
          <p:spPr>
            <a:xfrm>
              <a:off x="3822499" y="2828310"/>
              <a:ext cx="50687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0"/>
                </a:spcBef>
                <a:spcAft>
                  <a:spcPts val="600"/>
                </a:spcAft>
                <a:defRPr/>
              </a:pPr>
              <a:r>
                <a:rPr lang="en-US" sz="1600" kern="0" dirty="0">
                  <a:solidFill>
                    <a:schemeClr val="tx1"/>
                  </a:solidFill>
                </a:rPr>
                <a:t>Buses</a:t>
              </a:r>
            </a:p>
          </p:txBody>
        </p:sp>
        <p:sp>
          <p:nvSpPr>
            <p:cNvPr id="182" name="Freeform 181"/>
            <p:cNvSpPr>
              <a:spLocks noChangeAspect="1"/>
            </p:cNvSpPr>
            <p:nvPr/>
          </p:nvSpPr>
          <p:spPr bwMode="auto">
            <a:xfrm>
              <a:off x="3890912" y="2345940"/>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p:cNvGrpSpPr/>
          <p:nvPr/>
        </p:nvGrpSpPr>
        <p:grpSpPr>
          <a:xfrm>
            <a:off x="10984721" y="5152326"/>
            <a:ext cx="631912" cy="866672"/>
            <a:chOff x="670561" y="2239651"/>
            <a:chExt cx="631912" cy="866672"/>
          </a:xfrm>
        </p:grpSpPr>
        <p:sp>
          <p:nvSpPr>
            <p:cNvPr id="184" name="Rectangle 183"/>
            <p:cNvSpPr/>
            <p:nvPr/>
          </p:nvSpPr>
          <p:spPr>
            <a:xfrm>
              <a:off x="681707" y="2829324"/>
              <a:ext cx="620766" cy="276999"/>
            </a:xfrm>
            <a:prstGeom prst="rect">
              <a:avLst/>
            </a:prstGeom>
          </p:spPr>
          <p:txBody>
            <a:bodyPr wrap="square">
              <a:noAutofit/>
            </a:bodyPr>
            <a:lstStyle/>
            <a:p>
              <a:pPr defTabSz="932597">
                <a:defRPr/>
              </a:pPr>
              <a:r>
                <a:rPr lang="en-US" sz="1600" kern="0" dirty="0"/>
                <a:t>Dogs</a:t>
              </a:r>
            </a:p>
          </p:txBody>
        </p:sp>
        <p:sp>
          <p:nvSpPr>
            <p:cNvPr id="185" name="Freeform 1174"/>
            <p:cNvSpPr>
              <a:spLocks noChangeAspect="1"/>
            </p:cNvSpPr>
            <p:nvPr/>
          </p:nvSpPr>
          <p:spPr bwMode="auto">
            <a:xfrm>
              <a:off x="670561" y="2239651"/>
              <a:ext cx="631912" cy="562022"/>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FF0000"/>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3536675" y="4638897"/>
            <a:ext cx="1194559" cy="1037608"/>
            <a:chOff x="3505422" y="3589699"/>
            <a:chExt cx="1194559" cy="1037608"/>
          </a:xfrm>
        </p:grpSpPr>
        <p:sp>
          <p:nvSpPr>
            <p:cNvPr id="187" name="Freeform: Shape 798"/>
            <p:cNvSpPr/>
            <p:nvPr/>
          </p:nvSpPr>
          <p:spPr bwMode="auto">
            <a:xfrm rot="5400000">
              <a:off x="3703015" y="3465825"/>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a:xfrm>
              <a:off x="3505422" y="4368775"/>
              <a:ext cx="1194559" cy="258532"/>
            </a:xfrm>
            <a:prstGeom prst="rect">
              <a:avLst/>
            </a:prstGeom>
          </p:spPr>
          <p:txBody>
            <a:bodyPr wrap="square">
              <a:noAutofit/>
            </a:bodyPr>
            <a:lstStyle/>
            <a:p>
              <a:pPr marL="0" lvl="1" algn="ctr" defTabSz="932563" fontAlgn="base">
                <a:lnSpc>
                  <a:spcPct val="90000"/>
                </a:lnSpc>
                <a:spcBef>
                  <a:spcPct val="0"/>
                </a:spcBef>
                <a:spcAft>
                  <a:spcPts val="600"/>
                </a:spcAft>
                <a:defRPr/>
              </a:pPr>
              <a:r>
                <a:rPr lang="en-US" sz="1600" kern="0" dirty="0"/>
                <a:t>Oil distribution</a:t>
              </a:r>
            </a:p>
          </p:txBody>
        </p:sp>
      </p:grpSp>
      <p:grpSp>
        <p:nvGrpSpPr>
          <p:cNvPr id="28" name="Group 27"/>
          <p:cNvGrpSpPr/>
          <p:nvPr/>
        </p:nvGrpSpPr>
        <p:grpSpPr>
          <a:xfrm>
            <a:off x="4704438" y="1839627"/>
            <a:ext cx="968599" cy="873018"/>
            <a:chOff x="2994112" y="5216314"/>
            <a:chExt cx="968599" cy="873018"/>
          </a:xfrm>
        </p:grpSpPr>
        <p:sp>
          <p:nvSpPr>
            <p:cNvPr id="190" name="TextBox 189"/>
            <p:cNvSpPr txBox="1"/>
            <p:nvPr/>
          </p:nvSpPr>
          <p:spPr>
            <a:xfrm>
              <a:off x="2994112" y="592313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meters</a:t>
              </a:r>
            </a:p>
          </p:txBody>
        </p:sp>
        <p:grpSp>
          <p:nvGrpSpPr>
            <p:cNvPr id="191" name="Group 190"/>
            <p:cNvGrpSpPr/>
            <p:nvPr/>
          </p:nvGrpSpPr>
          <p:grpSpPr>
            <a:xfrm>
              <a:off x="3343074" y="5216314"/>
              <a:ext cx="269077" cy="677391"/>
              <a:chOff x="3661466" y="5442422"/>
              <a:chExt cx="269077" cy="677391"/>
            </a:xfrm>
            <a:solidFill>
              <a:srgbClr val="5780CA"/>
            </a:solidFill>
          </p:grpSpPr>
          <p:sp>
            <p:nvSpPr>
              <p:cNvPr id="192"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3" name="Group 192"/>
              <p:cNvGrpSpPr/>
              <p:nvPr/>
            </p:nvGrpSpPr>
            <p:grpSpPr>
              <a:xfrm>
                <a:off x="3661466" y="5442422"/>
                <a:ext cx="269077" cy="677391"/>
                <a:chOff x="3661466" y="5442422"/>
                <a:chExt cx="269077" cy="677391"/>
              </a:xfrm>
              <a:grpFill/>
            </p:grpSpPr>
            <p:sp>
              <p:nvSpPr>
                <p:cNvPr id="194" name="Freeform: Shape 772"/>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3757612" y="5803106"/>
                  <a:ext cx="92870" cy="316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3" name="Group 22"/>
          <p:cNvGrpSpPr/>
          <p:nvPr/>
        </p:nvGrpSpPr>
        <p:grpSpPr>
          <a:xfrm>
            <a:off x="1680489" y="2324597"/>
            <a:ext cx="990977" cy="841769"/>
            <a:chOff x="2234850" y="2460663"/>
            <a:chExt cx="990977" cy="841769"/>
          </a:xfrm>
        </p:grpSpPr>
        <p:sp>
          <p:nvSpPr>
            <p:cNvPr id="200" name="Rectangle 199"/>
            <p:cNvSpPr/>
            <p:nvPr/>
          </p:nvSpPr>
          <p:spPr>
            <a:xfrm>
              <a:off x="2234850" y="3043900"/>
              <a:ext cx="990977" cy="258532"/>
            </a:xfrm>
            <a:prstGeom prst="rect">
              <a:avLst/>
            </a:prstGeom>
          </p:spPr>
          <p:txBody>
            <a:bodyPr wrap="square">
              <a:noAutofit/>
            </a:bodyPr>
            <a:lstStyle/>
            <a:p>
              <a:pPr algn="ctr" defTabSz="932563">
                <a:lnSpc>
                  <a:spcPct val="90000"/>
                </a:lnSpc>
                <a:spcAft>
                  <a:spcPts val="600"/>
                </a:spcAft>
                <a:defRPr/>
              </a:pPr>
              <a:r>
                <a:rPr lang="en-US" sz="1600" kern="0" dirty="0"/>
                <a:t>Power plant</a:t>
              </a:r>
            </a:p>
          </p:txBody>
        </p:sp>
        <p:grpSp>
          <p:nvGrpSpPr>
            <p:cNvPr id="201" name="Group 200"/>
            <p:cNvGrpSpPr>
              <a:grpSpLocks noChangeAspect="1"/>
            </p:cNvGrpSpPr>
            <p:nvPr/>
          </p:nvGrpSpPr>
          <p:grpSpPr>
            <a:xfrm flipH="1">
              <a:off x="2509095" y="2460663"/>
              <a:ext cx="541127" cy="566450"/>
              <a:chOff x="5383598" y="2422433"/>
              <a:chExt cx="958639" cy="1003502"/>
            </a:xfrm>
            <a:solidFill>
              <a:srgbClr val="5780CA"/>
            </a:solidFill>
          </p:grpSpPr>
          <p:grpSp>
            <p:nvGrpSpPr>
              <p:cNvPr id="202" name="Group 201"/>
              <p:cNvGrpSpPr>
                <a:grpSpLocks noChangeAspect="1"/>
              </p:cNvGrpSpPr>
              <p:nvPr/>
            </p:nvGrpSpPr>
            <p:grpSpPr>
              <a:xfrm>
                <a:off x="5446923" y="2588059"/>
                <a:ext cx="895314" cy="837876"/>
                <a:chOff x="11441117" y="7323932"/>
                <a:chExt cx="420688" cy="393700"/>
              </a:xfrm>
              <a:grpFill/>
            </p:grpSpPr>
            <p:sp>
              <p:nvSpPr>
                <p:cNvPr id="206"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7"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8"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203"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4"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5"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20" name="Group 19"/>
          <p:cNvGrpSpPr/>
          <p:nvPr/>
        </p:nvGrpSpPr>
        <p:grpSpPr>
          <a:xfrm>
            <a:off x="9005144" y="1835239"/>
            <a:ext cx="1045687" cy="697555"/>
            <a:chOff x="4579027" y="4766901"/>
            <a:chExt cx="1045687" cy="697555"/>
          </a:xfrm>
        </p:grpSpPr>
        <p:grpSp>
          <p:nvGrpSpPr>
            <p:cNvPr id="210" name="Group 209"/>
            <p:cNvGrpSpPr>
              <a:grpSpLocks noChangeAspect="1"/>
            </p:cNvGrpSpPr>
            <p:nvPr/>
          </p:nvGrpSpPr>
          <p:grpSpPr>
            <a:xfrm>
              <a:off x="4834307" y="4766901"/>
              <a:ext cx="635952" cy="465817"/>
              <a:chOff x="5858289" y="4939278"/>
              <a:chExt cx="222896" cy="163265"/>
            </a:xfrm>
            <a:solidFill>
              <a:srgbClr val="5780CA"/>
            </a:solidFill>
          </p:grpSpPr>
          <p:sp>
            <p:nvSpPr>
              <p:cNvPr id="212"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solidFill>
                    <a:srgbClr val="1B3B41"/>
                  </a:solidFill>
                </a:endParaRPr>
              </a:p>
            </p:txBody>
          </p:sp>
          <p:sp>
            <p:nvSpPr>
              <p:cNvPr id="213"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sp>
            <p:nvSpPr>
              <p:cNvPr id="214"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grpSp>
        <p:sp>
          <p:nvSpPr>
            <p:cNvPr id="211" name="TextBox 210"/>
            <p:cNvSpPr txBox="1"/>
            <p:nvPr/>
          </p:nvSpPr>
          <p:spPr>
            <a:xfrm>
              <a:off x="4579027" y="5281301"/>
              <a:ext cx="1045687" cy="183155"/>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Surveillance</a:t>
              </a:r>
            </a:p>
          </p:txBody>
        </p:sp>
      </p:grpSp>
      <p:grpSp>
        <p:nvGrpSpPr>
          <p:cNvPr id="17" name="Group 16"/>
          <p:cNvGrpSpPr/>
          <p:nvPr/>
        </p:nvGrpSpPr>
        <p:grpSpPr>
          <a:xfrm>
            <a:off x="6429617" y="4325122"/>
            <a:ext cx="990960" cy="790757"/>
            <a:chOff x="6429617" y="4325122"/>
            <a:chExt cx="990960" cy="790757"/>
          </a:xfrm>
        </p:grpSpPr>
        <p:sp>
          <p:nvSpPr>
            <p:cNvPr id="216" name="TextBox 215"/>
            <p:cNvSpPr txBox="1"/>
            <p:nvPr/>
          </p:nvSpPr>
          <p:spPr>
            <a:xfrm>
              <a:off x="6429617" y="494968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Power tools</a:t>
              </a:r>
            </a:p>
          </p:txBody>
        </p:sp>
        <p:sp>
          <p:nvSpPr>
            <p:cNvPr id="217" name="Freeform: Shape 206"/>
            <p:cNvSpPr/>
            <p:nvPr/>
          </p:nvSpPr>
          <p:spPr bwMode="auto">
            <a:xfrm rot="1151344">
              <a:off x="6647301" y="4325122"/>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9476252" y="3647966"/>
            <a:ext cx="968599" cy="461300"/>
            <a:chOff x="9476252" y="3647966"/>
            <a:chExt cx="968599" cy="461300"/>
          </a:xfrm>
        </p:grpSpPr>
        <p:sp>
          <p:nvSpPr>
            <p:cNvPr id="219" name="TextBox 218"/>
            <p:cNvSpPr txBox="1"/>
            <p:nvPr/>
          </p:nvSpPr>
          <p:spPr>
            <a:xfrm>
              <a:off x="9476252" y="394306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noProof="0" dirty="0"/>
                <a:t>Racing</a:t>
              </a:r>
              <a:endParaRPr kumimoji="0" lang="en-US" sz="1600" b="0" i="0" u="none" strike="noStrike" kern="0" cap="none" spc="0" normalizeH="0" baseline="0" noProof="0" dirty="0">
                <a:ln>
                  <a:noFill/>
                </a:ln>
                <a:effectLst/>
                <a:uLnTx/>
                <a:uFillTx/>
              </a:endParaRPr>
            </a:p>
          </p:txBody>
        </p:sp>
        <p:grpSp>
          <p:nvGrpSpPr>
            <p:cNvPr id="220" name="Group 219"/>
            <p:cNvGrpSpPr/>
            <p:nvPr/>
          </p:nvGrpSpPr>
          <p:grpSpPr>
            <a:xfrm>
              <a:off x="9520568" y="3647966"/>
              <a:ext cx="835994" cy="252906"/>
              <a:chOff x="8577661" y="3473196"/>
              <a:chExt cx="999476" cy="302361"/>
            </a:xfrm>
            <a:solidFill>
              <a:srgbClr val="5780CA"/>
            </a:solidFill>
          </p:grpSpPr>
          <p:sp>
            <p:nvSpPr>
              <p:cNvPr id="221" name="Freeform: Shape 223"/>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2" name="Freeform: Shape 2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8613547" y="3541447"/>
                <a:ext cx="7674" cy="153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Shape 22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Freeform: Shape 221"/>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7675553" y="4109266"/>
            <a:ext cx="1057926" cy="862518"/>
            <a:chOff x="8671476" y="4551774"/>
            <a:chExt cx="1057926" cy="862518"/>
          </a:xfrm>
        </p:grpSpPr>
        <p:sp>
          <p:nvSpPr>
            <p:cNvPr id="227" name="TextBox 226"/>
            <p:cNvSpPr txBox="1"/>
            <p:nvPr/>
          </p:nvSpPr>
          <p:spPr>
            <a:xfrm>
              <a:off x="8671476" y="5081893"/>
              <a:ext cx="1057926"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Mining</a:t>
              </a:r>
              <a:r>
                <a:rPr kumimoji="0" lang="en-US" sz="1600" b="0" i="0" u="none" strike="noStrike" kern="0" cap="none" spc="0" normalizeH="0" noProof="0" dirty="0">
                  <a:ln>
                    <a:noFill/>
                  </a:ln>
                  <a:effectLst/>
                  <a:uLnTx/>
                  <a:uFillTx/>
                </a:rPr>
                <a:t> equipment</a:t>
              </a:r>
              <a:endParaRPr kumimoji="0" lang="en-US" sz="1600" b="0" i="0" u="none" strike="noStrike" kern="0" cap="none" spc="0" normalizeH="0" baseline="0" noProof="0" dirty="0">
                <a:ln>
                  <a:noFill/>
                </a:ln>
                <a:effectLst/>
                <a:uLnTx/>
                <a:uFillTx/>
              </a:endParaRPr>
            </a:p>
          </p:txBody>
        </p:sp>
        <p:grpSp>
          <p:nvGrpSpPr>
            <p:cNvPr id="228" name="Group 4"/>
            <p:cNvGrpSpPr>
              <a:grpSpLocks noChangeAspect="1"/>
            </p:cNvGrpSpPr>
            <p:nvPr/>
          </p:nvGrpSpPr>
          <p:grpSpPr bwMode="auto">
            <a:xfrm>
              <a:off x="8845808" y="4551774"/>
              <a:ext cx="645954" cy="475115"/>
              <a:chOff x="2363" y="1118"/>
              <a:chExt cx="2953" cy="2172"/>
            </a:xfrm>
            <a:solidFill>
              <a:srgbClr val="5780CA"/>
            </a:solidFill>
          </p:grpSpPr>
          <p:sp>
            <p:nvSpPr>
              <p:cNvPr id="229"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0"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19" name="Group 18"/>
          <p:cNvGrpSpPr/>
          <p:nvPr/>
        </p:nvGrpSpPr>
        <p:grpSpPr>
          <a:xfrm>
            <a:off x="6754413" y="5469177"/>
            <a:ext cx="968599" cy="607536"/>
            <a:chOff x="5720835" y="5396556"/>
            <a:chExt cx="968599" cy="607536"/>
          </a:xfrm>
        </p:grpSpPr>
        <p:grpSp>
          <p:nvGrpSpPr>
            <p:cNvPr id="232" name="Group 231"/>
            <p:cNvGrpSpPr/>
            <p:nvPr/>
          </p:nvGrpSpPr>
          <p:grpSpPr>
            <a:xfrm>
              <a:off x="5794945" y="5396556"/>
              <a:ext cx="832474" cy="378179"/>
              <a:chOff x="873122" y="1363662"/>
              <a:chExt cx="10268052" cy="4664605"/>
            </a:xfrm>
            <a:solidFill>
              <a:srgbClr val="5780CA"/>
            </a:solidFill>
          </p:grpSpPr>
          <p:grpSp>
            <p:nvGrpSpPr>
              <p:cNvPr id="234" name="Group 233"/>
              <p:cNvGrpSpPr/>
              <p:nvPr/>
            </p:nvGrpSpPr>
            <p:grpSpPr>
              <a:xfrm>
                <a:off x="873122" y="1363662"/>
                <a:ext cx="3857627" cy="4664605"/>
                <a:chOff x="873122" y="1363662"/>
                <a:chExt cx="3857627" cy="4664605"/>
              </a:xfrm>
              <a:grpFill/>
            </p:grpSpPr>
            <p:sp>
              <p:nvSpPr>
                <p:cNvPr id="255" name="Parallelogram 254"/>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Parallelogram 255"/>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Trapezoid 256"/>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Rounded Corners 278"/>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Shape 279"/>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0" name="Trapezoid 259"/>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1" name="Trapezoid 260"/>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Top Corners Rounded 28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Top Corners Rounded 28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Top Corners Rounded 284"/>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Top Corners Rounded 285"/>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Top Corners Rounded 286"/>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Top Corners Rounded 287"/>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Top Corners Rounded 288"/>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Top Corners Rounded 289"/>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5" name="Group 234"/>
              <p:cNvGrpSpPr/>
              <p:nvPr/>
            </p:nvGrpSpPr>
            <p:grpSpPr>
              <a:xfrm>
                <a:off x="7283547" y="1363662"/>
                <a:ext cx="3857627" cy="4664605"/>
                <a:chOff x="873122" y="1363662"/>
                <a:chExt cx="3857627" cy="4664605"/>
              </a:xfrm>
              <a:grpFill/>
            </p:grpSpPr>
            <p:sp>
              <p:nvSpPr>
                <p:cNvPr id="240" name="Parallelogram 239"/>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1" name="Parallelogram 240"/>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2" name="Trapezoid 241"/>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Rounded Corners 256"/>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4" name="Freeform: Shape 258"/>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Trapezoid 244"/>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6" name="Trapezoid 245"/>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Top Corners Rounded 26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Top Corners Rounded 26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Top Corners Rounded 265"/>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Top Corners Rounded 266"/>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Top Corners Rounded 268"/>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Top Corners Rounded 269"/>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Top Corners Rounded 270"/>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Top Corners Rounded 272"/>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6" name="Freeform: Shape 225"/>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Freeform: Shape 226"/>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Freeform: Shape 227"/>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Freeform: Shape 228"/>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extBox 232"/>
            <p:cNvSpPr txBox="1"/>
            <p:nvPr/>
          </p:nvSpPr>
          <p:spPr>
            <a:xfrm>
              <a:off x="5720835" y="583789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grids</a:t>
              </a:r>
            </a:p>
          </p:txBody>
        </p:sp>
      </p:grpSp>
      <p:sp>
        <p:nvSpPr>
          <p:cNvPr id="3" name="Left-Right Arrow 2"/>
          <p:cNvSpPr/>
          <p:nvPr/>
        </p:nvSpPr>
        <p:spPr>
          <a:xfrm rot="988244">
            <a:off x="1080055" y="3320805"/>
            <a:ext cx="9773595" cy="1168114"/>
          </a:xfrm>
          <a:prstGeom prst="leftRightArrow">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Swap Items</a:t>
            </a:r>
            <a:endParaRPr lang="en-US" sz="3200" b="1" dirty="0"/>
          </a:p>
        </p:txBody>
      </p:sp>
      <p:sp>
        <p:nvSpPr>
          <p:cNvPr id="196" name="TextBox 195"/>
          <p:cNvSpPr txBox="1"/>
          <p:nvPr/>
        </p:nvSpPr>
        <p:spPr>
          <a:xfrm>
            <a:off x="-1" y="11017"/>
            <a:ext cx="7758898" cy="769441"/>
          </a:xfrm>
          <a:prstGeom prst="rect">
            <a:avLst/>
          </a:prstGeom>
          <a:noFill/>
        </p:spPr>
        <p:txBody>
          <a:bodyPr wrap="square" rtlCol="0">
            <a:spAutoFit/>
          </a:bodyPr>
          <a:lstStyle/>
          <a:p>
            <a:r>
              <a:rPr lang="en-US" sz="4400" dirty="0" smtClean="0">
                <a:solidFill>
                  <a:schemeClr val="tx1">
                    <a:lumMod val="75000"/>
                    <a:lumOff val="25000"/>
                  </a:schemeClr>
                </a:solidFill>
              </a:rPr>
              <a:t>Scenario: Allocating Resources</a:t>
            </a:r>
            <a:endParaRPr lang="en-US" sz="4400" dirty="0">
              <a:solidFill>
                <a:schemeClr val="tx1">
                  <a:lumMod val="75000"/>
                  <a:lumOff val="25000"/>
                </a:schemeClr>
              </a:solidFill>
            </a:endParaRPr>
          </a:p>
        </p:txBody>
      </p:sp>
    </p:spTree>
    <p:extLst>
      <p:ext uri="{BB962C8B-B14F-4D97-AF65-F5344CB8AC3E}">
        <p14:creationId xmlns:p14="http://schemas.microsoft.com/office/powerpoint/2010/main" val="161821702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 name="Oval 271"/>
          <p:cNvSpPr/>
          <p:nvPr/>
        </p:nvSpPr>
        <p:spPr>
          <a:xfrm>
            <a:off x="8280514" y="729129"/>
            <a:ext cx="2777077" cy="212095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5942001" y="3159869"/>
            <a:ext cx="3241683" cy="3222947"/>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9625399" y="4755293"/>
            <a:ext cx="2268480" cy="153209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9189298" y="2989483"/>
            <a:ext cx="2627146" cy="148312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Oval 275"/>
          <p:cNvSpPr/>
          <p:nvPr/>
        </p:nvSpPr>
        <p:spPr>
          <a:xfrm>
            <a:off x="6236252" y="815955"/>
            <a:ext cx="1708487" cy="156943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Oval 276"/>
          <p:cNvSpPr/>
          <p:nvPr/>
        </p:nvSpPr>
        <p:spPr>
          <a:xfrm>
            <a:off x="1855951" y="3996304"/>
            <a:ext cx="2988956" cy="241387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3203304" y="1112752"/>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9" name="Oval 278"/>
          <p:cNvSpPr/>
          <p:nvPr/>
        </p:nvSpPr>
        <p:spPr>
          <a:xfrm>
            <a:off x="0" y="836436"/>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273465" y="999359"/>
            <a:ext cx="968599" cy="1107119"/>
            <a:chOff x="10087217" y="1244394"/>
            <a:chExt cx="968599" cy="1107119"/>
          </a:xfrm>
        </p:grpSpPr>
        <p:grpSp>
          <p:nvGrpSpPr>
            <p:cNvPr id="79" name="Group 78"/>
            <p:cNvGrpSpPr/>
            <p:nvPr/>
          </p:nvGrpSpPr>
          <p:grpSpPr>
            <a:xfrm>
              <a:off x="10353454" y="1244394"/>
              <a:ext cx="506623" cy="590663"/>
              <a:chOff x="4475897" y="2224607"/>
              <a:chExt cx="506623" cy="590663"/>
            </a:xfrm>
            <a:solidFill>
              <a:srgbClr val="5780CA"/>
            </a:solidFill>
          </p:grpSpPr>
          <p:sp>
            <p:nvSpPr>
              <p:cNvPr id="81"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42"/>
              <p:cNvSpPr>
                <a:spLocks noChangeArrowheads="1"/>
              </p:cNvSpPr>
              <p:nvPr/>
            </p:nvSpPr>
            <p:spPr bwMode="auto">
              <a:xfrm>
                <a:off x="4901542" y="2381459"/>
                <a:ext cx="80978" cy="67368"/>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43"/>
              <p:cNvSpPr>
                <a:spLocks noChangeArrowheads="1"/>
              </p:cNvSpPr>
              <p:nvPr/>
            </p:nvSpPr>
            <p:spPr bwMode="auto">
              <a:xfrm>
                <a:off x="4915492"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44"/>
              <p:cNvSpPr>
                <a:spLocks noChangeArrowheads="1"/>
              </p:cNvSpPr>
              <p:nvPr/>
            </p:nvSpPr>
            <p:spPr bwMode="auto">
              <a:xfrm>
                <a:off x="4950877"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80" name="TextBox 79"/>
            <p:cNvSpPr txBox="1"/>
            <p:nvPr/>
          </p:nvSpPr>
          <p:spPr>
            <a:xfrm>
              <a:off x="10087217" y="1852915"/>
              <a:ext cx="968599" cy="49859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Electric charging </a:t>
              </a:r>
              <a:br>
                <a:rPr kumimoji="0" lang="en-US" sz="1600" b="0" i="0" u="none" strike="noStrike" kern="0" cap="none" spc="0" normalizeH="0" baseline="0" noProof="0" dirty="0">
                  <a:ln>
                    <a:noFill/>
                  </a:ln>
                  <a:effectLst/>
                  <a:uLnTx/>
                  <a:uFillTx/>
                </a:rPr>
              </a:br>
              <a:r>
                <a:rPr kumimoji="0" lang="en-US" sz="1600" b="0" i="0" u="none" strike="noStrike" kern="0" cap="none" spc="0" normalizeH="0" baseline="0" noProof="0" dirty="0">
                  <a:ln>
                    <a:noFill/>
                  </a:ln>
                  <a:effectLst/>
                  <a:uLnTx/>
                  <a:uFillTx/>
                </a:rPr>
                <a:t>stations</a:t>
              </a:r>
            </a:p>
          </p:txBody>
        </p:sp>
      </p:grpSp>
      <p:grpSp>
        <p:nvGrpSpPr>
          <p:cNvPr id="2" name="Group 1"/>
          <p:cNvGrpSpPr/>
          <p:nvPr/>
        </p:nvGrpSpPr>
        <p:grpSpPr>
          <a:xfrm>
            <a:off x="9842214" y="984993"/>
            <a:ext cx="968599" cy="900325"/>
            <a:chOff x="1562002" y="1256858"/>
            <a:chExt cx="968599" cy="900325"/>
          </a:xfrm>
        </p:grpSpPr>
        <p:grpSp>
          <p:nvGrpSpPr>
            <p:cNvPr id="87" name="Group 86"/>
            <p:cNvGrpSpPr/>
            <p:nvPr/>
          </p:nvGrpSpPr>
          <p:grpSpPr>
            <a:xfrm>
              <a:off x="1780004" y="1256858"/>
              <a:ext cx="485805" cy="484576"/>
              <a:chOff x="4426989" y="3121192"/>
              <a:chExt cx="485805" cy="484576"/>
            </a:xfrm>
            <a:solidFill>
              <a:srgbClr val="5780CA"/>
            </a:solidFill>
          </p:grpSpPr>
          <p:sp>
            <p:nvSpPr>
              <p:cNvPr id="89"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1562002" y="1824784"/>
              <a:ext cx="968599"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Street sweepers</a:t>
              </a:r>
            </a:p>
          </p:txBody>
        </p:sp>
      </p:grpSp>
      <p:grpSp>
        <p:nvGrpSpPr>
          <p:cNvPr id="27" name="Group 26"/>
          <p:cNvGrpSpPr/>
          <p:nvPr/>
        </p:nvGrpSpPr>
        <p:grpSpPr>
          <a:xfrm>
            <a:off x="1800050" y="4862534"/>
            <a:ext cx="968599" cy="647357"/>
            <a:chOff x="1374784" y="5201799"/>
            <a:chExt cx="968599" cy="647357"/>
          </a:xfrm>
        </p:grpSpPr>
        <p:grpSp>
          <p:nvGrpSpPr>
            <p:cNvPr id="93" name="Group 92"/>
            <p:cNvGrpSpPr/>
            <p:nvPr/>
          </p:nvGrpSpPr>
          <p:grpSpPr>
            <a:xfrm>
              <a:off x="1639250" y="5201799"/>
              <a:ext cx="426537" cy="455704"/>
              <a:chOff x="-1168871" y="5933646"/>
              <a:chExt cx="426537" cy="455704"/>
            </a:xfrm>
            <a:solidFill>
              <a:srgbClr val="5780CA"/>
            </a:solidFill>
          </p:grpSpPr>
          <p:sp>
            <p:nvSpPr>
              <p:cNvPr id="95"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4" name="TextBox 93"/>
            <p:cNvSpPr txBox="1"/>
            <p:nvPr/>
          </p:nvSpPr>
          <p:spPr>
            <a:xfrm>
              <a:off x="1374784" y="56829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Postboxes</a:t>
              </a:r>
            </a:p>
          </p:txBody>
        </p:sp>
      </p:grpSp>
      <p:grpSp>
        <p:nvGrpSpPr>
          <p:cNvPr id="4" name="Group 3"/>
          <p:cNvGrpSpPr/>
          <p:nvPr/>
        </p:nvGrpSpPr>
        <p:grpSpPr>
          <a:xfrm>
            <a:off x="3982385" y="1401455"/>
            <a:ext cx="968599" cy="765350"/>
            <a:chOff x="3143884" y="1133411"/>
            <a:chExt cx="968599" cy="765350"/>
          </a:xfrm>
        </p:grpSpPr>
        <p:sp>
          <p:nvSpPr>
            <p:cNvPr id="98" name="Freeform 137"/>
            <p:cNvSpPr>
              <a:spLocks noChangeAspect="1"/>
            </p:cNvSpPr>
            <p:nvPr/>
          </p:nvSpPr>
          <p:spPr bwMode="black">
            <a:xfrm>
              <a:off x="3332137" y="1133411"/>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3143884" y="173256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Aircrafts</a:t>
              </a:r>
            </a:p>
          </p:txBody>
        </p:sp>
      </p:grpSp>
      <p:grpSp>
        <p:nvGrpSpPr>
          <p:cNvPr id="5" name="Group 4"/>
          <p:cNvGrpSpPr/>
          <p:nvPr/>
        </p:nvGrpSpPr>
        <p:grpSpPr>
          <a:xfrm>
            <a:off x="8781110" y="922897"/>
            <a:ext cx="968599" cy="650490"/>
            <a:chOff x="4539379" y="1349311"/>
            <a:chExt cx="968599" cy="650490"/>
          </a:xfrm>
        </p:grpSpPr>
        <p:sp>
          <p:nvSpPr>
            <p:cNvPr id="101" name="Freeform 8"/>
            <p:cNvSpPr>
              <a:spLocks noChangeAspect="1" noEditPoints="1"/>
            </p:cNvSpPr>
            <p:nvPr/>
          </p:nvSpPr>
          <p:spPr bwMode="auto">
            <a:xfrm>
              <a:off x="4763413" y="1349311"/>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02" name="TextBox 101"/>
            <p:cNvSpPr txBox="1"/>
            <p:nvPr/>
          </p:nvSpPr>
          <p:spPr>
            <a:xfrm>
              <a:off x="4539379" y="183360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Auto</a:t>
              </a:r>
              <a:endParaRPr kumimoji="0" lang="en-US" sz="1600" b="0" i="0" u="none" strike="noStrike" kern="0" cap="none" spc="0" normalizeH="0" baseline="0" noProof="0" dirty="0">
                <a:ln>
                  <a:noFill/>
                </a:ln>
                <a:effectLst/>
                <a:uLnTx/>
                <a:uFillTx/>
              </a:endParaRPr>
            </a:p>
          </p:txBody>
        </p:sp>
      </p:grpSp>
      <p:grpSp>
        <p:nvGrpSpPr>
          <p:cNvPr id="25" name="Group 24"/>
          <p:cNvGrpSpPr/>
          <p:nvPr/>
        </p:nvGrpSpPr>
        <p:grpSpPr>
          <a:xfrm>
            <a:off x="796637" y="3093073"/>
            <a:ext cx="1232958" cy="986419"/>
            <a:chOff x="335510" y="3710866"/>
            <a:chExt cx="1232958" cy="986419"/>
          </a:xfrm>
        </p:grpSpPr>
        <p:grpSp>
          <p:nvGrpSpPr>
            <p:cNvPr id="104" name="Group 103"/>
            <p:cNvGrpSpPr/>
            <p:nvPr/>
          </p:nvGrpSpPr>
          <p:grpSpPr>
            <a:xfrm>
              <a:off x="686945" y="3710866"/>
              <a:ext cx="525785" cy="721772"/>
              <a:chOff x="5647124" y="6211669"/>
              <a:chExt cx="413051" cy="567017"/>
            </a:xfrm>
            <a:solidFill>
              <a:srgbClr val="5780CA"/>
            </a:solidFill>
          </p:grpSpPr>
          <p:sp>
            <p:nvSpPr>
              <p:cNvPr id="106" name="Freeform: Shape 754"/>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p:cNvGrpSpPr/>
              <p:nvPr/>
            </p:nvGrpSpPr>
            <p:grpSpPr>
              <a:xfrm>
                <a:off x="5706618" y="6211669"/>
                <a:ext cx="294063" cy="503862"/>
                <a:chOff x="5706618" y="6211669"/>
                <a:chExt cx="294063" cy="503862"/>
              </a:xfrm>
              <a:grpFill/>
            </p:grpSpPr>
            <p:grpSp>
              <p:nvGrpSpPr>
                <p:cNvPr id="108" name="Group 107"/>
                <p:cNvGrpSpPr/>
                <p:nvPr/>
              </p:nvGrpSpPr>
              <p:grpSpPr>
                <a:xfrm>
                  <a:off x="5706618" y="6428789"/>
                  <a:ext cx="294063" cy="286742"/>
                  <a:chOff x="9349890" y="417916"/>
                  <a:chExt cx="669938" cy="653258"/>
                </a:xfrm>
                <a:grpFill/>
              </p:grpSpPr>
              <p:sp>
                <p:nvSpPr>
                  <p:cNvPr id="111"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111"/>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Right Arrow 108"/>
                <p:cNvSpPr/>
                <p:nvPr/>
              </p:nvSpPr>
              <p:spPr bwMode="auto">
                <a:xfrm rot="16200000">
                  <a:off x="5715754" y="6220156"/>
                  <a:ext cx="94671"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Arrow 109"/>
                <p:cNvSpPr/>
                <p:nvPr/>
              </p:nvSpPr>
              <p:spPr bwMode="auto">
                <a:xfrm rot="5400000">
                  <a:off x="5886152" y="6221227"/>
                  <a:ext cx="97842"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5" name="TextBox 104"/>
            <p:cNvSpPr txBox="1"/>
            <p:nvPr/>
          </p:nvSpPr>
          <p:spPr>
            <a:xfrm>
              <a:off x="335510" y="4531086"/>
              <a:ext cx="1232958"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Elevators</a:t>
              </a:r>
            </a:p>
          </p:txBody>
        </p:sp>
      </p:grpSp>
      <p:grpSp>
        <p:nvGrpSpPr>
          <p:cNvPr id="16" name="Group 15"/>
          <p:cNvGrpSpPr/>
          <p:nvPr/>
        </p:nvGrpSpPr>
        <p:grpSpPr>
          <a:xfrm>
            <a:off x="7007912" y="3234582"/>
            <a:ext cx="968599" cy="824796"/>
            <a:chOff x="7496416" y="3245753"/>
            <a:chExt cx="968599" cy="824796"/>
          </a:xfrm>
        </p:grpSpPr>
        <p:sp>
          <p:nvSpPr>
            <p:cNvPr id="114" name="Freeform 193"/>
            <p:cNvSpPr>
              <a:spLocks noChangeAspect="1" noEditPoints="1"/>
            </p:cNvSpPr>
            <p:nvPr/>
          </p:nvSpPr>
          <p:spPr bwMode="auto">
            <a:xfrm>
              <a:off x="7656682" y="3245753"/>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p:cNvSpPr txBox="1"/>
            <p:nvPr/>
          </p:nvSpPr>
          <p:spPr>
            <a:xfrm>
              <a:off x="7496416" y="390435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Factory floor</a:t>
              </a:r>
            </a:p>
          </p:txBody>
        </p:sp>
      </p:grpSp>
      <p:grpSp>
        <p:nvGrpSpPr>
          <p:cNvPr id="8" name="Group 7"/>
          <p:cNvGrpSpPr/>
          <p:nvPr/>
        </p:nvGrpSpPr>
        <p:grpSpPr>
          <a:xfrm>
            <a:off x="4405426" y="3009496"/>
            <a:ext cx="968599" cy="863416"/>
            <a:chOff x="7324616" y="1975240"/>
            <a:chExt cx="968599" cy="863416"/>
          </a:xfrm>
        </p:grpSpPr>
        <p:grpSp>
          <p:nvGrpSpPr>
            <p:cNvPr id="117" name="Group 116"/>
            <p:cNvGrpSpPr/>
            <p:nvPr/>
          </p:nvGrpSpPr>
          <p:grpSpPr>
            <a:xfrm>
              <a:off x="7525480" y="1975240"/>
              <a:ext cx="555446" cy="624876"/>
              <a:chOff x="13543473" y="3081481"/>
              <a:chExt cx="486655" cy="547487"/>
            </a:xfrm>
            <a:solidFill>
              <a:srgbClr val="5780CA"/>
            </a:solidFill>
          </p:grpSpPr>
          <p:sp>
            <p:nvSpPr>
              <p:cNvPr id="119"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18" name="TextBox 117"/>
            <p:cNvSpPr txBox="1"/>
            <p:nvPr/>
          </p:nvSpPr>
          <p:spPr>
            <a:xfrm>
              <a:off x="7324616" y="26724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Oil equipment</a:t>
              </a:r>
            </a:p>
          </p:txBody>
        </p:sp>
      </p:grpSp>
      <p:grpSp>
        <p:nvGrpSpPr>
          <p:cNvPr id="6" name="Group 5"/>
          <p:cNvGrpSpPr/>
          <p:nvPr/>
        </p:nvGrpSpPr>
        <p:grpSpPr>
          <a:xfrm>
            <a:off x="3683182" y="2230923"/>
            <a:ext cx="1011006" cy="774473"/>
            <a:chOff x="6053111" y="1147926"/>
            <a:chExt cx="1011006" cy="774473"/>
          </a:xfrm>
        </p:grpSpPr>
        <p:grpSp>
          <p:nvGrpSpPr>
            <p:cNvPr id="129" name="Group 128"/>
            <p:cNvGrpSpPr/>
            <p:nvPr/>
          </p:nvGrpSpPr>
          <p:grpSpPr>
            <a:xfrm>
              <a:off x="6173085" y="1147926"/>
              <a:ext cx="891032" cy="540757"/>
              <a:chOff x="13601156" y="3899900"/>
              <a:chExt cx="565936" cy="343460"/>
            </a:xfrm>
            <a:solidFill>
              <a:srgbClr val="5780CA"/>
            </a:solidFill>
          </p:grpSpPr>
          <p:sp>
            <p:nvSpPr>
              <p:cNvPr id="131"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0" name="Oval 29"/>
              <p:cNvSpPr>
                <a:spLocks noChangeArrowheads="1"/>
              </p:cNvSpPr>
              <p:nvPr/>
            </p:nvSpPr>
            <p:spPr bwMode="auto">
              <a:xfrm>
                <a:off x="13994743"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1" name="Oval 30"/>
              <p:cNvSpPr>
                <a:spLocks noChangeArrowheads="1"/>
              </p:cNvSpPr>
              <p:nvPr/>
            </p:nvSpPr>
            <p:spPr bwMode="auto">
              <a:xfrm>
                <a:off x="14040228"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32"/>
              <p:cNvSpPr>
                <a:spLocks noChangeArrowheads="1"/>
              </p:cNvSpPr>
              <p:nvPr/>
            </p:nvSpPr>
            <p:spPr bwMode="auto">
              <a:xfrm>
                <a:off x="14015165" y="4068536"/>
                <a:ext cx="16399" cy="4548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4"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34"/>
              <p:cNvSpPr>
                <a:spLocks noChangeArrowheads="1"/>
              </p:cNvSpPr>
              <p:nvPr/>
            </p:nvSpPr>
            <p:spPr bwMode="auto">
              <a:xfrm>
                <a:off x="13994743" y="3995512"/>
                <a:ext cx="58481" cy="4022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30" name="TextBox 129"/>
            <p:cNvSpPr txBox="1"/>
            <p:nvPr/>
          </p:nvSpPr>
          <p:spPr>
            <a:xfrm>
              <a:off x="6053111" y="175620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Cows</a:t>
              </a:r>
            </a:p>
          </p:txBody>
        </p:sp>
      </p:grpSp>
      <p:grpSp>
        <p:nvGrpSpPr>
          <p:cNvPr id="18" name="Group 17"/>
          <p:cNvGrpSpPr/>
          <p:nvPr/>
        </p:nvGrpSpPr>
        <p:grpSpPr>
          <a:xfrm>
            <a:off x="7846034" y="5188797"/>
            <a:ext cx="968599" cy="702117"/>
            <a:chOff x="7447662" y="5112899"/>
            <a:chExt cx="968599" cy="702117"/>
          </a:xfrm>
        </p:grpSpPr>
        <p:grpSp>
          <p:nvGrpSpPr>
            <p:cNvPr id="147" name="Group 146"/>
            <p:cNvGrpSpPr/>
            <p:nvPr/>
          </p:nvGrpSpPr>
          <p:grpSpPr>
            <a:xfrm>
              <a:off x="7555006" y="5112899"/>
              <a:ext cx="682748" cy="514643"/>
              <a:chOff x="14466548" y="3803109"/>
              <a:chExt cx="499020" cy="376151"/>
            </a:xfrm>
            <a:solidFill>
              <a:srgbClr val="5780CA"/>
            </a:solidFill>
          </p:grpSpPr>
          <p:sp>
            <p:nvSpPr>
              <p:cNvPr id="149"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7447662" y="564881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Engines</a:t>
              </a:r>
            </a:p>
          </p:txBody>
        </p:sp>
      </p:grpSp>
      <p:grpSp>
        <p:nvGrpSpPr>
          <p:cNvPr id="9" name="Group 8"/>
          <p:cNvGrpSpPr/>
          <p:nvPr/>
        </p:nvGrpSpPr>
        <p:grpSpPr>
          <a:xfrm>
            <a:off x="2656202" y="4419976"/>
            <a:ext cx="1074174" cy="896375"/>
            <a:chOff x="8855356" y="2195784"/>
            <a:chExt cx="1074174" cy="896375"/>
          </a:xfrm>
        </p:grpSpPr>
        <p:sp>
          <p:nvSpPr>
            <p:cNvPr id="152" name="Rectangle 2048"/>
            <p:cNvSpPr>
              <a:spLocks noChangeAspect="1"/>
            </p:cNvSpPr>
            <p:nvPr/>
          </p:nvSpPr>
          <p:spPr bwMode="auto">
            <a:xfrm flipV="1">
              <a:off x="9317586" y="2195784"/>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p:cNvSpPr txBox="1"/>
            <p:nvPr/>
          </p:nvSpPr>
          <p:spPr>
            <a:xfrm>
              <a:off x="8855356" y="2759760"/>
              <a:ext cx="1074174"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Vending machines</a:t>
              </a:r>
              <a:endParaRPr kumimoji="0" lang="en-US" sz="1600" b="0" i="0" u="none" strike="noStrike" kern="0" cap="none" spc="0" normalizeH="0" baseline="0" noProof="0" dirty="0">
                <a:ln>
                  <a:noFill/>
                </a:ln>
                <a:effectLst/>
                <a:uLnTx/>
                <a:uFillTx/>
              </a:endParaRPr>
            </a:p>
          </p:txBody>
        </p:sp>
      </p:grpSp>
      <p:grpSp>
        <p:nvGrpSpPr>
          <p:cNvPr id="11" name="Group 10"/>
          <p:cNvGrpSpPr/>
          <p:nvPr/>
        </p:nvGrpSpPr>
        <p:grpSpPr>
          <a:xfrm>
            <a:off x="10500421" y="3433224"/>
            <a:ext cx="968599" cy="612811"/>
            <a:chOff x="10712679" y="2633766"/>
            <a:chExt cx="968599" cy="612811"/>
          </a:xfrm>
        </p:grpSpPr>
        <p:sp>
          <p:nvSpPr>
            <p:cNvPr id="155" name="Freeform 352"/>
            <p:cNvSpPr>
              <a:spLocks noChangeAspect="1" noEditPoints="1"/>
            </p:cNvSpPr>
            <p:nvPr/>
          </p:nvSpPr>
          <p:spPr bwMode="auto">
            <a:xfrm>
              <a:off x="11002895" y="2633766"/>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6" name="TextBox 155"/>
            <p:cNvSpPr txBox="1"/>
            <p:nvPr/>
          </p:nvSpPr>
          <p:spPr>
            <a:xfrm>
              <a:off x="10712679" y="3080378"/>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Buildings</a:t>
              </a:r>
            </a:p>
          </p:txBody>
        </p:sp>
      </p:grpSp>
      <p:grpSp>
        <p:nvGrpSpPr>
          <p:cNvPr id="7" name="Group 6"/>
          <p:cNvGrpSpPr/>
          <p:nvPr/>
        </p:nvGrpSpPr>
        <p:grpSpPr>
          <a:xfrm>
            <a:off x="6411306" y="1210351"/>
            <a:ext cx="1362492" cy="796211"/>
            <a:chOff x="8045023" y="1336966"/>
            <a:chExt cx="1362492" cy="796211"/>
          </a:xfrm>
        </p:grpSpPr>
        <p:grpSp>
          <p:nvGrpSpPr>
            <p:cNvPr id="158" name="Group 157"/>
            <p:cNvGrpSpPr/>
            <p:nvPr/>
          </p:nvGrpSpPr>
          <p:grpSpPr>
            <a:xfrm>
              <a:off x="8488005" y="1336966"/>
              <a:ext cx="508942" cy="506179"/>
              <a:chOff x="9993179" y="3108498"/>
              <a:chExt cx="342486" cy="340626"/>
            </a:xfrm>
            <a:solidFill>
              <a:srgbClr val="5780CA"/>
            </a:solidFill>
          </p:grpSpPr>
          <p:sp>
            <p:nvSpPr>
              <p:cNvPr id="160"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p:cNvGrpSpPr/>
              <p:nvPr/>
            </p:nvGrpSpPr>
            <p:grpSpPr>
              <a:xfrm>
                <a:off x="9993179" y="3108498"/>
                <a:ext cx="104400" cy="49510"/>
                <a:chOff x="4732666" y="-1007401"/>
                <a:chExt cx="183486" cy="87016"/>
              </a:xfrm>
              <a:grpFill/>
            </p:grpSpPr>
            <p:sp>
              <p:nvSpPr>
                <p:cNvPr id="163" name="Rectangle 162"/>
                <p:cNvSpPr/>
                <p:nvPr/>
              </p:nvSpPr>
              <p:spPr bwMode="auto">
                <a:xfrm>
                  <a:off x="4847524" y="-1007401"/>
                  <a:ext cx="68628" cy="8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732666" y="-1007401"/>
                  <a:ext cx="160709" cy="509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2"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9" name="TextBox 158"/>
            <p:cNvSpPr txBox="1"/>
            <p:nvPr/>
          </p:nvSpPr>
          <p:spPr>
            <a:xfrm>
              <a:off x="8045023" y="1922369"/>
              <a:ext cx="1362492" cy="21080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Fryers</a:t>
              </a:r>
              <a:endParaRPr kumimoji="0" lang="en-US" sz="1600" b="0" i="0" u="none" strike="noStrike" kern="0" cap="none" spc="0" normalizeH="0" baseline="0" noProof="0" dirty="0">
                <a:ln>
                  <a:noFill/>
                </a:ln>
                <a:effectLst/>
                <a:uLnTx/>
                <a:uFillTx/>
              </a:endParaRPr>
            </a:p>
          </p:txBody>
        </p:sp>
      </p:grpSp>
      <p:grpSp>
        <p:nvGrpSpPr>
          <p:cNvPr id="14" name="Group 13"/>
          <p:cNvGrpSpPr/>
          <p:nvPr/>
        </p:nvGrpSpPr>
        <p:grpSpPr>
          <a:xfrm>
            <a:off x="9791208" y="5224438"/>
            <a:ext cx="1074174" cy="563888"/>
            <a:chOff x="9699773" y="5455554"/>
            <a:chExt cx="1074174" cy="563888"/>
          </a:xfrm>
        </p:grpSpPr>
        <p:grpSp>
          <p:nvGrpSpPr>
            <p:cNvPr id="166" name="Group 165"/>
            <p:cNvGrpSpPr>
              <a:grpSpLocks noChangeAspect="1"/>
            </p:cNvGrpSpPr>
            <p:nvPr/>
          </p:nvGrpSpPr>
          <p:grpSpPr>
            <a:xfrm>
              <a:off x="10022165" y="5455554"/>
              <a:ext cx="365167" cy="368280"/>
              <a:chOff x="4706938" y="2719388"/>
              <a:chExt cx="558800" cy="563563"/>
            </a:xfrm>
            <a:solidFill>
              <a:srgbClr val="5780CA"/>
            </a:solidFill>
          </p:grpSpPr>
          <p:sp>
            <p:nvSpPr>
              <p:cNvPr id="168"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67" name="TextBox 166"/>
            <p:cNvSpPr txBox="1"/>
            <p:nvPr/>
          </p:nvSpPr>
          <p:spPr>
            <a:xfrm>
              <a:off x="9699773" y="5853243"/>
              <a:ext cx="1074174"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Medical devices</a:t>
              </a:r>
              <a:endParaRPr kumimoji="0" lang="en-US" sz="1600" b="0" i="0" u="none" strike="noStrike" kern="0" cap="none" spc="0" normalizeH="0" baseline="0" noProof="0" dirty="0">
                <a:ln>
                  <a:noFill/>
                </a:ln>
                <a:effectLst/>
                <a:uLnTx/>
                <a:uFillTx/>
              </a:endParaRPr>
            </a:p>
          </p:txBody>
        </p:sp>
      </p:grpSp>
      <p:grpSp>
        <p:nvGrpSpPr>
          <p:cNvPr id="26" name="Group 25"/>
          <p:cNvGrpSpPr/>
          <p:nvPr/>
        </p:nvGrpSpPr>
        <p:grpSpPr>
          <a:xfrm>
            <a:off x="2642512" y="5662021"/>
            <a:ext cx="1075791" cy="586051"/>
            <a:chOff x="1820456" y="3923495"/>
            <a:chExt cx="1075791" cy="586051"/>
          </a:xfrm>
        </p:grpSpPr>
        <p:sp>
          <p:nvSpPr>
            <p:cNvPr id="178" name="Rectangle 177"/>
            <p:cNvSpPr/>
            <p:nvPr/>
          </p:nvSpPr>
          <p:spPr>
            <a:xfrm>
              <a:off x="1991262" y="4232547"/>
              <a:ext cx="904985" cy="276999"/>
            </a:xfrm>
            <a:prstGeom prst="rect">
              <a:avLst/>
            </a:prstGeom>
          </p:spPr>
          <p:txBody>
            <a:bodyPr wrap="square">
              <a:noAutofit/>
            </a:bodyPr>
            <a:lstStyle/>
            <a:p>
              <a:pPr defTabSz="932597">
                <a:defRPr/>
              </a:pPr>
              <a:r>
                <a:rPr lang="en-US" sz="1600" kern="0" dirty="0"/>
                <a:t>Trucks</a:t>
              </a:r>
            </a:p>
          </p:txBody>
        </p:sp>
        <p:sp>
          <p:nvSpPr>
            <p:cNvPr id="179" name="Donut 100"/>
            <p:cNvSpPr>
              <a:spLocks noChangeAspect="1"/>
            </p:cNvSpPr>
            <p:nvPr/>
          </p:nvSpPr>
          <p:spPr bwMode="auto">
            <a:xfrm>
              <a:off x="1820456" y="392349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706480" y="1219374"/>
            <a:ext cx="506870" cy="728591"/>
            <a:chOff x="3822499" y="2345940"/>
            <a:chExt cx="506870" cy="728591"/>
          </a:xfrm>
        </p:grpSpPr>
        <p:sp>
          <p:nvSpPr>
            <p:cNvPr id="181" name="Rectangle 180"/>
            <p:cNvSpPr/>
            <p:nvPr/>
          </p:nvSpPr>
          <p:spPr>
            <a:xfrm>
              <a:off x="3822499" y="2828310"/>
              <a:ext cx="50687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0"/>
                </a:spcBef>
                <a:spcAft>
                  <a:spcPts val="600"/>
                </a:spcAft>
                <a:defRPr/>
              </a:pPr>
              <a:r>
                <a:rPr lang="en-US" sz="1600" kern="0" dirty="0">
                  <a:solidFill>
                    <a:schemeClr val="tx1"/>
                  </a:solidFill>
                </a:rPr>
                <a:t>Buses</a:t>
              </a:r>
            </a:p>
          </p:txBody>
        </p:sp>
        <p:sp>
          <p:nvSpPr>
            <p:cNvPr id="182" name="Freeform 181"/>
            <p:cNvSpPr>
              <a:spLocks noChangeAspect="1"/>
            </p:cNvSpPr>
            <p:nvPr/>
          </p:nvSpPr>
          <p:spPr bwMode="auto">
            <a:xfrm>
              <a:off x="3890912" y="2345940"/>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3536675" y="4638897"/>
            <a:ext cx="1194559" cy="1037608"/>
            <a:chOff x="3505422" y="3589699"/>
            <a:chExt cx="1194559" cy="1037608"/>
          </a:xfrm>
        </p:grpSpPr>
        <p:sp>
          <p:nvSpPr>
            <p:cNvPr id="187" name="Freeform: Shape 798"/>
            <p:cNvSpPr/>
            <p:nvPr/>
          </p:nvSpPr>
          <p:spPr bwMode="auto">
            <a:xfrm rot="5400000">
              <a:off x="3703015" y="3465825"/>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a:xfrm>
              <a:off x="3505422" y="4368775"/>
              <a:ext cx="1194559" cy="258532"/>
            </a:xfrm>
            <a:prstGeom prst="rect">
              <a:avLst/>
            </a:prstGeom>
          </p:spPr>
          <p:txBody>
            <a:bodyPr wrap="square">
              <a:noAutofit/>
            </a:bodyPr>
            <a:lstStyle/>
            <a:p>
              <a:pPr marL="0" lvl="1" algn="ctr" defTabSz="932563" fontAlgn="base">
                <a:lnSpc>
                  <a:spcPct val="90000"/>
                </a:lnSpc>
                <a:spcBef>
                  <a:spcPct val="0"/>
                </a:spcBef>
                <a:spcAft>
                  <a:spcPts val="600"/>
                </a:spcAft>
                <a:defRPr/>
              </a:pPr>
              <a:r>
                <a:rPr lang="en-US" sz="1600" kern="0" dirty="0"/>
                <a:t>Oil distribution</a:t>
              </a:r>
            </a:p>
          </p:txBody>
        </p:sp>
      </p:grpSp>
      <p:grpSp>
        <p:nvGrpSpPr>
          <p:cNvPr id="28" name="Group 27"/>
          <p:cNvGrpSpPr/>
          <p:nvPr/>
        </p:nvGrpSpPr>
        <p:grpSpPr>
          <a:xfrm>
            <a:off x="4704438" y="1839627"/>
            <a:ext cx="968599" cy="873018"/>
            <a:chOff x="2994112" y="5216314"/>
            <a:chExt cx="968599" cy="873018"/>
          </a:xfrm>
        </p:grpSpPr>
        <p:sp>
          <p:nvSpPr>
            <p:cNvPr id="190" name="TextBox 189"/>
            <p:cNvSpPr txBox="1"/>
            <p:nvPr/>
          </p:nvSpPr>
          <p:spPr>
            <a:xfrm>
              <a:off x="2994112" y="592313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meters</a:t>
              </a:r>
            </a:p>
          </p:txBody>
        </p:sp>
        <p:grpSp>
          <p:nvGrpSpPr>
            <p:cNvPr id="191" name="Group 190"/>
            <p:cNvGrpSpPr/>
            <p:nvPr/>
          </p:nvGrpSpPr>
          <p:grpSpPr>
            <a:xfrm>
              <a:off x="3343074" y="5216314"/>
              <a:ext cx="269077" cy="677391"/>
              <a:chOff x="3661466" y="5442422"/>
              <a:chExt cx="269077" cy="677391"/>
            </a:xfrm>
            <a:solidFill>
              <a:srgbClr val="5780CA"/>
            </a:solidFill>
          </p:grpSpPr>
          <p:sp>
            <p:nvSpPr>
              <p:cNvPr id="192"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3" name="Group 192"/>
              <p:cNvGrpSpPr/>
              <p:nvPr/>
            </p:nvGrpSpPr>
            <p:grpSpPr>
              <a:xfrm>
                <a:off x="3661466" y="5442422"/>
                <a:ext cx="269077" cy="677391"/>
                <a:chOff x="3661466" y="5442422"/>
                <a:chExt cx="269077" cy="677391"/>
              </a:xfrm>
              <a:grpFill/>
            </p:grpSpPr>
            <p:sp>
              <p:nvSpPr>
                <p:cNvPr id="194" name="Freeform: Shape 772"/>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3757612" y="5803106"/>
                  <a:ext cx="92870" cy="316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3" name="Group 22"/>
          <p:cNvGrpSpPr/>
          <p:nvPr/>
        </p:nvGrpSpPr>
        <p:grpSpPr>
          <a:xfrm>
            <a:off x="1680489" y="2324597"/>
            <a:ext cx="990977" cy="841769"/>
            <a:chOff x="2234850" y="2460663"/>
            <a:chExt cx="990977" cy="841769"/>
          </a:xfrm>
        </p:grpSpPr>
        <p:sp>
          <p:nvSpPr>
            <p:cNvPr id="200" name="Rectangle 199"/>
            <p:cNvSpPr/>
            <p:nvPr/>
          </p:nvSpPr>
          <p:spPr>
            <a:xfrm>
              <a:off x="2234850" y="3043900"/>
              <a:ext cx="990977" cy="258532"/>
            </a:xfrm>
            <a:prstGeom prst="rect">
              <a:avLst/>
            </a:prstGeom>
          </p:spPr>
          <p:txBody>
            <a:bodyPr wrap="square">
              <a:noAutofit/>
            </a:bodyPr>
            <a:lstStyle/>
            <a:p>
              <a:pPr algn="ctr" defTabSz="932563">
                <a:lnSpc>
                  <a:spcPct val="90000"/>
                </a:lnSpc>
                <a:spcAft>
                  <a:spcPts val="600"/>
                </a:spcAft>
                <a:defRPr/>
              </a:pPr>
              <a:r>
                <a:rPr lang="en-US" sz="1600" kern="0" dirty="0"/>
                <a:t>Power plant</a:t>
              </a:r>
            </a:p>
          </p:txBody>
        </p:sp>
        <p:grpSp>
          <p:nvGrpSpPr>
            <p:cNvPr id="201" name="Group 200"/>
            <p:cNvGrpSpPr>
              <a:grpSpLocks noChangeAspect="1"/>
            </p:cNvGrpSpPr>
            <p:nvPr/>
          </p:nvGrpSpPr>
          <p:grpSpPr>
            <a:xfrm flipH="1">
              <a:off x="2509095" y="2460663"/>
              <a:ext cx="541127" cy="566450"/>
              <a:chOff x="5383598" y="2422433"/>
              <a:chExt cx="958639" cy="1003502"/>
            </a:xfrm>
            <a:solidFill>
              <a:srgbClr val="5780CA"/>
            </a:solidFill>
          </p:grpSpPr>
          <p:grpSp>
            <p:nvGrpSpPr>
              <p:cNvPr id="202" name="Group 201"/>
              <p:cNvGrpSpPr>
                <a:grpSpLocks noChangeAspect="1"/>
              </p:cNvGrpSpPr>
              <p:nvPr/>
            </p:nvGrpSpPr>
            <p:grpSpPr>
              <a:xfrm>
                <a:off x="5446923" y="2588059"/>
                <a:ext cx="895314" cy="837876"/>
                <a:chOff x="11441117" y="7323932"/>
                <a:chExt cx="420688" cy="393700"/>
              </a:xfrm>
              <a:grpFill/>
            </p:grpSpPr>
            <p:sp>
              <p:nvSpPr>
                <p:cNvPr id="206"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7"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8"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203"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4"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5"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20" name="Group 19"/>
          <p:cNvGrpSpPr/>
          <p:nvPr/>
        </p:nvGrpSpPr>
        <p:grpSpPr>
          <a:xfrm>
            <a:off x="9005144" y="1835239"/>
            <a:ext cx="1045687" cy="697555"/>
            <a:chOff x="4579027" y="4766901"/>
            <a:chExt cx="1045687" cy="697555"/>
          </a:xfrm>
        </p:grpSpPr>
        <p:grpSp>
          <p:nvGrpSpPr>
            <p:cNvPr id="210" name="Group 209"/>
            <p:cNvGrpSpPr>
              <a:grpSpLocks noChangeAspect="1"/>
            </p:cNvGrpSpPr>
            <p:nvPr/>
          </p:nvGrpSpPr>
          <p:grpSpPr>
            <a:xfrm>
              <a:off x="4834307" y="4766901"/>
              <a:ext cx="635952" cy="465817"/>
              <a:chOff x="5858289" y="4939278"/>
              <a:chExt cx="222896" cy="163265"/>
            </a:xfrm>
            <a:solidFill>
              <a:srgbClr val="5780CA"/>
            </a:solidFill>
          </p:grpSpPr>
          <p:sp>
            <p:nvSpPr>
              <p:cNvPr id="212"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solidFill>
                    <a:srgbClr val="1B3B41"/>
                  </a:solidFill>
                </a:endParaRPr>
              </a:p>
            </p:txBody>
          </p:sp>
          <p:sp>
            <p:nvSpPr>
              <p:cNvPr id="213"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sp>
            <p:nvSpPr>
              <p:cNvPr id="214"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grpSp>
        <p:sp>
          <p:nvSpPr>
            <p:cNvPr id="211" name="TextBox 210"/>
            <p:cNvSpPr txBox="1"/>
            <p:nvPr/>
          </p:nvSpPr>
          <p:spPr>
            <a:xfrm>
              <a:off x="4579027" y="5281301"/>
              <a:ext cx="1045687" cy="183155"/>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Surveillance</a:t>
              </a:r>
            </a:p>
          </p:txBody>
        </p:sp>
      </p:grpSp>
      <p:grpSp>
        <p:nvGrpSpPr>
          <p:cNvPr id="17" name="Group 16"/>
          <p:cNvGrpSpPr/>
          <p:nvPr/>
        </p:nvGrpSpPr>
        <p:grpSpPr>
          <a:xfrm>
            <a:off x="6429617" y="4325122"/>
            <a:ext cx="990960" cy="790757"/>
            <a:chOff x="6429617" y="4325122"/>
            <a:chExt cx="990960" cy="790757"/>
          </a:xfrm>
        </p:grpSpPr>
        <p:sp>
          <p:nvSpPr>
            <p:cNvPr id="216" name="TextBox 215"/>
            <p:cNvSpPr txBox="1"/>
            <p:nvPr/>
          </p:nvSpPr>
          <p:spPr>
            <a:xfrm>
              <a:off x="6429617" y="494968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Power tools</a:t>
              </a:r>
            </a:p>
          </p:txBody>
        </p:sp>
        <p:sp>
          <p:nvSpPr>
            <p:cNvPr id="217" name="Freeform: Shape 206"/>
            <p:cNvSpPr/>
            <p:nvPr/>
          </p:nvSpPr>
          <p:spPr bwMode="auto">
            <a:xfrm rot="1151344">
              <a:off x="6647301" y="4325122"/>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9476252" y="3647966"/>
            <a:ext cx="968599" cy="461300"/>
            <a:chOff x="9476252" y="3647966"/>
            <a:chExt cx="968599" cy="461300"/>
          </a:xfrm>
        </p:grpSpPr>
        <p:sp>
          <p:nvSpPr>
            <p:cNvPr id="219" name="TextBox 218"/>
            <p:cNvSpPr txBox="1"/>
            <p:nvPr/>
          </p:nvSpPr>
          <p:spPr>
            <a:xfrm>
              <a:off x="9476252" y="394306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noProof="0" dirty="0"/>
                <a:t>Racing</a:t>
              </a:r>
              <a:endParaRPr kumimoji="0" lang="en-US" sz="1600" b="0" i="0" u="none" strike="noStrike" kern="0" cap="none" spc="0" normalizeH="0" baseline="0" noProof="0" dirty="0">
                <a:ln>
                  <a:noFill/>
                </a:ln>
                <a:effectLst/>
                <a:uLnTx/>
                <a:uFillTx/>
              </a:endParaRPr>
            </a:p>
          </p:txBody>
        </p:sp>
        <p:grpSp>
          <p:nvGrpSpPr>
            <p:cNvPr id="220" name="Group 219"/>
            <p:cNvGrpSpPr/>
            <p:nvPr/>
          </p:nvGrpSpPr>
          <p:grpSpPr>
            <a:xfrm>
              <a:off x="9520568" y="3647966"/>
              <a:ext cx="835994" cy="252906"/>
              <a:chOff x="8577661" y="3473196"/>
              <a:chExt cx="999476" cy="302361"/>
            </a:xfrm>
            <a:solidFill>
              <a:srgbClr val="5780CA"/>
            </a:solidFill>
          </p:grpSpPr>
          <p:sp>
            <p:nvSpPr>
              <p:cNvPr id="221" name="Freeform: Shape 223"/>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2" name="Freeform: Shape 2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8613547" y="3541447"/>
                <a:ext cx="7674" cy="153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Shape 22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Freeform: Shape 221"/>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7675553" y="4109266"/>
            <a:ext cx="1057926" cy="862518"/>
            <a:chOff x="8671476" y="4551774"/>
            <a:chExt cx="1057926" cy="862518"/>
          </a:xfrm>
        </p:grpSpPr>
        <p:sp>
          <p:nvSpPr>
            <p:cNvPr id="227" name="TextBox 226"/>
            <p:cNvSpPr txBox="1"/>
            <p:nvPr/>
          </p:nvSpPr>
          <p:spPr>
            <a:xfrm>
              <a:off x="8671476" y="5081893"/>
              <a:ext cx="1057926"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Mining</a:t>
              </a:r>
              <a:r>
                <a:rPr kumimoji="0" lang="en-US" sz="1600" b="0" i="0" u="none" strike="noStrike" kern="0" cap="none" spc="0" normalizeH="0" noProof="0" dirty="0">
                  <a:ln>
                    <a:noFill/>
                  </a:ln>
                  <a:effectLst/>
                  <a:uLnTx/>
                  <a:uFillTx/>
                </a:rPr>
                <a:t> equipment</a:t>
              </a:r>
              <a:endParaRPr kumimoji="0" lang="en-US" sz="1600" b="0" i="0" u="none" strike="noStrike" kern="0" cap="none" spc="0" normalizeH="0" baseline="0" noProof="0" dirty="0">
                <a:ln>
                  <a:noFill/>
                </a:ln>
                <a:effectLst/>
                <a:uLnTx/>
                <a:uFillTx/>
              </a:endParaRPr>
            </a:p>
          </p:txBody>
        </p:sp>
        <p:grpSp>
          <p:nvGrpSpPr>
            <p:cNvPr id="228" name="Group 4"/>
            <p:cNvGrpSpPr>
              <a:grpSpLocks noChangeAspect="1"/>
            </p:cNvGrpSpPr>
            <p:nvPr/>
          </p:nvGrpSpPr>
          <p:grpSpPr bwMode="auto">
            <a:xfrm>
              <a:off x="8845808" y="4551774"/>
              <a:ext cx="645954" cy="475115"/>
              <a:chOff x="2363" y="1118"/>
              <a:chExt cx="2953" cy="2172"/>
            </a:xfrm>
            <a:solidFill>
              <a:srgbClr val="5780CA"/>
            </a:solidFill>
          </p:grpSpPr>
          <p:sp>
            <p:nvSpPr>
              <p:cNvPr id="229"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0"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19" name="Group 18"/>
          <p:cNvGrpSpPr/>
          <p:nvPr/>
        </p:nvGrpSpPr>
        <p:grpSpPr>
          <a:xfrm>
            <a:off x="6754413" y="5469177"/>
            <a:ext cx="968599" cy="607536"/>
            <a:chOff x="5720835" y="5396556"/>
            <a:chExt cx="968599" cy="607536"/>
          </a:xfrm>
        </p:grpSpPr>
        <p:grpSp>
          <p:nvGrpSpPr>
            <p:cNvPr id="232" name="Group 231"/>
            <p:cNvGrpSpPr/>
            <p:nvPr/>
          </p:nvGrpSpPr>
          <p:grpSpPr>
            <a:xfrm>
              <a:off x="5794945" y="5396556"/>
              <a:ext cx="832474" cy="378179"/>
              <a:chOff x="873122" y="1363662"/>
              <a:chExt cx="10268052" cy="4664605"/>
            </a:xfrm>
            <a:solidFill>
              <a:srgbClr val="5780CA"/>
            </a:solidFill>
          </p:grpSpPr>
          <p:grpSp>
            <p:nvGrpSpPr>
              <p:cNvPr id="234" name="Group 233"/>
              <p:cNvGrpSpPr/>
              <p:nvPr/>
            </p:nvGrpSpPr>
            <p:grpSpPr>
              <a:xfrm>
                <a:off x="873122" y="1363662"/>
                <a:ext cx="3857627" cy="4664605"/>
                <a:chOff x="873122" y="1363662"/>
                <a:chExt cx="3857627" cy="4664605"/>
              </a:xfrm>
              <a:grpFill/>
            </p:grpSpPr>
            <p:sp>
              <p:nvSpPr>
                <p:cNvPr id="255" name="Parallelogram 254"/>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Parallelogram 255"/>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Trapezoid 256"/>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Rounded Corners 278"/>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Shape 279"/>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0" name="Trapezoid 259"/>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1" name="Trapezoid 260"/>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Top Corners Rounded 28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Top Corners Rounded 28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Top Corners Rounded 284"/>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Top Corners Rounded 285"/>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Top Corners Rounded 286"/>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Top Corners Rounded 287"/>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Top Corners Rounded 288"/>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Top Corners Rounded 289"/>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5" name="Group 234"/>
              <p:cNvGrpSpPr/>
              <p:nvPr/>
            </p:nvGrpSpPr>
            <p:grpSpPr>
              <a:xfrm>
                <a:off x="7283547" y="1363662"/>
                <a:ext cx="3857627" cy="4664605"/>
                <a:chOff x="873122" y="1363662"/>
                <a:chExt cx="3857627" cy="4664605"/>
              </a:xfrm>
              <a:grpFill/>
            </p:grpSpPr>
            <p:sp>
              <p:nvSpPr>
                <p:cNvPr id="240" name="Parallelogram 239"/>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1" name="Parallelogram 240"/>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2" name="Trapezoid 241"/>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Rounded Corners 256"/>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4" name="Freeform: Shape 258"/>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Trapezoid 244"/>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6" name="Trapezoid 245"/>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Top Corners Rounded 26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Top Corners Rounded 26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Top Corners Rounded 265"/>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Top Corners Rounded 266"/>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Top Corners Rounded 268"/>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Top Corners Rounded 269"/>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Top Corners Rounded 270"/>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Top Corners Rounded 272"/>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6" name="Freeform: Shape 225"/>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Freeform: Shape 226"/>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Freeform: Shape 227"/>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Freeform: Shape 228"/>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extBox 232"/>
            <p:cNvSpPr txBox="1"/>
            <p:nvPr/>
          </p:nvSpPr>
          <p:spPr>
            <a:xfrm>
              <a:off x="5720835" y="583789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grids</a:t>
              </a:r>
            </a:p>
          </p:txBody>
        </p:sp>
      </p:grpSp>
      <p:grpSp>
        <p:nvGrpSpPr>
          <p:cNvPr id="196" name="Group 195"/>
          <p:cNvGrpSpPr/>
          <p:nvPr/>
        </p:nvGrpSpPr>
        <p:grpSpPr>
          <a:xfrm>
            <a:off x="10845965" y="5224438"/>
            <a:ext cx="1055111" cy="758218"/>
            <a:chOff x="10528416" y="4419841"/>
            <a:chExt cx="1055111" cy="758218"/>
          </a:xfrm>
        </p:grpSpPr>
        <p:grpSp>
          <p:nvGrpSpPr>
            <p:cNvPr id="197" name="Group 196"/>
            <p:cNvGrpSpPr>
              <a:grpSpLocks noChangeAspect="1"/>
            </p:cNvGrpSpPr>
            <p:nvPr/>
          </p:nvGrpSpPr>
          <p:grpSpPr>
            <a:xfrm>
              <a:off x="10761319" y="4419841"/>
              <a:ext cx="378610" cy="376162"/>
              <a:chOff x="10401129" y="5431042"/>
              <a:chExt cx="736600" cy="731838"/>
            </a:xfrm>
            <a:solidFill>
              <a:srgbClr val="5780CA"/>
            </a:solidFill>
          </p:grpSpPr>
          <p:sp>
            <p:nvSpPr>
              <p:cNvPr id="199"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209"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215"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98" name="TextBox 197"/>
            <p:cNvSpPr txBox="1"/>
            <p:nvPr/>
          </p:nvSpPr>
          <p:spPr>
            <a:xfrm>
              <a:off x="10528416" y="4845660"/>
              <a:ext cx="1055111"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Vaccine dispensers</a:t>
              </a:r>
            </a:p>
          </p:txBody>
        </p:sp>
      </p:grpSp>
      <p:grpSp>
        <p:nvGrpSpPr>
          <p:cNvPr id="218" name="Group 217"/>
          <p:cNvGrpSpPr/>
          <p:nvPr/>
        </p:nvGrpSpPr>
        <p:grpSpPr>
          <a:xfrm>
            <a:off x="442472" y="2248929"/>
            <a:ext cx="631912" cy="866672"/>
            <a:chOff x="670561" y="2239651"/>
            <a:chExt cx="631912" cy="866672"/>
          </a:xfrm>
        </p:grpSpPr>
        <p:sp>
          <p:nvSpPr>
            <p:cNvPr id="226" name="Rectangle 225"/>
            <p:cNvSpPr/>
            <p:nvPr/>
          </p:nvSpPr>
          <p:spPr>
            <a:xfrm>
              <a:off x="681707" y="2829324"/>
              <a:ext cx="620766" cy="276999"/>
            </a:xfrm>
            <a:prstGeom prst="rect">
              <a:avLst/>
            </a:prstGeom>
          </p:spPr>
          <p:txBody>
            <a:bodyPr wrap="square">
              <a:noAutofit/>
            </a:bodyPr>
            <a:lstStyle/>
            <a:p>
              <a:pPr defTabSz="932597">
                <a:defRPr/>
              </a:pPr>
              <a:r>
                <a:rPr lang="en-US" sz="1600" kern="0" dirty="0"/>
                <a:t>Dogs</a:t>
              </a:r>
            </a:p>
          </p:txBody>
        </p:sp>
        <p:sp>
          <p:nvSpPr>
            <p:cNvPr id="231" name="Freeform 1174"/>
            <p:cNvSpPr>
              <a:spLocks noChangeAspect="1"/>
            </p:cNvSpPr>
            <p:nvPr/>
          </p:nvSpPr>
          <p:spPr bwMode="auto">
            <a:xfrm>
              <a:off x="670561" y="2239651"/>
              <a:ext cx="631912" cy="562022"/>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3" name="Rounded Rectangle 2"/>
          <p:cNvSpPr/>
          <p:nvPr/>
        </p:nvSpPr>
        <p:spPr>
          <a:xfrm>
            <a:off x="9512563" y="4707634"/>
            <a:ext cx="2612304" cy="1591733"/>
          </a:xfrm>
          <a:prstGeom prst="roundRect">
            <a:avLst/>
          </a:prstGeom>
          <a:noFill/>
          <a:ln w="76200">
            <a:solidFill>
              <a:srgbClr val="00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9557310" y="4716823"/>
            <a:ext cx="2577309" cy="523220"/>
          </a:xfrm>
          <a:prstGeom prst="rect">
            <a:avLst/>
          </a:prstGeom>
          <a:noFill/>
        </p:spPr>
        <p:txBody>
          <a:bodyPr wrap="none" rtlCol="0">
            <a:spAutoFit/>
          </a:bodyPr>
          <a:lstStyle/>
          <a:p>
            <a:r>
              <a:rPr lang="en-US" sz="2800" dirty="0" smtClean="0"/>
              <a:t>Improved Group</a:t>
            </a:r>
            <a:endParaRPr lang="en-US" sz="2800" dirty="0"/>
          </a:p>
        </p:txBody>
      </p:sp>
      <p:sp>
        <p:nvSpPr>
          <p:cNvPr id="270" name="TextBox 269"/>
          <p:cNvSpPr txBox="1"/>
          <p:nvPr/>
        </p:nvSpPr>
        <p:spPr>
          <a:xfrm>
            <a:off x="-1" y="11017"/>
            <a:ext cx="7758898" cy="769441"/>
          </a:xfrm>
          <a:prstGeom prst="rect">
            <a:avLst/>
          </a:prstGeom>
          <a:noFill/>
        </p:spPr>
        <p:txBody>
          <a:bodyPr wrap="square" rtlCol="0">
            <a:spAutoFit/>
          </a:bodyPr>
          <a:lstStyle/>
          <a:p>
            <a:r>
              <a:rPr lang="en-US" sz="4400" dirty="0" smtClean="0">
                <a:solidFill>
                  <a:schemeClr val="tx1">
                    <a:lumMod val="75000"/>
                    <a:lumOff val="25000"/>
                  </a:schemeClr>
                </a:solidFill>
              </a:rPr>
              <a:t>Scenario: Allocating Resources</a:t>
            </a:r>
            <a:endParaRPr lang="en-US" sz="4400" dirty="0">
              <a:solidFill>
                <a:schemeClr val="tx1">
                  <a:lumMod val="75000"/>
                  <a:lumOff val="25000"/>
                </a:schemeClr>
              </a:solidFill>
            </a:endParaRPr>
          </a:p>
        </p:txBody>
      </p:sp>
    </p:spTree>
    <p:extLst>
      <p:ext uri="{BB962C8B-B14F-4D97-AF65-F5344CB8AC3E}">
        <p14:creationId xmlns:p14="http://schemas.microsoft.com/office/powerpoint/2010/main" val="227375220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Oval 269"/>
          <p:cNvSpPr/>
          <p:nvPr/>
        </p:nvSpPr>
        <p:spPr>
          <a:xfrm>
            <a:off x="8280514" y="729129"/>
            <a:ext cx="2777077" cy="212095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2" name="Oval 271"/>
          <p:cNvSpPr/>
          <p:nvPr/>
        </p:nvSpPr>
        <p:spPr>
          <a:xfrm>
            <a:off x="5942001" y="3159869"/>
            <a:ext cx="3241683" cy="3222947"/>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3" name="Oval 272"/>
          <p:cNvSpPr/>
          <p:nvPr/>
        </p:nvSpPr>
        <p:spPr>
          <a:xfrm>
            <a:off x="9625399" y="4755293"/>
            <a:ext cx="2268480" cy="1532090"/>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Oval 273"/>
          <p:cNvSpPr/>
          <p:nvPr/>
        </p:nvSpPr>
        <p:spPr>
          <a:xfrm>
            <a:off x="9189298" y="2989483"/>
            <a:ext cx="2627146" cy="148312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274"/>
          <p:cNvSpPr/>
          <p:nvPr/>
        </p:nvSpPr>
        <p:spPr>
          <a:xfrm>
            <a:off x="6236252" y="815955"/>
            <a:ext cx="1708487" cy="1569436"/>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6" name="Oval 275"/>
          <p:cNvSpPr/>
          <p:nvPr/>
        </p:nvSpPr>
        <p:spPr>
          <a:xfrm>
            <a:off x="1855951" y="3996304"/>
            <a:ext cx="2988956" cy="2413874"/>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7" name="Oval 276"/>
          <p:cNvSpPr/>
          <p:nvPr/>
        </p:nvSpPr>
        <p:spPr>
          <a:xfrm>
            <a:off x="3203304" y="1112752"/>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8" name="Oval 277"/>
          <p:cNvSpPr/>
          <p:nvPr/>
        </p:nvSpPr>
        <p:spPr>
          <a:xfrm>
            <a:off x="0" y="836436"/>
            <a:ext cx="2988956" cy="3004973"/>
          </a:xfrm>
          <a:prstGeom prst="ellipse">
            <a:avLst/>
          </a:prstGeom>
          <a:solidFill>
            <a:schemeClr val="bg1">
              <a:lumMod val="9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0" name="Group 9"/>
          <p:cNvGrpSpPr/>
          <p:nvPr/>
        </p:nvGrpSpPr>
        <p:grpSpPr>
          <a:xfrm>
            <a:off x="1273465" y="999359"/>
            <a:ext cx="968599" cy="1107119"/>
            <a:chOff x="10087217" y="1244394"/>
            <a:chExt cx="968599" cy="1107119"/>
          </a:xfrm>
        </p:grpSpPr>
        <p:grpSp>
          <p:nvGrpSpPr>
            <p:cNvPr id="79" name="Group 78"/>
            <p:cNvGrpSpPr/>
            <p:nvPr/>
          </p:nvGrpSpPr>
          <p:grpSpPr>
            <a:xfrm>
              <a:off x="10353454" y="1244394"/>
              <a:ext cx="506623" cy="590663"/>
              <a:chOff x="4475897" y="2224607"/>
              <a:chExt cx="506623" cy="590663"/>
            </a:xfrm>
            <a:solidFill>
              <a:srgbClr val="5780CA"/>
            </a:solidFill>
          </p:grpSpPr>
          <p:sp>
            <p:nvSpPr>
              <p:cNvPr id="81"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42"/>
              <p:cNvSpPr>
                <a:spLocks noChangeArrowheads="1"/>
              </p:cNvSpPr>
              <p:nvPr/>
            </p:nvSpPr>
            <p:spPr bwMode="auto">
              <a:xfrm>
                <a:off x="4901542" y="2381459"/>
                <a:ext cx="80978" cy="67368"/>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43"/>
              <p:cNvSpPr>
                <a:spLocks noChangeArrowheads="1"/>
              </p:cNvSpPr>
              <p:nvPr/>
            </p:nvSpPr>
            <p:spPr bwMode="auto">
              <a:xfrm>
                <a:off x="4915492"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44"/>
              <p:cNvSpPr>
                <a:spLocks noChangeArrowheads="1"/>
              </p:cNvSpPr>
              <p:nvPr/>
            </p:nvSpPr>
            <p:spPr bwMode="auto">
              <a:xfrm>
                <a:off x="4950877"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80" name="TextBox 79"/>
            <p:cNvSpPr txBox="1"/>
            <p:nvPr/>
          </p:nvSpPr>
          <p:spPr>
            <a:xfrm>
              <a:off x="10087217" y="1852915"/>
              <a:ext cx="968599" cy="49859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Electric charging </a:t>
              </a:r>
              <a:br>
                <a:rPr kumimoji="0" lang="en-US" sz="1600" b="0" i="0" u="none" strike="noStrike" kern="0" cap="none" spc="0" normalizeH="0" baseline="0" noProof="0" dirty="0">
                  <a:ln>
                    <a:noFill/>
                  </a:ln>
                  <a:effectLst/>
                  <a:uLnTx/>
                  <a:uFillTx/>
                </a:rPr>
              </a:br>
              <a:r>
                <a:rPr kumimoji="0" lang="en-US" sz="1600" b="0" i="0" u="none" strike="noStrike" kern="0" cap="none" spc="0" normalizeH="0" baseline="0" noProof="0" dirty="0">
                  <a:ln>
                    <a:noFill/>
                  </a:ln>
                  <a:effectLst/>
                  <a:uLnTx/>
                  <a:uFillTx/>
                </a:rPr>
                <a:t>stations</a:t>
              </a:r>
            </a:p>
          </p:txBody>
        </p:sp>
      </p:grpSp>
      <p:grpSp>
        <p:nvGrpSpPr>
          <p:cNvPr id="2" name="Group 1"/>
          <p:cNvGrpSpPr/>
          <p:nvPr/>
        </p:nvGrpSpPr>
        <p:grpSpPr>
          <a:xfrm>
            <a:off x="9842214" y="984993"/>
            <a:ext cx="968599" cy="900325"/>
            <a:chOff x="1562002" y="1256858"/>
            <a:chExt cx="968599" cy="900325"/>
          </a:xfrm>
        </p:grpSpPr>
        <p:grpSp>
          <p:nvGrpSpPr>
            <p:cNvPr id="87" name="Group 86"/>
            <p:cNvGrpSpPr/>
            <p:nvPr/>
          </p:nvGrpSpPr>
          <p:grpSpPr>
            <a:xfrm>
              <a:off x="1780004" y="1256858"/>
              <a:ext cx="485805" cy="484576"/>
              <a:chOff x="4426989" y="3121192"/>
              <a:chExt cx="485805" cy="484576"/>
            </a:xfrm>
            <a:solidFill>
              <a:srgbClr val="5780CA"/>
            </a:solidFill>
          </p:grpSpPr>
          <p:sp>
            <p:nvSpPr>
              <p:cNvPr id="89"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1562002" y="1824784"/>
              <a:ext cx="968599"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Street sweepers</a:t>
              </a:r>
            </a:p>
          </p:txBody>
        </p:sp>
      </p:grpSp>
      <p:grpSp>
        <p:nvGrpSpPr>
          <p:cNvPr id="27" name="Group 26"/>
          <p:cNvGrpSpPr/>
          <p:nvPr/>
        </p:nvGrpSpPr>
        <p:grpSpPr>
          <a:xfrm>
            <a:off x="1800050" y="4862534"/>
            <a:ext cx="968599" cy="647357"/>
            <a:chOff x="1374784" y="5201799"/>
            <a:chExt cx="968599" cy="647357"/>
          </a:xfrm>
        </p:grpSpPr>
        <p:grpSp>
          <p:nvGrpSpPr>
            <p:cNvPr id="93" name="Group 92"/>
            <p:cNvGrpSpPr/>
            <p:nvPr/>
          </p:nvGrpSpPr>
          <p:grpSpPr>
            <a:xfrm>
              <a:off x="1639250" y="5201799"/>
              <a:ext cx="426537" cy="455704"/>
              <a:chOff x="-1168871" y="5933646"/>
              <a:chExt cx="426537" cy="455704"/>
            </a:xfrm>
            <a:solidFill>
              <a:srgbClr val="5780CA"/>
            </a:solidFill>
          </p:grpSpPr>
          <p:sp>
            <p:nvSpPr>
              <p:cNvPr id="95"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4" name="TextBox 93"/>
            <p:cNvSpPr txBox="1"/>
            <p:nvPr/>
          </p:nvSpPr>
          <p:spPr>
            <a:xfrm>
              <a:off x="1374784" y="56829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Postboxes</a:t>
              </a:r>
            </a:p>
          </p:txBody>
        </p:sp>
      </p:grpSp>
      <p:grpSp>
        <p:nvGrpSpPr>
          <p:cNvPr id="4" name="Group 3"/>
          <p:cNvGrpSpPr/>
          <p:nvPr/>
        </p:nvGrpSpPr>
        <p:grpSpPr>
          <a:xfrm>
            <a:off x="3982385" y="1401455"/>
            <a:ext cx="968599" cy="765350"/>
            <a:chOff x="3143884" y="1133411"/>
            <a:chExt cx="968599" cy="765350"/>
          </a:xfrm>
        </p:grpSpPr>
        <p:sp>
          <p:nvSpPr>
            <p:cNvPr id="98" name="Freeform 137"/>
            <p:cNvSpPr>
              <a:spLocks noChangeAspect="1"/>
            </p:cNvSpPr>
            <p:nvPr/>
          </p:nvSpPr>
          <p:spPr bwMode="black">
            <a:xfrm>
              <a:off x="3332137" y="1133411"/>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3143884" y="173256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Aircrafts</a:t>
              </a:r>
            </a:p>
          </p:txBody>
        </p:sp>
      </p:grpSp>
      <p:grpSp>
        <p:nvGrpSpPr>
          <p:cNvPr id="5" name="Group 4"/>
          <p:cNvGrpSpPr/>
          <p:nvPr/>
        </p:nvGrpSpPr>
        <p:grpSpPr>
          <a:xfrm>
            <a:off x="8781110" y="922897"/>
            <a:ext cx="968599" cy="650490"/>
            <a:chOff x="4539379" y="1349311"/>
            <a:chExt cx="968599" cy="650490"/>
          </a:xfrm>
        </p:grpSpPr>
        <p:sp>
          <p:nvSpPr>
            <p:cNvPr id="101" name="Freeform 8"/>
            <p:cNvSpPr>
              <a:spLocks noChangeAspect="1" noEditPoints="1"/>
            </p:cNvSpPr>
            <p:nvPr/>
          </p:nvSpPr>
          <p:spPr bwMode="auto">
            <a:xfrm>
              <a:off x="4763413" y="1349311"/>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02" name="TextBox 101"/>
            <p:cNvSpPr txBox="1"/>
            <p:nvPr/>
          </p:nvSpPr>
          <p:spPr>
            <a:xfrm>
              <a:off x="4539379" y="183360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Auto</a:t>
              </a:r>
              <a:endParaRPr kumimoji="0" lang="en-US" sz="1600" b="0" i="0" u="none" strike="noStrike" kern="0" cap="none" spc="0" normalizeH="0" baseline="0" noProof="0" dirty="0">
                <a:ln>
                  <a:noFill/>
                </a:ln>
                <a:effectLst/>
                <a:uLnTx/>
                <a:uFillTx/>
              </a:endParaRPr>
            </a:p>
          </p:txBody>
        </p:sp>
      </p:grpSp>
      <p:grpSp>
        <p:nvGrpSpPr>
          <p:cNvPr id="25" name="Group 24"/>
          <p:cNvGrpSpPr/>
          <p:nvPr/>
        </p:nvGrpSpPr>
        <p:grpSpPr>
          <a:xfrm>
            <a:off x="796637" y="3093073"/>
            <a:ext cx="1232958" cy="986419"/>
            <a:chOff x="335510" y="3710866"/>
            <a:chExt cx="1232958" cy="986419"/>
          </a:xfrm>
        </p:grpSpPr>
        <p:grpSp>
          <p:nvGrpSpPr>
            <p:cNvPr id="104" name="Group 103"/>
            <p:cNvGrpSpPr/>
            <p:nvPr/>
          </p:nvGrpSpPr>
          <p:grpSpPr>
            <a:xfrm>
              <a:off x="686945" y="3710866"/>
              <a:ext cx="525785" cy="721772"/>
              <a:chOff x="5647124" y="6211669"/>
              <a:chExt cx="413051" cy="567017"/>
            </a:xfrm>
            <a:solidFill>
              <a:srgbClr val="5780CA"/>
            </a:solidFill>
          </p:grpSpPr>
          <p:sp>
            <p:nvSpPr>
              <p:cNvPr id="106" name="Freeform: Shape 754"/>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p:cNvGrpSpPr/>
              <p:nvPr/>
            </p:nvGrpSpPr>
            <p:grpSpPr>
              <a:xfrm>
                <a:off x="5706618" y="6211669"/>
                <a:ext cx="294063" cy="503862"/>
                <a:chOff x="5706618" y="6211669"/>
                <a:chExt cx="294063" cy="503862"/>
              </a:xfrm>
              <a:grpFill/>
            </p:grpSpPr>
            <p:grpSp>
              <p:nvGrpSpPr>
                <p:cNvPr id="108" name="Group 107"/>
                <p:cNvGrpSpPr/>
                <p:nvPr/>
              </p:nvGrpSpPr>
              <p:grpSpPr>
                <a:xfrm>
                  <a:off x="5706618" y="6428789"/>
                  <a:ext cx="294063" cy="286742"/>
                  <a:chOff x="9349890" y="417916"/>
                  <a:chExt cx="669938" cy="653258"/>
                </a:xfrm>
                <a:grpFill/>
              </p:grpSpPr>
              <p:sp>
                <p:nvSpPr>
                  <p:cNvPr id="111"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111"/>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Right Arrow 108"/>
                <p:cNvSpPr/>
                <p:nvPr/>
              </p:nvSpPr>
              <p:spPr bwMode="auto">
                <a:xfrm rot="16200000">
                  <a:off x="5715754" y="6220156"/>
                  <a:ext cx="94671"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Arrow 109"/>
                <p:cNvSpPr/>
                <p:nvPr/>
              </p:nvSpPr>
              <p:spPr bwMode="auto">
                <a:xfrm rot="5400000">
                  <a:off x="5886152" y="6221227"/>
                  <a:ext cx="97842"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5" name="TextBox 104"/>
            <p:cNvSpPr txBox="1"/>
            <p:nvPr/>
          </p:nvSpPr>
          <p:spPr>
            <a:xfrm>
              <a:off x="335510" y="4531086"/>
              <a:ext cx="1232958"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Elevators</a:t>
              </a:r>
            </a:p>
          </p:txBody>
        </p:sp>
      </p:grpSp>
      <p:grpSp>
        <p:nvGrpSpPr>
          <p:cNvPr id="16" name="Group 15"/>
          <p:cNvGrpSpPr/>
          <p:nvPr/>
        </p:nvGrpSpPr>
        <p:grpSpPr>
          <a:xfrm>
            <a:off x="7007912" y="3234582"/>
            <a:ext cx="968599" cy="824796"/>
            <a:chOff x="7496416" y="3245753"/>
            <a:chExt cx="968599" cy="824796"/>
          </a:xfrm>
        </p:grpSpPr>
        <p:sp>
          <p:nvSpPr>
            <p:cNvPr id="114" name="Freeform 193"/>
            <p:cNvSpPr>
              <a:spLocks noChangeAspect="1" noEditPoints="1"/>
            </p:cNvSpPr>
            <p:nvPr/>
          </p:nvSpPr>
          <p:spPr bwMode="auto">
            <a:xfrm>
              <a:off x="7656682" y="3245753"/>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00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p:cNvSpPr txBox="1"/>
            <p:nvPr/>
          </p:nvSpPr>
          <p:spPr>
            <a:xfrm>
              <a:off x="7496416" y="390435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Factory floor</a:t>
              </a:r>
            </a:p>
          </p:txBody>
        </p:sp>
      </p:grpSp>
      <p:grpSp>
        <p:nvGrpSpPr>
          <p:cNvPr id="8" name="Group 7"/>
          <p:cNvGrpSpPr/>
          <p:nvPr/>
        </p:nvGrpSpPr>
        <p:grpSpPr>
          <a:xfrm>
            <a:off x="4405426" y="3009496"/>
            <a:ext cx="968599" cy="863416"/>
            <a:chOff x="7324616" y="1975240"/>
            <a:chExt cx="968599" cy="863416"/>
          </a:xfrm>
        </p:grpSpPr>
        <p:grpSp>
          <p:nvGrpSpPr>
            <p:cNvPr id="117" name="Group 116"/>
            <p:cNvGrpSpPr/>
            <p:nvPr/>
          </p:nvGrpSpPr>
          <p:grpSpPr>
            <a:xfrm>
              <a:off x="7525480" y="1975240"/>
              <a:ext cx="555446" cy="624876"/>
              <a:chOff x="13543473" y="3081481"/>
              <a:chExt cx="486655" cy="547487"/>
            </a:xfrm>
            <a:solidFill>
              <a:srgbClr val="5780CA"/>
            </a:solidFill>
          </p:grpSpPr>
          <p:sp>
            <p:nvSpPr>
              <p:cNvPr id="119"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18" name="TextBox 117"/>
            <p:cNvSpPr txBox="1"/>
            <p:nvPr/>
          </p:nvSpPr>
          <p:spPr>
            <a:xfrm>
              <a:off x="7324616" y="26724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Oil equipment</a:t>
              </a:r>
            </a:p>
          </p:txBody>
        </p:sp>
      </p:grpSp>
      <p:grpSp>
        <p:nvGrpSpPr>
          <p:cNvPr id="6" name="Group 5"/>
          <p:cNvGrpSpPr/>
          <p:nvPr/>
        </p:nvGrpSpPr>
        <p:grpSpPr>
          <a:xfrm>
            <a:off x="3683182" y="2230923"/>
            <a:ext cx="1011006" cy="774473"/>
            <a:chOff x="6053111" y="1147926"/>
            <a:chExt cx="1011006" cy="774473"/>
          </a:xfrm>
        </p:grpSpPr>
        <p:grpSp>
          <p:nvGrpSpPr>
            <p:cNvPr id="129" name="Group 128"/>
            <p:cNvGrpSpPr/>
            <p:nvPr/>
          </p:nvGrpSpPr>
          <p:grpSpPr>
            <a:xfrm>
              <a:off x="6173085" y="1147926"/>
              <a:ext cx="891032" cy="540757"/>
              <a:chOff x="13601156" y="3899900"/>
              <a:chExt cx="565936" cy="343460"/>
            </a:xfrm>
            <a:solidFill>
              <a:srgbClr val="5780CA"/>
            </a:solidFill>
          </p:grpSpPr>
          <p:sp>
            <p:nvSpPr>
              <p:cNvPr id="131"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0" name="Oval 29"/>
              <p:cNvSpPr>
                <a:spLocks noChangeArrowheads="1"/>
              </p:cNvSpPr>
              <p:nvPr/>
            </p:nvSpPr>
            <p:spPr bwMode="auto">
              <a:xfrm>
                <a:off x="13994743"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1" name="Oval 30"/>
              <p:cNvSpPr>
                <a:spLocks noChangeArrowheads="1"/>
              </p:cNvSpPr>
              <p:nvPr/>
            </p:nvSpPr>
            <p:spPr bwMode="auto">
              <a:xfrm>
                <a:off x="14040228"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32"/>
              <p:cNvSpPr>
                <a:spLocks noChangeArrowheads="1"/>
              </p:cNvSpPr>
              <p:nvPr/>
            </p:nvSpPr>
            <p:spPr bwMode="auto">
              <a:xfrm>
                <a:off x="14015165" y="4068536"/>
                <a:ext cx="16399" cy="4548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4"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34"/>
              <p:cNvSpPr>
                <a:spLocks noChangeArrowheads="1"/>
              </p:cNvSpPr>
              <p:nvPr/>
            </p:nvSpPr>
            <p:spPr bwMode="auto">
              <a:xfrm>
                <a:off x="13994743" y="3995512"/>
                <a:ext cx="58481" cy="4022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30" name="TextBox 129"/>
            <p:cNvSpPr txBox="1"/>
            <p:nvPr/>
          </p:nvSpPr>
          <p:spPr>
            <a:xfrm>
              <a:off x="6053111" y="175620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Cows</a:t>
              </a:r>
            </a:p>
          </p:txBody>
        </p:sp>
      </p:grpSp>
      <p:grpSp>
        <p:nvGrpSpPr>
          <p:cNvPr id="18" name="Group 17"/>
          <p:cNvGrpSpPr/>
          <p:nvPr/>
        </p:nvGrpSpPr>
        <p:grpSpPr>
          <a:xfrm>
            <a:off x="7846034" y="5188797"/>
            <a:ext cx="968599" cy="702117"/>
            <a:chOff x="7447662" y="5112899"/>
            <a:chExt cx="968599" cy="702117"/>
          </a:xfrm>
        </p:grpSpPr>
        <p:grpSp>
          <p:nvGrpSpPr>
            <p:cNvPr id="147" name="Group 146"/>
            <p:cNvGrpSpPr/>
            <p:nvPr/>
          </p:nvGrpSpPr>
          <p:grpSpPr>
            <a:xfrm>
              <a:off x="7555006" y="5112899"/>
              <a:ext cx="682748" cy="514643"/>
              <a:chOff x="14466548" y="3803109"/>
              <a:chExt cx="499020" cy="376151"/>
            </a:xfrm>
            <a:solidFill>
              <a:srgbClr val="5780CA"/>
            </a:solidFill>
          </p:grpSpPr>
          <p:sp>
            <p:nvSpPr>
              <p:cNvPr id="149"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7447662" y="564881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Engines</a:t>
              </a:r>
            </a:p>
          </p:txBody>
        </p:sp>
      </p:grpSp>
      <p:grpSp>
        <p:nvGrpSpPr>
          <p:cNvPr id="9" name="Group 8"/>
          <p:cNvGrpSpPr/>
          <p:nvPr/>
        </p:nvGrpSpPr>
        <p:grpSpPr>
          <a:xfrm>
            <a:off x="2656202" y="4419976"/>
            <a:ext cx="1074174" cy="896375"/>
            <a:chOff x="8855356" y="2195784"/>
            <a:chExt cx="1074174" cy="896375"/>
          </a:xfrm>
        </p:grpSpPr>
        <p:sp>
          <p:nvSpPr>
            <p:cNvPr id="152" name="Rectangle 2048"/>
            <p:cNvSpPr>
              <a:spLocks noChangeAspect="1"/>
            </p:cNvSpPr>
            <p:nvPr/>
          </p:nvSpPr>
          <p:spPr bwMode="auto">
            <a:xfrm flipV="1">
              <a:off x="9317586" y="2195784"/>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p:cNvSpPr txBox="1"/>
            <p:nvPr/>
          </p:nvSpPr>
          <p:spPr>
            <a:xfrm>
              <a:off x="8855356" y="2759760"/>
              <a:ext cx="1074174"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Vending machines</a:t>
              </a:r>
              <a:endParaRPr kumimoji="0" lang="en-US" sz="1600" b="0" i="0" u="none" strike="noStrike" kern="0" cap="none" spc="0" normalizeH="0" baseline="0" noProof="0" dirty="0">
                <a:ln>
                  <a:noFill/>
                </a:ln>
                <a:effectLst/>
                <a:uLnTx/>
                <a:uFillTx/>
              </a:endParaRPr>
            </a:p>
          </p:txBody>
        </p:sp>
      </p:grpSp>
      <p:grpSp>
        <p:nvGrpSpPr>
          <p:cNvPr id="11" name="Group 10"/>
          <p:cNvGrpSpPr/>
          <p:nvPr/>
        </p:nvGrpSpPr>
        <p:grpSpPr>
          <a:xfrm>
            <a:off x="10500421" y="3433224"/>
            <a:ext cx="968599" cy="612811"/>
            <a:chOff x="10712679" y="2633766"/>
            <a:chExt cx="968599" cy="612811"/>
          </a:xfrm>
        </p:grpSpPr>
        <p:sp>
          <p:nvSpPr>
            <p:cNvPr id="155" name="Freeform 352"/>
            <p:cNvSpPr>
              <a:spLocks noChangeAspect="1" noEditPoints="1"/>
            </p:cNvSpPr>
            <p:nvPr/>
          </p:nvSpPr>
          <p:spPr bwMode="auto">
            <a:xfrm>
              <a:off x="11002895" y="2633766"/>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00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6" name="TextBox 155"/>
            <p:cNvSpPr txBox="1"/>
            <p:nvPr/>
          </p:nvSpPr>
          <p:spPr>
            <a:xfrm>
              <a:off x="10712679" y="3080378"/>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Buildings</a:t>
              </a:r>
            </a:p>
          </p:txBody>
        </p:sp>
      </p:grpSp>
      <p:grpSp>
        <p:nvGrpSpPr>
          <p:cNvPr id="7" name="Group 6"/>
          <p:cNvGrpSpPr/>
          <p:nvPr/>
        </p:nvGrpSpPr>
        <p:grpSpPr>
          <a:xfrm>
            <a:off x="6411306" y="1210351"/>
            <a:ext cx="1362492" cy="796211"/>
            <a:chOff x="8045023" y="1336966"/>
            <a:chExt cx="1362492" cy="796211"/>
          </a:xfrm>
        </p:grpSpPr>
        <p:grpSp>
          <p:nvGrpSpPr>
            <p:cNvPr id="158" name="Group 157"/>
            <p:cNvGrpSpPr/>
            <p:nvPr/>
          </p:nvGrpSpPr>
          <p:grpSpPr>
            <a:xfrm>
              <a:off x="8488005" y="1336966"/>
              <a:ext cx="508942" cy="506179"/>
              <a:chOff x="9993179" y="3108498"/>
              <a:chExt cx="342486" cy="340626"/>
            </a:xfrm>
            <a:solidFill>
              <a:srgbClr val="5780CA"/>
            </a:solidFill>
          </p:grpSpPr>
          <p:sp>
            <p:nvSpPr>
              <p:cNvPr id="160"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p:cNvGrpSpPr/>
              <p:nvPr/>
            </p:nvGrpSpPr>
            <p:grpSpPr>
              <a:xfrm>
                <a:off x="9993179" y="3108498"/>
                <a:ext cx="104400" cy="49510"/>
                <a:chOff x="4732666" y="-1007401"/>
                <a:chExt cx="183486" cy="87016"/>
              </a:xfrm>
              <a:grpFill/>
            </p:grpSpPr>
            <p:sp>
              <p:nvSpPr>
                <p:cNvPr id="163" name="Rectangle 162"/>
                <p:cNvSpPr/>
                <p:nvPr/>
              </p:nvSpPr>
              <p:spPr bwMode="auto">
                <a:xfrm>
                  <a:off x="4847524" y="-1007401"/>
                  <a:ext cx="68628" cy="8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732666" y="-1007401"/>
                  <a:ext cx="160709" cy="509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2"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9" name="TextBox 158"/>
            <p:cNvSpPr txBox="1"/>
            <p:nvPr/>
          </p:nvSpPr>
          <p:spPr>
            <a:xfrm>
              <a:off x="8045023" y="1922369"/>
              <a:ext cx="1362492" cy="21080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Fryers</a:t>
              </a:r>
              <a:endParaRPr kumimoji="0" lang="en-US" sz="1600" b="0" i="0" u="none" strike="noStrike" kern="0" cap="none" spc="0" normalizeH="0" baseline="0" noProof="0" dirty="0">
                <a:ln>
                  <a:noFill/>
                </a:ln>
                <a:effectLst/>
                <a:uLnTx/>
                <a:uFillTx/>
              </a:endParaRPr>
            </a:p>
          </p:txBody>
        </p:sp>
      </p:grpSp>
      <p:grpSp>
        <p:nvGrpSpPr>
          <p:cNvPr id="14" name="Group 13"/>
          <p:cNvGrpSpPr/>
          <p:nvPr/>
        </p:nvGrpSpPr>
        <p:grpSpPr>
          <a:xfrm>
            <a:off x="9791208" y="5224438"/>
            <a:ext cx="1074174" cy="563888"/>
            <a:chOff x="9699773" y="5455554"/>
            <a:chExt cx="1074174" cy="563888"/>
          </a:xfrm>
        </p:grpSpPr>
        <p:grpSp>
          <p:nvGrpSpPr>
            <p:cNvPr id="166" name="Group 165"/>
            <p:cNvGrpSpPr>
              <a:grpSpLocks noChangeAspect="1"/>
            </p:cNvGrpSpPr>
            <p:nvPr/>
          </p:nvGrpSpPr>
          <p:grpSpPr>
            <a:xfrm>
              <a:off x="10022165" y="5455554"/>
              <a:ext cx="365167" cy="368280"/>
              <a:chOff x="4706938" y="2719388"/>
              <a:chExt cx="558800" cy="563563"/>
            </a:xfrm>
            <a:solidFill>
              <a:srgbClr val="5780CA"/>
            </a:solidFill>
          </p:grpSpPr>
          <p:sp>
            <p:nvSpPr>
              <p:cNvPr id="168"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67" name="TextBox 166"/>
            <p:cNvSpPr txBox="1"/>
            <p:nvPr/>
          </p:nvSpPr>
          <p:spPr>
            <a:xfrm>
              <a:off x="9699773" y="5853243"/>
              <a:ext cx="1074174"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Medical devices</a:t>
              </a:r>
              <a:endParaRPr kumimoji="0" lang="en-US" sz="1600" b="0" i="0" u="none" strike="noStrike" kern="0" cap="none" spc="0" normalizeH="0" baseline="0" noProof="0" dirty="0">
                <a:ln>
                  <a:noFill/>
                </a:ln>
                <a:effectLst/>
                <a:uLnTx/>
                <a:uFillTx/>
              </a:endParaRPr>
            </a:p>
          </p:txBody>
        </p:sp>
      </p:grpSp>
      <p:grpSp>
        <p:nvGrpSpPr>
          <p:cNvPr id="26" name="Group 25"/>
          <p:cNvGrpSpPr/>
          <p:nvPr/>
        </p:nvGrpSpPr>
        <p:grpSpPr>
          <a:xfrm>
            <a:off x="2642512" y="5662021"/>
            <a:ext cx="1075791" cy="586051"/>
            <a:chOff x="1820456" y="3923495"/>
            <a:chExt cx="1075791" cy="586051"/>
          </a:xfrm>
        </p:grpSpPr>
        <p:sp>
          <p:nvSpPr>
            <p:cNvPr id="178" name="Rectangle 177"/>
            <p:cNvSpPr/>
            <p:nvPr/>
          </p:nvSpPr>
          <p:spPr>
            <a:xfrm>
              <a:off x="1991262" y="4232547"/>
              <a:ext cx="904985" cy="276999"/>
            </a:xfrm>
            <a:prstGeom prst="rect">
              <a:avLst/>
            </a:prstGeom>
          </p:spPr>
          <p:txBody>
            <a:bodyPr wrap="square">
              <a:noAutofit/>
            </a:bodyPr>
            <a:lstStyle/>
            <a:p>
              <a:pPr defTabSz="932597">
                <a:defRPr/>
              </a:pPr>
              <a:r>
                <a:rPr lang="en-US" sz="1600" kern="0" dirty="0"/>
                <a:t>Trucks</a:t>
              </a:r>
            </a:p>
          </p:txBody>
        </p:sp>
        <p:sp>
          <p:nvSpPr>
            <p:cNvPr id="179" name="Donut 100"/>
            <p:cNvSpPr>
              <a:spLocks noChangeAspect="1"/>
            </p:cNvSpPr>
            <p:nvPr/>
          </p:nvSpPr>
          <p:spPr bwMode="auto">
            <a:xfrm>
              <a:off x="1820456" y="392349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706480" y="1219374"/>
            <a:ext cx="506870" cy="728591"/>
            <a:chOff x="3822499" y="2345940"/>
            <a:chExt cx="506870" cy="728591"/>
          </a:xfrm>
        </p:grpSpPr>
        <p:sp>
          <p:nvSpPr>
            <p:cNvPr id="181" name="Rectangle 180"/>
            <p:cNvSpPr/>
            <p:nvPr/>
          </p:nvSpPr>
          <p:spPr>
            <a:xfrm>
              <a:off x="3822499" y="2828310"/>
              <a:ext cx="50687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0"/>
                </a:spcBef>
                <a:spcAft>
                  <a:spcPts val="600"/>
                </a:spcAft>
                <a:defRPr/>
              </a:pPr>
              <a:r>
                <a:rPr lang="en-US" sz="1600" kern="0" dirty="0">
                  <a:solidFill>
                    <a:schemeClr val="tx1"/>
                  </a:solidFill>
                </a:rPr>
                <a:t>Buses</a:t>
              </a:r>
            </a:p>
          </p:txBody>
        </p:sp>
        <p:sp>
          <p:nvSpPr>
            <p:cNvPr id="182" name="Freeform 181"/>
            <p:cNvSpPr>
              <a:spLocks noChangeAspect="1"/>
            </p:cNvSpPr>
            <p:nvPr/>
          </p:nvSpPr>
          <p:spPr bwMode="auto">
            <a:xfrm>
              <a:off x="3890912" y="2345940"/>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3536675" y="4638897"/>
            <a:ext cx="1194559" cy="1037608"/>
            <a:chOff x="3505422" y="3589699"/>
            <a:chExt cx="1194559" cy="1037608"/>
          </a:xfrm>
        </p:grpSpPr>
        <p:sp>
          <p:nvSpPr>
            <p:cNvPr id="187" name="Freeform: Shape 798"/>
            <p:cNvSpPr/>
            <p:nvPr/>
          </p:nvSpPr>
          <p:spPr bwMode="auto">
            <a:xfrm rot="5400000">
              <a:off x="3703015" y="3465825"/>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00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a:xfrm>
              <a:off x="3505422" y="4368775"/>
              <a:ext cx="1194559" cy="258532"/>
            </a:xfrm>
            <a:prstGeom prst="rect">
              <a:avLst/>
            </a:prstGeom>
          </p:spPr>
          <p:txBody>
            <a:bodyPr wrap="square">
              <a:noAutofit/>
            </a:bodyPr>
            <a:lstStyle/>
            <a:p>
              <a:pPr marL="0" lvl="1" algn="ctr" defTabSz="932563" fontAlgn="base">
                <a:lnSpc>
                  <a:spcPct val="90000"/>
                </a:lnSpc>
                <a:spcBef>
                  <a:spcPct val="0"/>
                </a:spcBef>
                <a:spcAft>
                  <a:spcPts val="600"/>
                </a:spcAft>
                <a:defRPr/>
              </a:pPr>
              <a:r>
                <a:rPr lang="en-US" sz="1600" kern="0" dirty="0"/>
                <a:t>Oil distribution</a:t>
              </a:r>
            </a:p>
          </p:txBody>
        </p:sp>
      </p:grpSp>
      <p:grpSp>
        <p:nvGrpSpPr>
          <p:cNvPr id="28" name="Group 27"/>
          <p:cNvGrpSpPr/>
          <p:nvPr/>
        </p:nvGrpSpPr>
        <p:grpSpPr>
          <a:xfrm>
            <a:off x="4704438" y="1839627"/>
            <a:ext cx="968599" cy="873018"/>
            <a:chOff x="2994112" y="5216314"/>
            <a:chExt cx="968599" cy="873018"/>
          </a:xfrm>
        </p:grpSpPr>
        <p:sp>
          <p:nvSpPr>
            <p:cNvPr id="190" name="TextBox 189"/>
            <p:cNvSpPr txBox="1"/>
            <p:nvPr/>
          </p:nvSpPr>
          <p:spPr>
            <a:xfrm>
              <a:off x="2994112" y="592313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meters</a:t>
              </a:r>
            </a:p>
          </p:txBody>
        </p:sp>
        <p:grpSp>
          <p:nvGrpSpPr>
            <p:cNvPr id="191" name="Group 190"/>
            <p:cNvGrpSpPr/>
            <p:nvPr/>
          </p:nvGrpSpPr>
          <p:grpSpPr>
            <a:xfrm>
              <a:off x="3343074" y="5216314"/>
              <a:ext cx="269077" cy="677391"/>
              <a:chOff x="3661466" y="5442422"/>
              <a:chExt cx="269077" cy="677391"/>
            </a:xfrm>
            <a:solidFill>
              <a:srgbClr val="5780CA"/>
            </a:solidFill>
          </p:grpSpPr>
          <p:sp>
            <p:nvSpPr>
              <p:cNvPr id="192"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3" name="Group 192"/>
              <p:cNvGrpSpPr/>
              <p:nvPr/>
            </p:nvGrpSpPr>
            <p:grpSpPr>
              <a:xfrm>
                <a:off x="3661466" y="5442422"/>
                <a:ext cx="269077" cy="677391"/>
                <a:chOff x="3661466" y="5442422"/>
                <a:chExt cx="269077" cy="677391"/>
              </a:xfrm>
              <a:grpFill/>
            </p:grpSpPr>
            <p:sp>
              <p:nvSpPr>
                <p:cNvPr id="194" name="Freeform: Shape 772"/>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3757612" y="5803106"/>
                  <a:ext cx="92870" cy="316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3" name="Group 22"/>
          <p:cNvGrpSpPr/>
          <p:nvPr/>
        </p:nvGrpSpPr>
        <p:grpSpPr>
          <a:xfrm>
            <a:off x="1680489" y="2324597"/>
            <a:ext cx="990977" cy="841769"/>
            <a:chOff x="2234850" y="2460663"/>
            <a:chExt cx="990977" cy="841769"/>
          </a:xfrm>
        </p:grpSpPr>
        <p:sp>
          <p:nvSpPr>
            <p:cNvPr id="200" name="Rectangle 199"/>
            <p:cNvSpPr/>
            <p:nvPr/>
          </p:nvSpPr>
          <p:spPr>
            <a:xfrm>
              <a:off x="2234850" y="3043900"/>
              <a:ext cx="990977" cy="258532"/>
            </a:xfrm>
            <a:prstGeom prst="rect">
              <a:avLst/>
            </a:prstGeom>
          </p:spPr>
          <p:txBody>
            <a:bodyPr wrap="square">
              <a:noAutofit/>
            </a:bodyPr>
            <a:lstStyle/>
            <a:p>
              <a:pPr algn="ctr" defTabSz="932563">
                <a:lnSpc>
                  <a:spcPct val="90000"/>
                </a:lnSpc>
                <a:spcAft>
                  <a:spcPts val="600"/>
                </a:spcAft>
                <a:defRPr/>
              </a:pPr>
              <a:r>
                <a:rPr lang="en-US" sz="1600" kern="0" dirty="0"/>
                <a:t>Power plant</a:t>
              </a:r>
            </a:p>
          </p:txBody>
        </p:sp>
        <p:grpSp>
          <p:nvGrpSpPr>
            <p:cNvPr id="201" name="Group 200"/>
            <p:cNvGrpSpPr>
              <a:grpSpLocks noChangeAspect="1"/>
            </p:cNvGrpSpPr>
            <p:nvPr/>
          </p:nvGrpSpPr>
          <p:grpSpPr>
            <a:xfrm flipH="1">
              <a:off x="2509095" y="2460663"/>
              <a:ext cx="541127" cy="566450"/>
              <a:chOff x="5383598" y="2422433"/>
              <a:chExt cx="958639" cy="1003502"/>
            </a:xfrm>
            <a:solidFill>
              <a:srgbClr val="5780CA"/>
            </a:solidFill>
          </p:grpSpPr>
          <p:grpSp>
            <p:nvGrpSpPr>
              <p:cNvPr id="202" name="Group 201"/>
              <p:cNvGrpSpPr>
                <a:grpSpLocks noChangeAspect="1"/>
              </p:cNvGrpSpPr>
              <p:nvPr/>
            </p:nvGrpSpPr>
            <p:grpSpPr>
              <a:xfrm>
                <a:off x="5446923" y="2588059"/>
                <a:ext cx="895314" cy="837876"/>
                <a:chOff x="11441117" y="7323932"/>
                <a:chExt cx="420688" cy="393700"/>
              </a:xfrm>
              <a:grpFill/>
            </p:grpSpPr>
            <p:sp>
              <p:nvSpPr>
                <p:cNvPr id="206"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7"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8"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solidFill>
                  <a:srgbClr val="00FF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203"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FF00"/>
              </a:solid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4"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FF00"/>
              </a:solid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5"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rgbClr val="00FF00"/>
              </a:solidFill>
              <a:ln>
                <a:noFill/>
              </a:ln>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20" name="Group 19"/>
          <p:cNvGrpSpPr/>
          <p:nvPr/>
        </p:nvGrpSpPr>
        <p:grpSpPr>
          <a:xfrm>
            <a:off x="9005144" y="1835239"/>
            <a:ext cx="1045687" cy="697555"/>
            <a:chOff x="4579027" y="4766901"/>
            <a:chExt cx="1045687" cy="697555"/>
          </a:xfrm>
        </p:grpSpPr>
        <p:grpSp>
          <p:nvGrpSpPr>
            <p:cNvPr id="210" name="Group 209"/>
            <p:cNvGrpSpPr>
              <a:grpSpLocks noChangeAspect="1"/>
            </p:cNvGrpSpPr>
            <p:nvPr/>
          </p:nvGrpSpPr>
          <p:grpSpPr>
            <a:xfrm>
              <a:off x="4834307" y="4766901"/>
              <a:ext cx="635952" cy="465817"/>
              <a:chOff x="5858289" y="4939278"/>
              <a:chExt cx="222896" cy="163265"/>
            </a:xfrm>
            <a:solidFill>
              <a:srgbClr val="5780CA"/>
            </a:solidFill>
          </p:grpSpPr>
          <p:sp>
            <p:nvSpPr>
              <p:cNvPr id="212"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solidFill>
                    <a:srgbClr val="1B3B41"/>
                  </a:solidFill>
                </a:endParaRPr>
              </a:p>
            </p:txBody>
          </p:sp>
          <p:sp>
            <p:nvSpPr>
              <p:cNvPr id="213"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sp>
            <p:nvSpPr>
              <p:cNvPr id="214"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grpSp>
        <p:sp>
          <p:nvSpPr>
            <p:cNvPr id="211" name="TextBox 210"/>
            <p:cNvSpPr txBox="1"/>
            <p:nvPr/>
          </p:nvSpPr>
          <p:spPr>
            <a:xfrm>
              <a:off x="4579027" y="5281301"/>
              <a:ext cx="1045687" cy="183155"/>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Surveillance</a:t>
              </a:r>
            </a:p>
          </p:txBody>
        </p:sp>
      </p:grpSp>
      <p:grpSp>
        <p:nvGrpSpPr>
          <p:cNvPr id="17" name="Group 16"/>
          <p:cNvGrpSpPr/>
          <p:nvPr/>
        </p:nvGrpSpPr>
        <p:grpSpPr>
          <a:xfrm>
            <a:off x="6429617" y="4325122"/>
            <a:ext cx="990960" cy="790757"/>
            <a:chOff x="6429617" y="4325122"/>
            <a:chExt cx="990960" cy="790757"/>
          </a:xfrm>
        </p:grpSpPr>
        <p:sp>
          <p:nvSpPr>
            <p:cNvPr id="216" name="TextBox 215"/>
            <p:cNvSpPr txBox="1"/>
            <p:nvPr/>
          </p:nvSpPr>
          <p:spPr>
            <a:xfrm>
              <a:off x="6429617" y="494968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Power tools</a:t>
              </a:r>
            </a:p>
          </p:txBody>
        </p:sp>
        <p:sp>
          <p:nvSpPr>
            <p:cNvPr id="217" name="Freeform: Shape 206"/>
            <p:cNvSpPr/>
            <p:nvPr/>
          </p:nvSpPr>
          <p:spPr bwMode="auto">
            <a:xfrm rot="1151344">
              <a:off x="6647301" y="4325122"/>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9476252" y="3647966"/>
            <a:ext cx="968599" cy="461300"/>
            <a:chOff x="9476252" y="3647966"/>
            <a:chExt cx="968599" cy="461300"/>
          </a:xfrm>
        </p:grpSpPr>
        <p:sp>
          <p:nvSpPr>
            <p:cNvPr id="219" name="TextBox 218"/>
            <p:cNvSpPr txBox="1"/>
            <p:nvPr/>
          </p:nvSpPr>
          <p:spPr>
            <a:xfrm>
              <a:off x="9476252" y="394306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noProof="0" dirty="0"/>
                <a:t>Racing</a:t>
              </a:r>
              <a:endParaRPr kumimoji="0" lang="en-US" sz="1600" b="0" i="0" u="none" strike="noStrike" kern="0" cap="none" spc="0" normalizeH="0" baseline="0" noProof="0" dirty="0">
                <a:ln>
                  <a:noFill/>
                </a:ln>
                <a:effectLst/>
                <a:uLnTx/>
                <a:uFillTx/>
              </a:endParaRPr>
            </a:p>
          </p:txBody>
        </p:sp>
        <p:grpSp>
          <p:nvGrpSpPr>
            <p:cNvPr id="220" name="Group 219"/>
            <p:cNvGrpSpPr/>
            <p:nvPr/>
          </p:nvGrpSpPr>
          <p:grpSpPr>
            <a:xfrm>
              <a:off x="9520568" y="3647966"/>
              <a:ext cx="835994" cy="252906"/>
              <a:chOff x="8577661" y="3473196"/>
              <a:chExt cx="999476" cy="302361"/>
            </a:xfrm>
            <a:solidFill>
              <a:srgbClr val="5780CA"/>
            </a:solidFill>
          </p:grpSpPr>
          <p:sp>
            <p:nvSpPr>
              <p:cNvPr id="221" name="Freeform: Shape 223"/>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2" name="Freeform: Shape 2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8613547" y="3541447"/>
                <a:ext cx="7674" cy="153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Shape 22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Freeform: Shape 221"/>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7675553" y="4109266"/>
            <a:ext cx="1057926" cy="862518"/>
            <a:chOff x="8671476" y="4551774"/>
            <a:chExt cx="1057926" cy="862518"/>
          </a:xfrm>
        </p:grpSpPr>
        <p:sp>
          <p:nvSpPr>
            <p:cNvPr id="227" name="TextBox 226"/>
            <p:cNvSpPr txBox="1"/>
            <p:nvPr/>
          </p:nvSpPr>
          <p:spPr>
            <a:xfrm>
              <a:off x="8671476" y="5081893"/>
              <a:ext cx="1057926"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Mining</a:t>
              </a:r>
              <a:r>
                <a:rPr kumimoji="0" lang="en-US" sz="1600" b="0" i="0" u="none" strike="noStrike" kern="0" cap="none" spc="0" normalizeH="0" noProof="0" dirty="0">
                  <a:ln>
                    <a:noFill/>
                  </a:ln>
                  <a:effectLst/>
                  <a:uLnTx/>
                  <a:uFillTx/>
                </a:rPr>
                <a:t> equipment</a:t>
              </a:r>
              <a:endParaRPr kumimoji="0" lang="en-US" sz="1600" b="0" i="0" u="none" strike="noStrike" kern="0" cap="none" spc="0" normalizeH="0" baseline="0" noProof="0" dirty="0">
                <a:ln>
                  <a:noFill/>
                </a:ln>
                <a:effectLst/>
                <a:uLnTx/>
                <a:uFillTx/>
              </a:endParaRPr>
            </a:p>
          </p:txBody>
        </p:sp>
        <p:grpSp>
          <p:nvGrpSpPr>
            <p:cNvPr id="228" name="Group 4"/>
            <p:cNvGrpSpPr>
              <a:grpSpLocks noChangeAspect="1"/>
            </p:cNvGrpSpPr>
            <p:nvPr/>
          </p:nvGrpSpPr>
          <p:grpSpPr bwMode="auto">
            <a:xfrm>
              <a:off x="8845808" y="4551774"/>
              <a:ext cx="645954" cy="475115"/>
              <a:chOff x="2363" y="1118"/>
              <a:chExt cx="2953" cy="2172"/>
            </a:xfrm>
            <a:solidFill>
              <a:srgbClr val="5780CA"/>
            </a:solidFill>
          </p:grpSpPr>
          <p:sp>
            <p:nvSpPr>
              <p:cNvPr id="229"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0"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19" name="Group 18"/>
          <p:cNvGrpSpPr/>
          <p:nvPr/>
        </p:nvGrpSpPr>
        <p:grpSpPr>
          <a:xfrm>
            <a:off x="6754413" y="5469177"/>
            <a:ext cx="968599" cy="607536"/>
            <a:chOff x="5720835" y="5396556"/>
            <a:chExt cx="968599" cy="607536"/>
          </a:xfrm>
          <a:solidFill>
            <a:srgbClr val="00FF00"/>
          </a:solidFill>
        </p:grpSpPr>
        <p:grpSp>
          <p:nvGrpSpPr>
            <p:cNvPr id="232" name="Group 231"/>
            <p:cNvGrpSpPr/>
            <p:nvPr/>
          </p:nvGrpSpPr>
          <p:grpSpPr>
            <a:xfrm>
              <a:off x="5794945" y="5396556"/>
              <a:ext cx="832474" cy="378179"/>
              <a:chOff x="873122" y="1363662"/>
              <a:chExt cx="10268052" cy="4664605"/>
            </a:xfrm>
            <a:grpFill/>
          </p:grpSpPr>
          <p:grpSp>
            <p:nvGrpSpPr>
              <p:cNvPr id="234" name="Group 233"/>
              <p:cNvGrpSpPr/>
              <p:nvPr/>
            </p:nvGrpSpPr>
            <p:grpSpPr>
              <a:xfrm>
                <a:off x="873122" y="1363662"/>
                <a:ext cx="3857627" cy="4664605"/>
                <a:chOff x="873122" y="1363662"/>
                <a:chExt cx="3857627" cy="4664605"/>
              </a:xfrm>
              <a:grpFill/>
            </p:grpSpPr>
            <p:sp>
              <p:nvSpPr>
                <p:cNvPr id="255" name="Parallelogram 254"/>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Parallelogram 255"/>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Trapezoid 256"/>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Rounded Corners 278"/>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Shape 279"/>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0" name="Trapezoid 259"/>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1" name="Trapezoid 260"/>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Top Corners Rounded 28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Top Corners Rounded 28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Top Corners Rounded 284"/>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Top Corners Rounded 285"/>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Top Corners Rounded 286"/>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Top Corners Rounded 287"/>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Top Corners Rounded 288"/>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Top Corners Rounded 289"/>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5" name="Group 234"/>
              <p:cNvGrpSpPr/>
              <p:nvPr/>
            </p:nvGrpSpPr>
            <p:grpSpPr>
              <a:xfrm>
                <a:off x="7283547" y="1363662"/>
                <a:ext cx="3857627" cy="4664605"/>
                <a:chOff x="873122" y="1363662"/>
                <a:chExt cx="3857627" cy="4664605"/>
              </a:xfrm>
              <a:grpFill/>
            </p:grpSpPr>
            <p:sp>
              <p:nvSpPr>
                <p:cNvPr id="240" name="Parallelogram 239"/>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1" name="Parallelogram 240"/>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2" name="Trapezoid 241"/>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Rounded Corners 256"/>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4" name="Freeform: Shape 258"/>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Trapezoid 244"/>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6" name="Trapezoid 245"/>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Top Corners Rounded 26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Top Corners Rounded 26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Top Corners Rounded 265"/>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Top Corners Rounded 266"/>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Top Corners Rounded 268"/>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Top Corners Rounded 269"/>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Top Corners Rounded 270"/>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Top Corners Rounded 272"/>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6" name="Freeform: Shape 225"/>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Freeform: Shape 226"/>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Freeform: Shape 227"/>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Freeform: Shape 228"/>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extBox 232"/>
            <p:cNvSpPr txBox="1"/>
            <p:nvPr/>
          </p:nvSpPr>
          <p:spPr>
            <a:xfrm>
              <a:off x="5720835" y="583789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grids</a:t>
              </a:r>
            </a:p>
          </p:txBody>
        </p:sp>
      </p:grpSp>
      <p:sp>
        <p:nvSpPr>
          <p:cNvPr id="271" name="TextBox 270"/>
          <p:cNvSpPr txBox="1"/>
          <p:nvPr/>
        </p:nvSpPr>
        <p:spPr>
          <a:xfrm>
            <a:off x="-1" y="11017"/>
            <a:ext cx="6003599" cy="769441"/>
          </a:xfrm>
          <a:prstGeom prst="rect">
            <a:avLst/>
          </a:prstGeom>
          <a:noFill/>
        </p:spPr>
        <p:txBody>
          <a:bodyPr wrap="square" rtlCol="0">
            <a:spAutoFit/>
          </a:bodyPr>
          <a:lstStyle/>
          <a:p>
            <a:r>
              <a:rPr lang="en-US" sz="4400" dirty="0" smtClean="0">
                <a:solidFill>
                  <a:schemeClr val="tx1">
                    <a:lumMod val="75000"/>
                    <a:lumOff val="25000"/>
                  </a:schemeClr>
                </a:solidFill>
              </a:rPr>
              <a:t>Fixed Resources</a:t>
            </a:r>
            <a:endParaRPr lang="en-US" sz="4400" dirty="0">
              <a:solidFill>
                <a:schemeClr val="tx1">
                  <a:lumMod val="75000"/>
                  <a:lumOff val="25000"/>
                </a:schemeClr>
              </a:solidFill>
            </a:endParaRPr>
          </a:p>
        </p:txBody>
      </p:sp>
      <p:grpSp>
        <p:nvGrpSpPr>
          <p:cNvPr id="196" name="Group 195"/>
          <p:cNvGrpSpPr/>
          <p:nvPr/>
        </p:nvGrpSpPr>
        <p:grpSpPr>
          <a:xfrm>
            <a:off x="10845965" y="5224438"/>
            <a:ext cx="1055111" cy="758218"/>
            <a:chOff x="10528416" y="4419841"/>
            <a:chExt cx="1055111" cy="758218"/>
          </a:xfrm>
        </p:grpSpPr>
        <p:grpSp>
          <p:nvGrpSpPr>
            <p:cNvPr id="197" name="Group 196"/>
            <p:cNvGrpSpPr>
              <a:grpSpLocks noChangeAspect="1"/>
            </p:cNvGrpSpPr>
            <p:nvPr/>
          </p:nvGrpSpPr>
          <p:grpSpPr>
            <a:xfrm>
              <a:off x="10761319" y="4419841"/>
              <a:ext cx="378610" cy="376162"/>
              <a:chOff x="10401129" y="5431042"/>
              <a:chExt cx="736600" cy="731838"/>
            </a:xfrm>
            <a:solidFill>
              <a:srgbClr val="5780CA"/>
            </a:solidFill>
          </p:grpSpPr>
          <p:sp>
            <p:nvSpPr>
              <p:cNvPr id="199"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209"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215"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98" name="TextBox 197"/>
            <p:cNvSpPr txBox="1"/>
            <p:nvPr/>
          </p:nvSpPr>
          <p:spPr>
            <a:xfrm>
              <a:off x="10528416" y="4845660"/>
              <a:ext cx="1055111"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Vaccine dispensers</a:t>
              </a:r>
            </a:p>
          </p:txBody>
        </p:sp>
      </p:grpSp>
      <p:grpSp>
        <p:nvGrpSpPr>
          <p:cNvPr id="218" name="Group 217"/>
          <p:cNvGrpSpPr/>
          <p:nvPr/>
        </p:nvGrpSpPr>
        <p:grpSpPr>
          <a:xfrm>
            <a:off x="442472" y="2248929"/>
            <a:ext cx="631912" cy="866672"/>
            <a:chOff x="670561" y="2239651"/>
            <a:chExt cx="631912" cy="866672"/>
          </a:xfrm>
        </p:grpSpPr>
        <p:sp>
          <p:nvSpPr>
            <p:cNvPr id="226" name="Rectangle 225"/>
            <p:cNvSpPr/>
            <p:nvPr/>
          </p:nvSpPr>
          <p:spPr>
            <a:xfrm>
              <a:off x="681707" y="2829324"/>
              <a:ext cx="620766" cy="276999"/>
            </a:xfrm>
            <a:prstGeom prst="rect">
              <a:avLst/>
            </a:prstGeom>
          </p:spPr>
          <p:txBody>
            <a:bodyPr wrap="square">
              <a:noAutofit/>
            </a:bodyPr>
            <a:lstStyle/>
            <a:p>
              <a:pPr defTabSz="932597">
                <a:defRPr/>
              </a:pPr>
              <a:r>
                <a:rPr lang="en-US" sz="1600" kern="0" dirty="0"/>
                <a:t>Dogs</a:t>
              </a:r>
            </a:p>
          </p:txBody>
        </p:sp>
        <p:sp>
          <p:nvSpPr>
            <p:cNvPr id="231" name="Freeform 1174"/>
            <p:cNvSpPr>
              <a:spLocks noChangeAspect="1"/>
            </p:cNvSpPr>
            <p:nvPr/>
          </p:nvSpPr>
          <p:spPr bwMode="auto">
            <a:xfrm>
              <a:off x="670561" y="2239651"/>
              <a:ext cx="631912" cy="562022"/>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2527852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73465" y="999359"/>
            <a:ext cx="968599" cy="1107119"/>
            <a:chOff x="10087217" y="1244394"/>
            <a:chExt cx="968599" cy="1107119"/>
          </a:xfrm>
        </p:grpSpPr>
        <p:grpSp>
          <p:nvGrpSpPr>
            <p:cNvPr id="79" name="Group 78"/>
            <p:cNvGrpSpPr/>
            <p:nvPr/>
          </p:nvGrpSpPr>
          <p:grpSpPr>
            <a:xfrm>
              <a:off x="10353454" y="1244394"/>
              <a:ext cx="506623" cy="590663"/>
              <a:chOff x="4475897" y="2224607"/>
              <a:chExt cx="506623" cy="590663"/>
            </a:xfrm>
            <a:solidFill>
              <a:srgbClr val="5780CA"/>
            </a:solidFill>
          </p:grpSpPr>
          <p:sp>
            <p:nvSpPr>
              <p:cNvPr id="81" name="Freeform 40"/>
              <p:cNvSpPr>
                <a:spLocks noEditPoints="1"/>
              </p:cNvSpPr>
              <p:nvPr/>
            </p:nvSpPr>
            <p:spPr bwMode="auto">
              <a:xfrm>
                <a:off x="4475897" y="2224607"/>
                <a:ext cx="374268" cy="590663"/>
              </a:xfrm>
              <a:custGeom>
                <a:avLst/>
                <a:gdLst>
                  <a:gd name="T0" fmla="*/ 2088 w 2200"/>
                  <a:gd name="T1" fmla="*/ 156 h 3472"/>
                  <a:gd name="T2" fmla="*/ 2088 w 2200"/>
                  <a:gd name="T3" fmla="*/ 140 h 3472"/>
                  <a:gd name="T4" fmla="*/ 2080 w 2200"/>
                  <a:gd name="T5" fmla="*/ 110 h 3472"/>
                  <a:gd name="T6" fmla="*/ 2068 w 2200"/>
                  <a:gd name="T7" fmla="*/ 82 h 3472"/>
                  <a:gd name="T8" fmla="*/ 2050 w 2200"/>
                  <a:gd name="T9" fmla="*/ 56 h 3472"/>
                  <a:gd name="T10" fmla="*/ 2030 w 2200"/>
                  <a:gd name="T11" fmla="*/ 36 h 3472"/>
                  <a:gd name="T12" fmla="*/ 2004 w 2200"/>
                  <a:gd name="T13" fmla="*/ 18 h 3472"/>
                  <a:gd name="T14" fmla="*/ 1974 w 2200"/>
                  <a:gd name="T15" fmla="*/ 6 h 3472"/>
                  <a:gd name="T16" fmla="*/ 1944 w 2200"/>
                  <a:gd name="T17" fmla="*/ 0 h 3472"/>
                  <a:gd name="T18" fmla="*/ 280 w 2200"/>
                  <a:gd name="T19" fmla="*/ 0 h 3472"/>
                  <a:gd name="T20" fmla="*/ 264 w 2200"/>
                  <a:gd name="T21" fmla="*/ 0 h 3472"/>
                  <a:gd name="T22" fmla="*/ 232 w 2200"/>
                  <a:gd name="T23" fmla="*/ 6 h 3472"/>
                  <a:gd name="T24" fmla="*/ 204 w 2200"/>
                  <a:gd name="T25" fmla="*/ 18 h 3472"/>
                  <a:gd name="T26" fmla="*/ 178 w 2200"/>
                  <a:gd name="T27" fmla="*/ 36 h 3472"/>
                  <a:gd name="T28" fmla="*/ 156 w 2200"/>
                  <a:gd name="T29" fmla="*/ 56 h 3472"/>
                  <a:gd name="T30" fmla="*/ 140 w 2200"/>
                  <a:gd name="T31" fmla="*/ 82 h 3472"/>
                  <a:gd name="T32" fmla="*/ 128 w 2200"/>
                  <a:gd name="T33" fmla="*/ 110 h 3472"/>
                  <a:gd name="T34" fmla="*/ 120 w 2200"/>
                  <a:gd name="T35" fmla="*/ 140 h 3472"/>
                  <a:gd name="T36" fmla="*/ 120 w 2200"/>
                  <a:gd name="T37" fmla="*/ 3236 h 3472"/>
                  <a:gd name="T38" fmla="*/ 96 w 2200"/>
                  <a:gd name="T39" fmla="*/ 3244 h 3472"/>
                  <a:gd name="T40" fmla="*/ 54 w 2200"/>
                  <a:gd name="T41" fmla="*/ 3272 h 3472"/>
                  <a:gd name="T42" fmla="*/ 22 w 2200"/>
                  <a:gd name="T43" fmla="*/ 3310 h 3472"/>
                  <a:gd name="T44" fmla="*/ 2 w 2200"/>
                  <a:gd name="T45" fmla="*/ 3358 h 3472"/>
                  <a:gd name="T46" fmla="*/ 0 w 2200"/>
                  <a:gd name="T47" fmla="*/ 3386 h 3472"/>
                  <a:gd name="T48" fmla="*/ 2200 w 2200"/>
                  <a:gd name="T49" fmla="*/ 3472 h 3472"/>
                  <a:gd name="T50" fmla="*/ 2200 w 2200"/>
                  <a:gd name="T51" fmla="*/ 3386 h 3472"/>
                  <a:gd name="T52" fmla="*/ 2192 w 2200"/>
                  <a:gd name="T53" fmla="*/ 3334 h 3472"/>
                  <a:gd name="T54" fmla="*/ 2168 w 2200"/>
                  <a:gd name="T55" fmla="*/ 3290 h 3472"/>
                  <a:gd name="T56" fmla="*/ 2132 w 2200"/>
                  <a:gd name="T57" fmla="*/ 3256 h 3472"/>
                  <a:gd name="T58" fmla="*/ 2088 w 2200"/>
                  <a:gd name="T59" fmla="*/ 3236 h 3472"/>
                  <a:gd name="T60" fmla="*/ 1448 w 2200"/>
                  <a:gd name="T61" fmla="*/ 2122 h 3472"/>
                  <a:gd name="T62" fmla="*/ 976 w 2200"/>
                  <a:gd name="T63" fmla="*/ 2224 h 3472"/>
                  <a:gd name="T64" fmla="*/ 974 w 2200"/>
                  <a:gd name="T65" fmla="*/ 1712 h 3472"/>
                  <a:gd name="T66" fmla="*/ 1164 w 2200"/>
                  <a:gd name="T67" fmla="*/ 2110 h 3472"/>
                  <a:gd name="T68" fmla="*/ 1832 w 2200"/>
                  <a:gd name="T69" fmla="*/ 1272 h 3472"/>
                  <a:gd name="T70" fmla="*/ 376 w 2200"/>
                  <a:gd name="T71" fmla="*/ 264 h 3472"/>
                  <a:gd name="T72" fmla="*/ 1832 w 2200"/>
                  <a:gd name="T73" fmla="*/ 1272 h 3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00" h="3472">
                    <a:moveTo>
                      <a:pt x="2088" y="3236"/>
                    </a:moveTo>
                    <a:lnTo>
                      <a:pt x="2088" y="156"/>
                    </a:lnTo>
                    <a:lnTo>
                      <a:pt x="2088" y="156"/>
                    </a:lnTo>
                    <a:lnTo>
                      <a:pt x="2088" y="140"/>
                    </a:lnTo>
                    <a:lnTo>
                      <a:pt x="2084" y="124"/>
                    </a:lnTo>
                    <a:lnTo>
                      <a:pt x="2080" y="110"/>
                    </a:lnTo>
                    <a:lnTo>
                      <a:pt x="2076" y="94"/>
                    </a:lnTo>
                    <a:lnTo>
                      <a:pt x="2068" y="82"/>
                    </a:lnTo>
                    <a:lnTo>
                      <a:pt x="2060" y="68"/>
                    </a:lnTo>
                    <a:lnTo>
                      <a:pt x="2050" y="56"/>
                    </a:lnTo>
                    <a:lnTo>
                      <a:pt x="2040" y="46"/>
                    </a:lnTo>
                    <a:lnTo>
                      <a:pt x="2030" y="36"/>
                    </a:lnTo>
                    <a:lnTo>
                      <a:pt x="2016" y="26"/>
                    </a:lnTo>
                    <a:lnTo>
                      <a:pt x="2004" y="18"/>
                    </a:lnTo>
                    <a:lnTo>
                      <a:pt x="1990" y="12"/>
                    </a:lnTo>
                    <a:lnTo>
                      <a:pt x="1974" y="6"/>
                    </a:lnTo>
                    <a:lnTo>
                      <a:pt x="1960" y="4"/>
                    </a:lnTo>
                    <a:lnTo>
                      <a:pt x="1944" y="0"/>
                    </a:lnTo>
                    <a:lnTo>
                      <a:pt x="1926" y="0"/>
                    </a:lnTo>
                    <a:lnTo>
                      <a:pt x="280" y="0"/>
                    </a:lnTo>
                    <a:lnTo>
                      <a:pt x="280" y="0"/>
                    </a:lnTo>
                    <a:lnTo>
                      <a:pt x="264" y="0"/>
                    </a:lnTo>
                    <a:lnTo>
                      <a:pt x="248" y="4"/>
                    </a:lnTo>
                    <a:lnTo>
                      <a:pt x="232" y="6"/>
                    </a:lnTo>
                    <a:lnTo>
                      <a:pt x="218" y="12"/>
                    </a:lnTo>
                    <a:lnTo>
                      <a:pt x="204" y="18"/>
                    </a:lnTo>
                    <a:lnTo>
                      <a:pt x="190" y="26"/>
                    </a:lnTo>
                    <a:lnTo>
                      <a:pt x="178" y="36"/>
                    </a:lnTo>
                    <a:lnTo>
                      <a:pt x="166" y="46"/>
                    </a:lnTo>
                    <a:lnTo>
                      <a:pt x="156" y="56"/>
                    </a:lnTo>
                    <a:lnTo>
                      <a:pt x="148" y="68"/>
                    </a:lnTo>
                    <a:lnTo>
                      <a:pt x="140" y="82"/>
                    </a:lnTo>
                    <a:lnTo>
                      <a:pt x="132" y="94"/>
                    </a:lnTo>
                    <a:lnTo>
                      <a:pt x="128" y="110"/>
                    </a:lnTo>
                    <a:lnTo>
                      <a:pt x="124" y="124"/>
                    </a:lnTo>
                    <a:lnTo>
                      <a:pt x="120" y="140"/>
                    </a:lnTo>
                    <a:lnTo>
                      <a:pt x="120" y="156"/>
                    </a:lnTo>
                    <a:lnTo>
                      <a:pt x="120" y="3236"/>
                    </a:lnTo>
                    <a:lnTo>
                      <a:pt x="120" y="3236"/>
                    </a:lnTo>
                    <a:lnTo>
                      <a:pt x="96" y="3244"/>
                    </a:lnTo>
                    <a:lnTo>
                      <a:pt x="74" y="3256"/>
                    </a:lnTo>
                    <a:lnTo>
                      <a:pt x="54" y="3272"/>
                    </a:lnTo>
                    <a:lnTo>
                      <a:pt x="36" y="3290"/>
                    </a:lnTo>
                    <a:lnTo>
                      <a:pt x="22" y="3310"/>
                    </a:lnTo>
                    <a:lnTo>
                      <a:pt x="10" y="3334"/>
                    </a:lnTo>
                    <a:lnTo>
                      <a:pt x="2" y="3358"/>
                    </a:lnTo>
                    <a:lnTo>
                      <a:pt x="0" y="3372"/>
                    </a:lnTo>
                    <a:lnTo>
                      <a:pt x="0" y="3386"/>
                    </a:lnTo>
                    <a:lnTo>
                      <a:pt x="0" y="3472"/>
                    </a:lnTo>
                    <a:lnTo>
                      <a:pt x="2200" y="3472"/>
                    </a:lnTo>
                    <a:lnTo>
                      <a:pt x="2200" y="3386"/>
                    </a:lnTo>
                    <a:lnTo>
                      <a:pt x="2200" y="3386"/>
                    </a:lnTo>
                    <a:lnTo>
                      <a:pt x="2198" y="3358"/>
                    </a:lnTo>
                    <a:lnTo>
                      <a:pt x="2192" y="3334"/>
                    </a:lnTo>
                    <a:lnTo>
                      <a:pt x="2182" y="3310"/>
                    </a:lnTo>
                    <a:lnTo>
                      <a:pt x="2168" y="3290"/>
                    </a:lnTo>
                    <a:lnTo>
                      <a:pt x="2152" y="3272"/>
                    </a:lnTo>
                    <a:lnTo>
                      <a:pt x="2132" y="3256"/>
                    </a:lnTo>
                    <a:lnTo>
                      <a:pt x="2112" y="3244"/>
                    </a:lnTo>
                    <a:lnTo>
                      <a:pt x="2088" y="3236"/>
                    </a:lnTo>
                    <a:lnTo>
                      <a:pt x="2088" y="3236"/>
                    </a:lnTo>
                    <a:close/>
                    <a:moveTo>
                      <a:pt x="1448" y="2122"/>
                    </a:moveTo>
                    <a:lnTo>
                      <a:pt x="676" y="2814"/>
                    </a:lnTo>
                    <a:lnTo>
                      <a:pt x="976" y="2224"/>
                    </a:lnTo>
                    <a:lnTo>
                      <a:pt x="646" y="2224"/>
                    </a:lnTo>
                    <a:lnTo>
                      <a:pt x="974" y="1712"/>
                    </a:lnTo>
                    <a:lnTo>
                      <a:pt x="1558" y="1712"/>
                    </a:lnTo>
                    <a:lnTo>
                      <a:pt x="1164" y="2110"/>
                    </a:lnTo>
                    <a:lnTo>
                      <a:pt x="1448" y="2122"/>
                    </a:lnTo>
                    <a:close/>
                    <a:moveTo>
                      <a:pt x="1832" y="1272"/>
                    </a:moveTo>
                    <a:lnTo>
                      <a:pt x="376" y="1272"/>
                    </a:lnTo>
                    <a:lnTo>
                      <a:pt x="376" y="264"/>
                    </a:lnTo>
                    <a:lnTo>
                      <a:pt x="1832" y="264"/>
                    </a:lnTo>
                    <a:lnTo>
                      <a:pt x="1832" y="12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2" name="Freeform 41"/>
              <p:cNvSpPr>
                <a:spLocks/>
              </p:cNvSpPr>
              <p:nvPr/>
            </p:nvSpPr>
            <p:spPr bwMode="auto">
              <a:xfrm>
                <a:off x="4820224" y="2397451"/>
                <a:ext cx="132015" cy="342966"/>
              </a:xfrm>
              <a:custGeom>
                <a:avLst/>
                <a:gdLst>
                  <a:gd name="T0" fmla="*/ 716 w 776"/>
                  <a:gd name="T1" fmla="*/ 2016 h 2016"/>
                  <a:gd name="T2" fmla="*/ 356 w 776"/>
                  <a:gd name="T3" fmla="*/ 2016 h 2016"/>
                  <a:gd name="T4" fmla="*/ 356 w 776"/>
                  <a:gd name="T5" fmla="*/ 2016 h 2016"/>
                  <a:gd name="T6" fmla="*/ 344 w 776"/>
                  <a:gd name="T7" fmla="*/ 2014 h 2016"/>
                  <a:gd name="T8" fmla="*/ 332 w 776"/>
                  <a:gd name="T9" fmla="*/ 2012 h 2016"/>
                  <a:gd name="T10" fmla="*/ 322 w 776"/>
                  <a:gd name="T11" fmla="*/ 2006 h 2016"/>
                  <a:gd name="T12" fmla="*/ 314 w 776"/>
                  <a:gd name="T13" fmla="*/ 1998 h 2016"/>
                  <a:gd name="T14" fmla="*/ 306 w 776"/>
                  <a:gd name="T15" fmla="*/ 1990 h 2016"/>
                  <a:gd name="T16" fmla="*/ 300 w 776"/>
                  <a:gd name="T17" fmla="*/ 1980 h 2016"/>
                  <a:gd name="T18" fmla="*/ 298 w 776"/>
                  <a:gd name="T19" fmla="*/ 1968 h 2016"/>
                  <a:gd name="T20" fmla="*/ 296 w 776"/>
                  <a:gd name="T21" fmla="*/ 1956 h 2016"/>
                  <a:gd name="T22" fmla="*/ 296 w 776"/>
                  <a:gd name="T23" fmla="*/ 632 h 2016"/>
                  <a:gd name="T24" fmla="*/ 0 w 776"/>
                  <a:gd name="T25" fmla="*/ 632 h 2016"/>
                  <a:gd name="T26" fmla="*/ 0 w 776"/>
                  <a:gd name="T27" fmla="*/ 512 h 2016"/>
                  <a:gd name="T28" fmla="*/ 356 w 776"/>
                  <a:gd name="T29" fmla="*/ 512 h 2016"/>
                  <a:gd name="T30" fmla="*/ 356 w 776"/>
                  <a:gd name="T31" fmla="*/ 512 h 2016"/>
                  <a:gd name="T32" fmla="*/ 368 w 776"/>
                  <a:gd name="T33" fmla="*/ 514 h 2016"/>
                  <a:gd name="T34" fmla="*/ 380 w 776"/>
                  <a:gd name="T35" fmla="*/ 516 h 2016"/>
                  <a:gd name="T36" fmla="*/ 390 w 776"/>
                  <a:gd name="T37" fmla="*/ 522 h 2016"/>
                  <a:gd name="T38" fmla="*/ 398 w 776"/>
                  <a:gd name="T39" fmla="*/ 530 h 2016"/>
                  <a:gd name="T40" fmla="*/ 406 w 776"/>
                  <a:gd name="T41" fmla="*/ 538 h 2016"/>
                  <a:gd name="T42" fmla="*/ 412 w 776"/>
                  <a:gd name="T43" fmla="*/ 548 h 2016"/>
                  <a:gd name="T44" fmla="*/ 414 w 776"/>
                  <a:gd name="T45" fmla="*/ 560 h 2016"/>
                  <a:gd name="T46" fmla="*/ 416 w 776"/>
                  <a:gd name="T47" fmla="*/ 572 h 2016"/>
                  <a:gd name="T48" fmla="*/ 416 w 776"/>
                  <a:gd name="T49" fmla="*/ 1896 h 2016"/>
                  <a:gd name="T50" fmla="*/ 656 w 776"/>
                  <a:gd name="T51" fmla="*/ 1896 h 2016"/>
                  <a:gd name="T52" fmla="*/ 656 w 776"/>
                  <a:gd name="T53" fmla="*/ 0 h 2016"/>
                  <a:gd name="T54" fmla="*/ 776 w 776"/>
                  <a:gd name="T55" fmla="*/ 0 h 2016"/>
                  <a:gd name="T56" fmla="*/ 776 w 776"/>
                  <a:gd name="T57" fmla="*/ 1956 h 2016"/>
                  <a:gd name="T58" fmla="*/ 776 w 776"/>
                  <a:gd name="T59" fmla="*/ 1956 h 2016"/>
                  <a:gd name="T60" fmla="*/ 774 w 776"/>
                  <a:gd name="T61" fmla="*/ 1968 h 2016"/>
                  <a:gd name="T62" fmla="*/ 772 w 776"/>
                  <a:gd name="T63" fmla="*/ 1980 h 2016"/>
                  <a:gd name="T64" fmla="*/ 766 w 776"/>
                  <a:gd name="T65" fmla="*/ 1990 h 2016"/>
                  <a:gd name="T66" fmla="*/ 758 w 776"/>
                  <a:gd name="T67" fmla="*/ 1998 h 2016"/>
                  <a:gd name="T68" fmla="*/ 750 w 776"/>
                  <a:gd name="T69" fmla="*/ 2006 h 2016"/>
                  <a:gd name="T70" fmla="*/ 740 w 776"/>
                  <a:gd name="T71" fmla="*/ 2012 h 2016"/>
                  <a:gd name="T72" fmla="*/ 728 w 776"/>
                  <a:gd name="T73" fmla="*/ 2014 h 2016"/>
                  <a:gd name="T74" fmla="*/ 716 w 776"/>
                  <a:gd name="T75" fmla="*/ 2016 h 2016"/>
                  <a:gd name="T76" fmla="*/ 716 w 776"/>
                  <a:gd name="T77" fmla="*/ 2016 h 2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6" h="2016">
                    <a:moveTo>
                      <a:pt x="716" y="2016"/>
                    </a:moveTo>
                    <a:lnTo>
                      <a:pt x="356" y="2016"/>
                    </a:lnTo>
                    <a:lnTo>
                      <a:pt x="356" y="2016"/>
                    </a:lnTo>
                    <a:lnTo>
                      <a:pt x="344" y="2014"/>
                    </a:lnTo>
                    <a:lnTo>
                      <a:pt x="332" y="2012"/>
                    </a:lnTo>
                    <a:lnTo>
                      <a:pt x="322" y="2006"/>
                    </a:lnTo>
                    <a:lnTo>
                      <a:pt x="314" y="1998"/>
                    </a:lnTo>
                    <a:lnTo>
                      <a:pt x="306" y="1990"/>
                    </a:lnTo>
                    <a:lnTo>
                      <a:pt x="300" y="1980"/>
                    </a:lnTo>
                    <a:lnTo>
                      <a:pt x="298" y="1968"/>
                    </a:lnTo>
                    <a:lnTo>
                      <a:pt x="296" y="1956"/>
                    </a:lnTo>
                    <a:lnTo>
                      <a:pt x="296" y="632"/>
                    </a:lnTo>
                    <a:lnTo>
                      <a:pt x="0" y="632"/>
                    </a:lnTo>
                    <a:lnTo>
                      <a:pt x="0" y="512"/>
                    </a:lnTo>
                    <a:lnTo>
                      <a:pt x="356" y="512"/>
                    </a:lnTo>
                    <a:lnTo>
                      <a:pt x="356" y="512"/>
                    </a:lnTo>
                    <a:lnTo>
                      <a:pt x="368" y="514"/>
                    </a:lnTo>
                    <a:lnTo>
                      <a:pt x="380" y="516"/>
                    </a:lnTo>
                    <a:lnTo>
                      <a:pt x="390" y="522"/>
                    </a:lnTo>
                    <a:lnTo>
                      <a:pt x="398" y="530"/>
                    </a:lnTo>
                    <a:lnTo>
                      <a:pt x="406" y="538"/>
                    </a:lnTo>
                    <a:lnTo>
                      <a:pt x="412" y="548"/>
                    </a:lnTo>
                    <a:lnTo>
                      <a:pt x="414" y="560"/>
                    </a:lnTo>
                    <a:lnTo>
                      <a:pt x="416" y="572"/>
                    </a:lnTo>
                    <a:lnTo>
                      <a:pt x="416" y="1896"/>
                    </a:lnTo>
                    <a:lnTo>
                      <a:pt x="656" y="1896"/>
                    </a:lnTo>
                    <a:lnTo>
                      <a:pt x="656" y="0"/>
                    </a:lnTo>
                    <a:lnTo>
                      <a:pt x="776" y="0"/>
                    </a:lnTo>
                    <a:lnTo>
                      <a:pt x="776" y="1956"/>
                    </a:lnTo>
                    <a:lnTo>
                      <a:pt x="776" y="1956"/>
                    </a:lnTo>
                    <a:lnTo>
                      <a:pt x="774" y="1968"/>
                    </a:lnTo>
                    <a:lnTo>
                      <a:pt x="772" y="1980"/>
                    </a:lnTo>
                    <a:lnTo>
                      <a:pt x="766" y="1990"/>
                    </a:lnTo>
                    <a:lnTo>
                      <a:pt x="758" y="1998"/>
                    </a:lnTo>
                    <a:lnTo>
                      <a:pt x="750" y="2006"/>
                    </a:lnTo>
                    <a:lnTo>
                      <a:pt x="740" y="2012"/>
                    </a:lnTo>
                    <a:lnTo>
                      <a:pt x="728" y="2014"/>
                    </a:lnTo>
                    <a:lnTo>
                      <a:pt x="716" y="2016"/>
                    </a:lnTo>
                    <a:lnTo>
                      <a:pt x="716" y="201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42"/>
              <p:cNvSpPr>
                <a:spLocks noChangeArrowheads="1"/>
              </p:cNvSpPr>
              <p:nvPr/>
            </p:nvSpPr>
            <p:spPr bwMode="auto">
              <a:xfrm>
                <a:off x="4901542" y="2381459"/>
                <a:ext cx="80978" cy="67368"/>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43"/>
              <p:cNvSpPr>
                <a:spLocks noChangeArrowheads="1"/>
              </p:cNvSpPr>
              <p:nvPr/>
            </p:nvSpPr>
            <p:spPr bwMode="auto">
              <a:xfrm>
                <a:off x="4915492"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44"/>
              <p:cNvSpPr>
                <a:spLocks noChangeArrowheads="1"/>
              </p:cNvSpPr>
              <p:nvPr/>
            </p:nvSpPr>
            <p:spPr bwMode="auto">
              <a:xfrm>
                <a:off x="4950877" y="2340290"/>
                <a:ext cx="17693" cy="77576"/>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80" name="TextBox 79"/>
            <p:cNvSpPr txBox="1"/>
            <p:nvPr/>
          </p:nvSpPr>
          <p:spPr>
            <a:xfrm>
              <a:off x="10087217" y="1852915"/>
              <a:ext cx="968599" cy="49859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Electric charging </a:t>
              </a:r>
              <a:br>
                <a:rPr kumimoji="0" lang="en-US" sz="1600" b="0" i="0" u="none" strike="noStrike" kern="0" cap="none" spc="0" normalizeH="0" baseline="0" noProof="0" dirty="0">
                  <a:ln>
                    <a:noFill/>
                  </a:ln>
                  <a:effectLst/>
                  <a:uLnTx/>
                  <a:uFillTx/>
                </a:rPr>
              </a:br>
              <a:r>
                <a:rPr kumimoji="0" lang="en-US" sz="1600" b="0" i="0" u="none" strike="noStrike" kern="0" cap="none" spc="0" normalizeH="0" baseline="0" noProof="0" dirty="0">
                  <a:ln>
                    <a:noFill/>
                  </a:ln>
                  <a:effectLst/>
                  <a:uLnTx/>
                  <a:uFillTx/>
                </a:rPr>
                <a:t>stations</a:t>
              </a:r>
            </a:p>
          </p:txBody>
        </p:sp>
      </p:grpSp>
      <p:grpSp>
        <p:nvGrpSpPr>
          <p:cNvPr id="2" name="Group 1"/>
          <p:cNvGrpSpPr/>
          <p:nvPr/>
        </p:nvGrpSpPr>
        <p:grpSpPr>
          <a:xfrm>
            <a:off x="9842214" y="984993"/>
            <a:ext cx="968599" cy="900325"/>
            <a:chOff x="1562002" y="1256858"/>
            <a:chExt cx="968599" cy="900325"/>
          </a:xfrm>
        </p:grpSpPr>
        <p:grpSp>
          <p:nvGrpSpPr>
            <p:cNvPr id="87" name="Group 86"/>
            <p:cNvGrpSpPr/>
            <p:nvPr/>
          </p:nvGrpSpPr>
          <p:grpSpPr>
            <a:xfrm>
              <a:off x="1780004" y="1256858"/>
              <a:ext cx="485805" cy="484576"/>
              <a:chOff x="4426989" y="3121192"/>
              <a:chExt cx="485805" cy="484576"/>
            </a:xfrm>
            <a:solidFill>
              <a:srgbClr val="5780CA"/>
            </a:solidFill>
          </p:grpSpPr>
          <p:sp>
            <p:nvSpPr>
              <p:cNvPr id="89" name="Freeform 20"/>
              <p:cNvSpPr>
                <a:spLocks noEditPoints="1"/>
              </p:cNvSpPr>
              <p:nvPr/>
            </p:nvSpPr>
            <p:spPr bwMode="black">
              <a:xfrm>
                <a:off x="4426989" y="3121192"/>
                <a:ext cx="485805" cy="484576"/>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0" name="Freeform 21"/>
              <p:cNvSpPr>
                <a:spLocks/>
              </p:cNvSpPr>
              <p:nvPr/>
            </p:nvSpPr>
            <p:spPr bwMode="black">
              <a:xfrm>
                <a:off x="4628581" y="3313921"/>
                <a:ext cx="20931" cy="52863"/>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1" name="Freeform 22"/>
              <p:cNvSpPr>
                <a:spLocks noEditPoints="1"/>
              </p:cNvSpPr>
              <p:nvPr/>
            </p:nvSpPr>
            <p:spPr bwMode="black">
              <a:xfrm>
                <a:off x="4469951" y="3163042"/>
                <a:ext cx="399880" cy="398674"/>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88" name="TextBox 87"/>
            <p:cNvSpPr txBox="1"/>
            <p:nvPr/>
          </p:nvSpPr>
          <p:spPr>
            <a:xfrm>
              <a:off x="1562002" y="1824784"/>
              <a:ext cx="968599"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Street sweepers</a:t>
              </a:r>
            </a:p>
          </p:txBody>
        </p:sp>
      </p:grpSp>
      <p:grpSp>
        <p:nvGrpSpPr>
          <p:cNvPr id="27" name="Group 26"/>
          <p:cNvGrpSpPr/>
          <p:nvPr/>
        </p:nvGrpSpPr>
        <p:grpSpPr>
          <a:xfrm>
            <a:off x="1800050" y="4862534"/>
            <a:ext cx="968599" cy="647357"/>
            <a:chOff x="1374784" y="5201799"/>
            <a:chExt cx="968599" cy="647357"/>
          </a:xfrm>
        </p:grpSpPr>
        <p:grpSp>
          <p:nvGrpSpPr>
            <p:cNvPr id="93" name="Group 92"/>
            <p:cNvGrpSpPr/>
            <p:nvPr/>
          </p:nvGrpSpPr>
          <p:grpSpPr>
            <a:xfrm>
              <a:off x="1639250" y="5201799"/>
              <a:ext cx="426537" cy="455704"/>
              <a:chOff x="-1168871" y="5933646"/>
              <a:chExt cx="426537" cy="455704"/>
            </a:xfrm>
            <a:solidFill>
              <a:srgbClr val="5780CA"/>
            </a:solidFill>
          </p:grpSpPr>
          <p:sp>
            <p:nvSpPr>
              <p:cNvPr id="95" name="Freeform: Shape 228"/>
              <p:cNvSpPr/>
              <p:nvPr/>
            </p:nvSpPr>
            <p:spPr bwMode="auto">
              <a:xfrm>
                <a:off x="-1168871" y="5933646"/>
                <a:ext cx="426537" cy="455704"/>
              </a:xfrm>
              <a:custGeom>
                <a:avLst/>
                <a:gdLst>
                  <a:gd name="connsiteX0" fmla="*/ 95934 w 426537"/>
                  <a:gd name="connsiteY0" fmla="*/ 144475 h 455704"/>
                  <a:gd name="connsiteX1" fmla="*/ 95934 w 426537"/>
                  <a:gd name="connsiteY1" fmla="*/ 189612 h 455704"/>
                  <a:gd name="connsiteX2" fmla="*/ 337617 w 426537"/>
                  <a:gd name="connsiteY2" fmla="*/ 189612 h 455704"/>
                  <a:gd name="connsiteX3" fmla="*/ 337617 w 426537"/>
                  <a:gd name="connsiteY3" fmla="*/ 144475 h 455704"/>
                  <a:gd name="connsiteX4" fmla="*/ 216772 w 426537"/>
                  <a:gd name="connsiteY4" fmla="*/ 0 h 455704"/>
                  <a:gd name="connsiteX5" fmla="*/ 422712 w 426537"/>
                  <a:gd name="connsiteY5" fmla="*/ 85941 h 455704"/>
                  <a:gd name="connsiteX6" fmla="*/ 426537 w 426537"/>
                  <a:gd name="connsiteY6" fmla="*/ 455704 h 455704"/>
                  <a:gd name="connsiteX7" fmla="*/ 1 w 426537"/>
                  <a:gd name="connsiteY7" fmla="*/ 455704 h 455704"/>
                  <a:gd name="connsiteX8" fmla="*/ 1 w 426537"/>
                  <a:gd name="connsiteY8" fmla="*/ 85941 h 455704"/>
                  <a:gd name="connsiteX9" fmla="*/ 216772 w 426537"/>
                  <a:gd name="connsiteY9" fmla="*/ 0 h 45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6537" h="455704">
                    <a:moveTo>
                      <a:pt x="95934" y="144475"/>
                    </a:moveTo>
                    <a:lnTo>
                      <a:pt x="95934" y="189612"/>
                    </a:lnTo>
                    <a:lnTo>
                      <a:pt x="337617" y="189612"/>
                    </a:lnTo>
                    <a:lnTo>
                      <a:pt x="337617" y="144475"/>
                    </a:lnTo>
                    <a:close/>
                    <a:moveTo>
                      <a:pt x="216772" y="0"/>
                    </a:moveTo>
                    <a:cubicBezTo>
                      <a:pt x="317826" y="0"/>
                      <a:pt x="416546" y="38168"/>
                      <a:pt x="422712" y="85941"/>
                    </a:cubicBezTo>
                    <a:lnTo>
                      <a:pt x="426537" y="455704"/>
                    </a:lnTo>
                    <a:lnTo>
                      <a:pt x="1" y="455704"/>
                    </a:lnTo>
                    <a:lnTo>
                      <a:pt x="1" y="85941"/>
                    </a:lnTo>
                    <a:cubicBezTo>
                      <a:pt x="-423" y="47093"/>
                      <a:pt x="115718" y="0"/>
                      <a:pt x="21677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96" name="Freeform 81"/>
              <p:cNvSpPr>
                <a:spLocks noChangeAspect="1" noEditPoints="1"/>
              </p:cNvSpPr>
              <p:nvPr/>
            </p:nvSpPr>
            <p:spPr bwMode="black">
              <a:xfrm>
                <a:off x="-1028841" y="6201208"/>
                <a:ext cx="156946" cy="121506"/>
              </a:xfrm>
              <a:custGeom>
                <a:avLst/>
                <a:gdLst>
                  <a:gd name="T0" fmla="*/ 71 w 75"/>
                  <a:gd name="T1" fmla="*/ 58 h 58"/>
                  <a:gd name="T2" fmla="*/ 4 w 75"/>
                  <a:gd name="T3" fmla="*/ 58 h 58"/>
                  <a:gd name="T4" fmla="*/ 0 w 75"/>
                  <a:gd name="T5" fmla="*/ 54 h 58"/>
                  <a:gd name="T6" fmla="*/ 0 w 75"/>
                  <a:gd name="T7" fmla="*/ 4 h 58"/>
                  <a:gd name="T8" fmla="*/ 4 w 75"/>
                  <a:gd name="T9" fmla="*/ 0 h 58"/>
                  <a:gd name="T10" fmla="*/ 71 w 75"/>
                  <a:gd name="T11" fmla="*/ 0 h 58"/>
                  <a:gd name="T12" fmla="*/ 75 w 75"/>
                  <a:gd name="T13" fmla="*/ 4 h 58"/>
                  <a:gd name="T14" fmla="*/ 75 w 75"/>
                  <a:gd name="T15" fmla="*/ 54 h 58"/>
                  <a:gd name="T16" fmla="*/ 71 w 75"/>
                  <a:gd name="T17" fmla="*/ 58 h 58"/>
                  <a:gd name="T18" fmla="*/ 8 w 75"/>
                  <a:gd name="T19" fmla="*/ 50 h 58"/>
                  <a:gd name="T20" fmla="*/ 67 w 75"/>
                  <a:gd name="T21" fmla="*/ 50 h 58"/>
                  <a:gd name="T22" fmla="*/ 67 w 75"/>
                  <a:gd name="T23" fmla="*/ 16 h 58"/>
                  <a:gd name="T24" fmla="*/ 39 w 75"/>
                  <a:gd name="T25" fmla="*/ 38 h 58"/>
                  <a:gd name="T26" fmla="*/ 35 w 75"/>
                  <a:gd name="T27" fmla="*/ 38 h 58"/>
                  <a:gd name="T28" fmla="*/ 8 w 75"/>
                  <a:gd name="T29" fmla="*/ 17 h 58"/>
                  <a:gd name="T30" fmla="*/ 8 w 75"/>
                  <a:gd name="T31" fmla="*/ 50 h 58"/>
                  <a:gd name="T32" fmla="*/ 9 w 75"/>
                  <a:gd name="T33" fmla="*/ 8 h 58"/>
                  <a:gd name="T34" fmla="*/ 37 w 75"/>
                  <a:gd name="T35" fmla="*/ 30 h 58"/>
                  <a:gd name="T36" fmla="*/ 65 w 75"/>
                  <a:gd name="T37" fmla="*/ 8 h 58"/>
                  <a:gd name="T38" fmla="*/ 9 w 75"/>
                  <a:gd name="T39" fmla="*/ 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58">
                    <a:moveTo>
                      <a:pt x="71" y="58"/>
                    </a:moveTo>
                    <a:cubicBezTo>
                      <a:pt x="4" y="58"/>
                      <a:pt x="4" y="58"/>
                      <a:pt x="4" y="58"/>
                    </a:cubicBezTo>
                    <a:cubicBezTo>
                      <a:pt x="2" y="58"/>
                      <a:pt x="0" y="56"/>
                      <a:pt x="0" y="54"/>
                    </a:cubicBezTo>
                    <a:cubicBezTo>
                      <a:pt x="0" y="4"/>
                      <a:pt x="0" y="4"/>
                      <a:pt x="0" y="4"/>
                    </a:cubicBezTo>
                    <a:cubicBezTo>
                      <a:pt x="0" y="2"/>
                      <a:pt x="2" y="0"/>
                      <a:pt x="4" y="0"/>
                    </a:cubicBezTo>
                    <a:cubicBezTo>
                      <a:pt x="71" y="0"/>
                      <a:pt x="71" y="0"/>
                      <a:pt x="71" y="0"/>
                    </a:cubicBezTo>
                    <a:cubicBezTo>
                      <a:pt x="73" y="0"/>
                      <a:pt x="75" y="2"/>
                      <a:pt x="75" y="4"/>
                    </a:cubicBezTo>
                    <a:cubicBezTo>
                      <a:pt x="75" y="54"/>
                      <a:pt x="75" y="54"/>
                      <a:pt x="75" y="54"/>
                    </a:cubicBezTo>
                    <a:cubicBezTo>
                      <a:pt x="75" y="56"/>
                      <a:pt x="73" y="58"/>
                      <a:pt x="71" y="58"/>
                    </a:cubicBezTo>
                    <a:close/>
                    <a:moveTo>
                      <a:pt x="8" y="50"/>
                    </a:moveTo>
                    <a:cubicBezTo>
                      <a:pt x="67" y="50"/>
                      <a:pt x="67" y="50"/>
                      <a:pt x="67" y="50"/>
                    </a:cubicBezTo>
                    <a:cubicBezTo>
                      <a:pt x="67" y="16"/>
                      <a:pt x="67" y="16"/>
                      <a:pt x="67" y="16"/>
                    </a:cubicBezTo>
                    <a:cubicBezTo>
                      <a:pt x="39" y="38"/>
                      <a:pt x="39" y="38"/>
                      <a:pt x="39" y="38"/>
                    </a:cubicBezTo>
                    <a:cubicBezTo>
                      <a:pt x="38" y="39"/>
                      <a:pt x="36" y="39"/>
                      <a:pt x="35" y="38"/>
                    </a:cubicBezTo>
                    <a:cubicBezTo>
                      <a:pt x="8" y="17"/>
                      <a:pt x="8" y="17"/>
                      <a:pt x="8" y="17"/>
                    </a:cubicBezTo>
                    <a:lnTo>
                      <a:pt x="8" y="50"/>
                    </a:lnTo>
                    <a:close/>
                    <a:moveTo>
                      <a:pt x="9" y="8"/>
                    </a:moveTo>
                    <a:cubicBezTo>
                      <a:pt x="37" y="30"/>
                      <a:pt x="37" y="30"/>
                      <a:pt x="37" y="30"/>
                    </a:cubicBezTo>
                    <a:cubicBezTo>
                      <a:pt x="65" y="8"/>
                      <a:pt x="65" y="8"/>
                      <a:pt x="65" y="8"/>
                    </a:cubicBezTo>
                    <a:lnTo>
                      <a:pt x="9" y="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94" name="TextBox 93"/>
            <p:cNvSpPr txBox="1"/>
            <p:nvPr/>
          </p:nvSpPr>
          <p:spPr>
            <a:xfrm>
              <a:off x="1374784" y="56829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Postboxes</a:t>
              </a:r>
            </a:p>
          </p:txBody>
        </p:sp>
      </p:grpSp>
      <p:grpSp>
        <p:nvGrpSpPr>
          <p:cNvPr id="4" name="Group 3"/>
          <p:cNvGrpSpPr/>
          <p:nvPr/>
        </p:nvGrpSpPr>
        <p:grpSpPr>
          <a:xfrm>
            <a:off x="3982385" y="1401455"/>
            <a:ext cx="968599" cy="765350"/>
            <a:chOff x="3143884" y="1133411"/>
            <a:chExt cx="968599" cy="765350"/>
          </a:xfrm>
        </p:grpSpPr>
        <p:sp>
          <p:nvSpPr>
            <p:cNvPr id="98" name="Freeform 137"/>
            <p:cNvSpPr>
              <a:spLocks noChangeAspect="1"/>
            </p:cNvSpPr>
            <p:nvPr/>
          </p:nvSpPr>
          <p:spPr bwMode="black">
            <a:xfrm>
              <a:off x="3332137" y="1133411"/>
              <a:ext cx="592094" cy="548872"/>
            </a:xfrm>
            <a:custGeom>
              <a:avLst/>
              <a:gdLst>
                <a:gd name="T0" fmla="*/ 23 w 83"/>
                <a:gd name="T1" fmla="*/ 76 h 77"/>
                <a:gd name="T2" fmla="*/ 31 w 83"/>
                <a:gd name="T3" fmla="*/ 77 h 77"/>
                <a:gd name="T4" fmla="*/ 52 w 83"/>
                <a:gd name="T5" fmla="*/ 43 h 77"/>
                <a:gd name="T6" fmla="*/ 79 w 83"/>
                <a:gd name="T7" fmla="*/ 43 h 77"/>
                <a:gd name="T8" fmla="*/ 83 w 83"/>
                <a:gd name="T9" fmla="*/ 38 h 77"/>
                <a:gd name="T10" fmla="*/ 79 w 83"/>
                <a:gd name="T11" fmla="*/ 33 h 77"/>
                <a:gd name="T12" fmla="*/ 52 w 83"/>
                <a:gd name="T13" fmla="*/ 33 h 77"/>
                <a:gd name="T14" fmla="*/ 31 w 83"/>
                <a:gd name="T15" fmla="*/ 0 h 77"/>
                <a:gd name="T16" fmla="*/ 23 w 83"/>
                <a:gd name="T17" fmla="*/ 1 h 77"/>
                <a:gd name="T18" fmla="*/ 33 w 83"/>
                <a:gd name="T19" fmla="*/ 33 h 77"/>
                <a:gd name="T20" fmla="*/ 14 w 83"/>
                <a:gd name="T21" fmla="*/ 33 h 77"/>
                <a:gd name="T22" fmla="*/ 8 w 83"/>
                <a:gd name="T23" fmla="*/ 27 h 77"/>
                <a:gd name="T24" fmla="*/ 0 w 83"/>
                <a:gd name="T25" fmla="*/ 27 h 77"/>
                <a:gd name="T26" fmla="*/ 5 w 83"/>
                <a:gd name="T27" fmla="*/ 38 h 77"/>
                <a:gd name="T28" fmla="*/ 0 w 83"/>
                <a:gd name="T29" fmla="*/ 50 h 77"/>
                <a:gd name="T30" fmla="*/ 8 w 83"/>
                <a:gd name="T31" fmla="*/ 50 h 77"/>
                <a:gd name="T32" fmla="*/ 14 w 83"/>
                <a:gd name="T33" fmla="*/ 43 h 77"/>
                <a:gd name="T34" fmla="*/ 33 w 83"/>
                <a:gd name="T35" fmla="*/ 43 h 77"/>
                <a:gd name="T36" fmla="*/ 23 w 83"/>
                <a:gd name="T37" fmla="*/ 7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77">
                  <a:moveTo>
                    <a:pt x="23" y="76"/>
                  </a:moveTo>
                  <a:cubicBezTo>
                    <a:pt x="31" y="77"/>
                    <a:pt x="31" y="77"/>
                    <a:pt x="31" y="77"/>
                  </a:cubicBezTo>
                  <a:cubicBezTo>
                    <a:pt x="52" y="43"/>
                    <a:pt x="52" y="43"/>
                    <a:pt x="52" y="43"/>
                  </a:cubicBezTo>
                  <a:cubicBezTo>
                    <a:pt x="79" y="43"/>
                    <a:pt x="79" y="43"/>
                    <a:pt x="79" y="43"/>
                  </a:cubicBezTo>
                  <a:cubicBezTo>
                    <a:pt x="81" y="43"/>
                    <a:pt x="83" y="41"/>
                    <a:pt x="83" y="38"/>
                  </a:cubicBezTo>
                  <a:cubicBezTo>
                    <a:pt x="83" y="36"/>
                    <a:pt x="81" y="33"/>
                    <a:pt x="79" y="33"/>
                  </a:cubicBezTo>
                  <a:cubicBezTo>
                    <a:pt x="52" y="33"/>
                    <a:pt x="52" y="33"/>
                    <a:pt x="52" y="33"/>
                  </a:cubicBezTo>
                  <a:cubicBezTo>
                    <a:pt x="31" y="0"/>
                    <a:pt x="31" y="0"/>
                    <a:pt x="31" y="0"/>
                  </a:cubicBezTo>
                  <a:cubicBezTo>
                    <a:pt x="23" y="1"/>
                    <a:pt x="23" y="1"/>
                    <a:pt x="23" y="1"/>
                  </a:cubicBezTo>
                  <a:cubicBezTo>
                    <a:pt x="33" y="33"/>
                    <a:pt x="33" y="33"/>
                    <a:pt x="33" y="33"/>
                  </a:cubicBezTo>
                  <a:cubicBezTo>
                    <a:pt x="14" y="33"/>
                    <a:pt x="14" y="33"/>
                    <a:pt x="14" y="33"/>
                  </a:cubicBezTo>
                  <a:cubicBezTo>
                    <a:pt x="8" y="27"/>
                    <a:pt x="8" y="27"/>
                    <a:pt x="8" y="27"/>
                  </a:cubicBezTo>
                  <a:cubicBezTo>
                    <a:pt x="0" y="27"/>
                    <a:pt x="0" y="27"/>
                    <a:pt x="0" y="27"/>
                  </a:cubicBezTo>
                  <a:cubicBezTo>
                    <a:pt x="5" y="38"/>
                    <a:pt x="5" y="38"/>
                    <a:pt x="5" y="38"/>
                  </a:cubicBezTo>
                  <a:cubicBezTo>
                    <a:pt x="0" y="50"/>
                    <a:pt x="0" y="50"/>
                    <a:pt x="0" y="50"/>
                  </a:cubicBezTo>
                  <a:cubicBezTo>
                    <a:pt x="8" y="50"/>
                    <a:pt x="8" y="50"/>
                    <a:pt x="8" y="50"/>
                  </a:cubicBezTo>
                  <a:cubicBezTo>
                    <a:pt x="14" y="43"/>
                    <a:pt x="14" y="43"/>
                    <a:pt x="14" y="43"/>
                  </a:cubicBezTo>
                  <a:cubicBezTo>
                    <a:pt x="33" y="43"/>
                    <a:pt x="33" y="43"/>
                    <a:pt x="33" y="43"/>
                  </a:cubicBezTo>
                  <a:lnTo>
                    <a:pt x="23" y="76"/>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3143884" y="173256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Aircrafts</a:t>
              </a:r>
            </a:p>
          </p:txBody>
        </p:sp>
      </p:grpSp>
      <p:grpSp>
        <p:nvGrpSpPr>
          <p:cNvPr id="5" name="Group 4"/>
          <p:cNvGrpSpPr/>
          <p:nvPr/>
        </p:nvGrpSpPr>
        <p:grpSpPr>
          <a:xfrm>
            <a:off x="8781110" y="922897"/>
            <a:ext cx="968599" cy="650490"/>
            <a:chOff x="4539379" y="1349311"/>
            <a:chExt cx="968599" cy="650490"/>
          </a:xfrm>
        </p:grpSpPr>
        <p:sp>
          <p:nvSpPr>
            <p:cNvPr id="101" name="Freeform 8"/>
            <p:cNvSpPr>
              <a:spLocks noChangeAspect="1" noEditPoints="1"/>
            </p:cNvSpPr>
            <p:nvPr/>
          </p:nvSpPr>
          <p:spPr bwMode="auto">
            <a:xfrm>
              <a:off x="4763413" y="1349311"/>
              <a:ext cx="497620" cy="415512"/>
            </a:xfrm>
            <a:custGeom>
              <a:avLst/>
              <a:gdLst>
                <a:gd name="T0" fmla="*/ 662 w 800"/>
                <a:gd name="T1" fmla="*/ 60 h 668"/>
                <a:gd name="T2" fmla="*/ 642 w 800"/>
                <a:gd name="T3" fmla="*/ 26 h 668"/>
                <a:gd name="T4" fmla="*/ 606 w 800"/>
                <a:gd name="T5" fmla="*/ 4 h 668"/>
                <a:gd name="T6" fmla="*/ 480 w 800"/>
                <a:gd name="T7" fmla="*/ 0 h 668"/>
                <a:gd name="T8" fmla="*/ 228 w 800"/>
                <a:gd name="T9" fmla="*/ 0 h 668"/>
                <a:gd name="T10" fmla="*/ 180 w 800"/>
                <a:gd name="T11" fmla="*/ 10 h 668"/>
                <a:gd name="T12" fmla="*/ 150 w 800"/>
                <a:gd name="T13" fmla="*/ 36 h 668"/>
                <a:gd name="T14" fmla="*/ 72 w 800"/>
                <a:gd name="T15" fmla="*/ 228 h 668"/>
                <a:gd name="T16" fmla="*/ 50 w 800"/>
                <a:gd name="T17" fmla="*/ 236 h 668"/>
                <a:gd name="T18" fmla="*/ 16 w 800"/>
                <a:gd name="T19" fmla="*/ 268 h 668"/>
                <a:gd name="T20" fmla="*/ 0 w 800"/>
                <a:gd name="T21" fmla="*/ 320 h 668"/>
                <a:gd name="T22" fmla="*/ 64 w 800"/>
                <a:gd name="T23" fmla="*/ 606 h 668"/>
                <a:gd name="T24" fmla="*/ 70 w 800"/>
                <a:gd name="T25" fmla="*/ 634 h 668"/>
                <a:gd name="T26" fmla="*/ 92 w 800"/>
                <a:gd name="T27" fmla="*/ 660 h 668"/>
                <a:gd name="T28" fmla="*/ 124 w 800"/>
                <a:gd name="T29" fmla="*/ 668 h 668"/>
                <a:gd name="T30" fmla="*/ 156 w 800"/>
                <a:gd name="T31" fmla="*/ 660 h 668"/>
                <a:gd name="T32" fmla="*/ 178 w 800"/>
                <a:gd name="T33" fmla="*/ 632 h 668"/>
                <a:gd name="T34" fmla="*/ 184 w 800"/>
                <a:gd name="T35" fmla="*/ 536 h 668"/>
                <a:gd name="T36" fmla="*/ 616 w 800"/>
                <a:gd name="T37" fmla="*/ 606 h 668"/>
                <a:gd name="T38" fmla="*/ 620 w 800"/>
                <a:gd name="T39" fmla="*/ 632 h 668"/>
                <a:gd name="T40" fmla="*/ 644 w 800"/>
                <a:gd name="T41" fmla="*/ 660 h 668"/>
                <a:gd name="T42" fmla="*/ 676 w 800"/>
                <a:gd name="T43" fmla="*/ 668 h 668"/>
                <a:gd name="T44" fmla="*/ 708 w 800"/>
                <a:gd name="T45" fmla="*/ 660 h 668"/>
                <a:gd name="T46" fmla="*/ 730 w 800"/>
                <a:gd name="T47" fmla="*/ 634 h 668"/>
                <a:gd name="T48" fmla="*/ 736 w 800"/>
                <a:gd name="T49" fmla="*/ 536 h 668"/>
                <a:gd name="T50" fmla="*/ 800 w 800"/>
                <a:gd name="T51" fmla="*/ 320 h 668"/>
                <a:gd name="T52" fmla="*/ 784 w 800"/>
                <a:gd name="T53" fmla="*/ 268 h 668"/>
                <a:gd name="T54" fmla="*/ 750 w 800"/>
                <a:gd name="T55" fmla="*/ 236 h 668"/>
                <a:gd name="T56" fmla="*/ 728 w 800"/>
                <a:gd name="T57" fmla="*/ 228 h 668"/>
                <a:gd name="T58" fmla="*/ 114 w 800"/>
                <a:gd name="T59" fmla="*/ 406 h 668"/>
                <a:gd name="T60" fmla="*/ 86 w 800"/>
                <a:gd name="T61" fmla="*/ 390 h 668"/>
                <a:gd name="T62" fmla="*/ 72 w 800"/>
                <a:gd name="T63" fmla="*/ 360 h 668"/>
                <a:gd name="T64" fmla="*/ 72 w 800"/>
                <a:gd name="T65" fmla="*/ 338 h 668"/>
                <a:gd name="T66" fmla="*/ 86 w 800"/>
                <a:gd name="T67" fmla="*/ 308 h 668"/>
                <a:gd name="T68" fmla="*/ 114 w 800"/>
                <a:gd name="T69" fmla="*/ 294 h 668"/>
                <a:gd name="T70" fmla="*/ 136 w 800"/>
                <a:gd name="T71" fmla="*/ 294 h 668"/>
                <a:gd name="T72" fmla="*/ 164 w 800"/>
                <a:gd name="T73" fmla="*/ 308 h 668"/>
                <a:gd name="T74" fmla="*/ 180 w 800"/>
                <a:gd name="T75" fmla="*/ 338 h 668"/>
                <a:gd name="T76" fmla="*/ 180 w 800"/>
                <a:gd name="T77" fmla="*/ 360 h 668"/>
                <a:gd name="T78" fmla="*/ 164 w 800"/>
                <a:gd name="T79" fmla="*/ 390 h 668"/>
                <a:gd name="T80" fmla="*/ 136 w 800"/>
                <a:gd name="T81" fmla="*/ 406 h 668"/>
                <a:gd name="T82" fmla="*/ 400 w 800"/>
                <a:gd name="T83" fmla="*/ 228 h 668"/>
                <a:gd name="T84" fmla="*/ 190 w 800"/>
                <a:gd name="T85" fmla="*/ 94 h 668"/>
                <a:gd name="T86" fmla="*/ 202 w 800"/>
                <a:gd name="T87" fmla="*/ 70 h 668"/>
                <a:gd name="T88" fmla="*/ 220 w 800"/>
                <a:gd name="T89" fmla="*/ 62 h 668"/>
                <a:gd name="T90" fmla="*/ 400 w 800"/>
                <a:gd name="T91" fmla="*/ 62 h 668"/>
                <a:gd name="T92" fmla="*/ 580 w 800"/>
                <a:gd name="T93" fmla="*/ 62 h 668"/>
                <a:gd name="T94" fmla="*/ 598 w 800"/>
                <a:gd name="T95" fmla="*/ 70 h 668"/>
                <a:gd name="T96" fmla="*/ 660 w 800"/>
                <a:gd name="T97" fmla="*/ 228 h 668"/>
                <a:gd name="T98" fmla="*/ 674 w 800"/>
                <a:gd name="T99" fmla="*/ 406 h 668"/>
                <a:gd name="T100" fmla="*/ 642 w 800"/>
                <a:gd name="T101" fmla="*/ 396 h 668"/>
                <a:gd name="T102" fmla="*/ 622 w 800"/>
                <a:gd name="T103" fmla="*/ 372 h 668"/>
                <a:gd name="T104" fmla="*/ 618 w 800"/>
                <a:gd name="T105" fmla="*/ 350 h 668"/>
                <a:gd name="T106" fmla="*/ 628 w 800"/>
                <a:gd name="T107" fmla="*/ 318 h 668"/>
                <a:gd name="T108" fmla="*/ 652 w 800"/>
                <a:gd name="T109" fmla="*/ 296 h 668"/>
                <a:gd name="T110" fmla="*/ 674 w 800"/>
                <a:gd name="T111" fmla="*/ 292 h 668"/>
                <a:gd name="T112" fmla="*/ 706 w 800"/>
                <a:gd name="T113" fmla="*/ 302 h 668"/>
                <a:gd name="T114" fmla="*/ 726 w 800"/>
                <a:gd name="T115" fmla="*/ 328 h 668"/>
                <a:gd name="T116" fmla="*/ 730 w 800"/>
                <a:gd name="T117" fmla="*/ 350 h 668"/>
                <a:gd name="T118" fmla="*/ 720 w 800"/>
                <a:gd name="T119" fmla="*/ 382 h 668"/>
                <a:gd name="T120" fmla="*/ 696 w 800"/>
                <a:gd name="T121" fmla="*/ 402 h 668"/>
                <a:gd name="T122" fmla="*/ 674 w 800"/>
                <a:gd name="T123" fmla="*/ 406 h 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00" h="668">
                  <a:moveTo>
                    <a:pt x="728" y="228"/>
                  </a:moveTo>
                  <a:lnTo>
                    <a:pt x="662" y="60"/>
                  </a:lnTo>
                  <a:lnTo>
                    <a:pt x="662" y="60"/>
                  </a:lnTo>
                  <a:lnTo>
                    <a:pt x="656" y="48"/>
                  </a:lnTo>
                  <a:lnTo>
                    <a:pt x="650" y="36"/>
                  </a:lnTo>
                  <a:lnTo>
                    <a:pt x="642" y="26"/>
                  </a:lnTo>
                  <a:lnTo>
                    <a:pt x="632" y="18"/>
                  </a:lnTo>
                  <a:lnTo>
                    <a:pt x="620" y="10"/>
                  </a:lnTo>
                  <a:lnTo>
                    <a:pt x="606" y="4"/>
                  </a:lnTo>
                  <a:lnTo>
                    <a:pt x="590" y="0"/>
                  </a:lnTo>
                  <a:lnTo>
                    <a:pt x="572" y="0"/>
                  </a:lnTo>
                  <a:lnTo>
                    <a:pt x="480" y="0"/>
                  </a:lnTo>
                  <a:lnTo>
                    <a:pt x="322" y="0"/>
                  </a:lnTo>
                  <a:lnTo>
                    <a:pt x="228" y="0"/>
                  </a:lnTo>
                  <a:lnTo>
                    <a:pt x="228" y="0"/>
                  </a:lnTo>
                  <a:lnTo>
                    <a:pt x="210" y="0"/>
                  </a:lnTo>
                  <a:lnTo>
                    <a:pt x="194" y="4"/>
                  </a:lnTo>
                  <a:lnTo>
                    <a:pt x="180" y="10"/>
                  </a:lnTo>
                  <a:lnTo>
                    <a:pt x="168" y="18"/>
                  </a:lnTo>
                  <a:lnTo>
                    <a:pt x="158" y="26"/>
                  </a:lnTo>
                  <a:lnTo>
                    <a:pt x="150" y="36"/>
                  </a:lnTo>
                  <a:lnTo>
                    <a:pt x="144" y="48"/>
                  </a:lnTo>
                  <a:lnTo>
                    <a:pt x="138" y="60"/>
                  </a:lnTo>
                  <a:lnTo>
                    <a:pt x="72" y="228"/>
                  </a:lnTo>
                  <a:lnTo>
                    <a:pt x="72" y="228"/>
                  </a:lnTo>
                  <a:lnTo>
                    <a:pt x="62" y="232"/>
                  </a:lnTo>
                  <a:lnTo>
                    <a:pt x="50" y="236"/>
                  </a:lnTo>
                  <a:lnTo>
                    <a:pt x="38" y="244"/>
                  </a:lnTo>
                  <a:lnTo>
                    <a:pt x="26" y="254"/>
                  </a:lnTo>
                  <a:lnTo>
                    <a:pt x="16" y="268"/>
                  </a:lnTo>
                  <a:lnTo>
                    <a:pt x="8" y="282"/>
                  </a:lnTo>
                  <a:lnTo>
                    <a:pt x="2" y="300"/>
                  </a:lnTo>
                  <a:lnTo>
                    <a:pt x="0" y="320"/>
                  </a:lnTo>
                  <a:lnTo>
                    <a:pt x="0" y="536"/>
                  </a:lnTo>
                  <a:lnTo>
                    <a:pt x="64" y="536"/>
                  </a:lnTo>
                  <a:lnTo>
                    <a:pt x="64" y="606"/>
                  </a:lnTo>
                  <a:lnTo>
                    <a:pt x="64" y="606"/>
                  </a:lnTo>
                  <a:lnTo>
                    <a:pt x="66" y="620"/>
                  </a:lnTo>
                  <a:lnTo>
                    <a:pt x="70" y="634"/>
                  </a:lnTo>
                  <a:lnTo>
                    <a:pt x="74" y="644"/>
                  </a:lnTo>
                  <a:lnTo>
                    <a:pt x="82" y="652"/>
                  </a:lnTo>
                  <a:lnTo>
                    <a:pt x="92" y="660"/>
                  </a:lnTo>
                  <a:lnTo>
                    <a:pt x="102" y="664"/>
                  </a:lnTo>
                  <a:lnTo>
                    <a:pt x="112" y="668"/>
                  </a:lnTo>
                  <a:lnTo>
                    <a:pt x="124" y="668"/>
                  </a:lnTo>
                  <a:lnTo>
                    <a:pt x="136" y="668"/>
                  </a:lnTo>
                  <a:lnTo>
                    <a:pt x="146" y="664"/>
                  </a:lnTo>
                  <a:lnTo>
                    <a:pt x="156" y="660"/>
                  </a:lnTo>
                  <a:lnTo>
                    <a:pt x="166" y="652"/>
                  </a:lnTo>
                  <a:lnTo>
                    <a:pt x="172" y="644"/>
                  </a:lnTo>
                  <a:lnTo>
                    <a:pt x="178" y="632"/>
                  </a:lnTo>
                  <a:lnTo>
                    <a:pt x="182" y="620"/>
                  </a:lnTo>
                  <a:lnTo>
                    <a:pt x="184" y="606"/>
                  </a:lnTo>
                  <a:lnTo>
                    <a:pt x="184" y="536"/>
                  </a:lnTo>
                  <a:lnTo>
                    <a:pt x="400" y="536"/>
                  </a:lnTo>
                  <a:lnTo>
                    <a:pt x="616" y="536"/>
                  </a:lnTo>
                  <a:lnTo>
                    <a:pt x="616" y="606"/>
                  </a:lnTo>
                  <a:lnTo>
                    <a:pt x="616" y="606"/>
                  </a:lnTo>
                  <a:lnTo>
                    <a:pt x="616" y="620"/>
                  </a:lnTo>
                  <a:lnTo>
                    <a:pt x="620" y="632"/>
                  </a:lnTo>
                  <a:lnTo>
                    <a:pt x="626" y="644"/>
                  </a:lnTo>
                  <a:lnTo>
                    <a:pt x="634" y="652"/>
                  </a:lnTo>
                  <a:lnTo>
                    <a:pt x="644" y="660"/>
                  </a:lnTo>
                  <a:lnTo>
                    <a:pt x="654" y="664"/>
                  </a:lnTo>
                  <a:lnTo>
                    <a:pt x="664" y="668"/>
                  </a:lnTo>
                  <a:lnTo>
                    <a:pt x="676" y="668"/>
                  </a:lnTo>
                  <a:lnTo>
                    <a:pt x="688" y="668"/>
                  </a:lnTo>
                  <a:lnTo>
                    <a:pt x="698" y="664"/>
                  </a:lnTo>
                  <a:lnTo>
                    <a:pt x="708" y="660"/>
                  </a:lnTo>
                  <a:lnTo>
                    <a:pt x="718" y="652"/>
                  </a:lnTo>
                  <a:lnTo>
                    <a:pt x="724" y="644"/>
                  </a:lnTo>
                  <a:lnTo>
                    <a:pt x="730" y="634"/>
                  </a:lnTo>
                  <a:lnTo>
                    <a:pt x="734" y="620"/>
                  </a:lnTo>
                  <a:lnTo>
                    <a:pt x="736" y="606"/>
                  </a:lnTo>
                  <a:lnTo>
                    <a:pt x="736" y="536"/>
                  </a:lnTo>
                  <a:lnTo>
                    <a:pt x="800" y="536"/>
                  </a:lnTo>
                  <a:lnTo>
                    <a:pt x="800" y="320"/>
                  </a:lnTo>
                  <a:lnTo>
                    <a:pt x="800" y="320"/>
                  </a:lnTo>
                  <a:lnTo>
                    <a:pt x="798" y="300"/>
                  </a:lnTo>
                  <a:lnTo>
                    <a:pt x="792" y="282"/>
                  </a:lnTo>
                  <a:lnTo>
                    <a:pt x="784" y="268"/>
                  </a:lnTo>
                  <a:lnTo>
                    <a:pt x="774" y="254"/>
                  </a:lnTo>
                  <a:lnTo>
                    <a:pt x="762" y="244"/>
                  </a:lnTo>
                  <a:lnTo>
                    <a:pt x="750" y="236"/>
                  </a:lnTo>
                  <a:lnTo>
                    <a:pt x="738" y="232"/>
                  </a:lnTo>
                  <a:lnTo>
                    <a:pt x="728" y="228"/>
                  </a:lnTo>
                  <a:lnTo>
                    <a:pt x="728" y="228"/>
                  </a:lnTo>
                  <a:close/>
                  <a:moveTo>
                    <a:pt x="126" y="406"/>
                  </a:moveTo>
                  <a:lnTo>
                    <a:pt x="126" y="406"/>
                  </a:lnTo>
                  <a:lnTo>
                    <a:pt x="114" y="406"/>
                  </a:lnTo>
                  <a:lnTo>
                    <a:pt x="104" y="402"/>
                  </a:lnTo>
                  <a:lnTo>
                    <a:pt x="94" y="396"/>
                  </a:lnTo>
                  <a:lnTo>
                    <a:pt x="86" y="390"/>
                  </a:lnTo>
                  <a:lnTo>
                    <a:pt x="80" y="382"/>
                  </a:lnTo>
                  <a:lnTo>
                    <a:pt x="74" y="372"/>
                  </a:lnTo>
                  <a:lnTo>
                    <a:pt x="72" y="360"/>
                  </a:lnTo>
                  <a:lnTo>
                    <a:pt x="70" y="350"/>
                  </a:lnTo>
                  <a:lnTo>
                    <a:pt x="70" y="350"/>
                  </a:lnTo>
                  <a:lnTo>
                    <a:pt x="72" y="338"/>
                  </a:lnTo>
                  <a:lnTo>
                    <a:pt x="74" y="328"/>
                  </a:lnTo>
                  <a:lnTo>
                    <a:pt x="80" y="318"/>
                  </a:lnTo>
                  <a:lnTo>
                    <a:pt x="86" y="308"/>
                  </a:lnTo>
                  <a:lnTo>
                    <a:pt x="94" y="302"/>
                  </a:lnTo>
                  <a:lnTo>
                    <a:pt x="104" y="296"/>
                  </a:lnTo>
                  <a:lnTo>
                    <a:pt x="114" y="294"/>
                  </a:lnTo>
                  <a:lnTo>
                    <a:pt x="126" y="292"/>
                  </a:lnTo>
                  <a:lnTo>
                    <a:pt x="126" y="292"/>
                  </a:lnTo>
                  <a:lnTo>
                    <a:pt x="136" y="294"/>
                  </a:lnTo>
                  <a:lnTo>
                    <a:pt x="148" y="296"/>
                  </a:lnTo>
                  <a:lnTo>
                    <a:pt x="156" y="302"/>
                  </a:lnTo>
                  <a:lnTo>
                    <a:pt x="164" y="308"/>
                  </a:lnTo>
                  <a:lnTo>
                    <a:pt x="172" y="318"/>
                  </a:lnTo>
                  <a:lnTo>
                    <a:pt x="176" y="328"/>
                  </a:lnTo>
                  <a:lnTo>
                    <a:pt x="180" y="338"/>
                  </a:lnTo>
                  <a:lnTo>
                    <a:pt x="182" y="350"/>
                  </a:lnTo>
                  <a:lnTo>
                    <a:pt x="182" y="350"/>
                  </a:lnTo>
                  <a:lnTo>
                    <a:pt x="180" y="360"/>
                  </a:lnTo>
                  <a:lnTo>
                    <a:pt x="176" y="372"/>
                  </a:lnTo>
                  <a:lnTo>
                    <a:pt x="172" y="382"/>
                  </a:lnTo>
                  <a:lnTo>
                    <a:pt x="164" y="390"/>
                  </a:lnTo>
                  <a:lnTo>
                    <a:pt x="156" y="396"/>
                  </a:lnTo>
                  <a:lnTo>
                    <a:pt x="148" y="402"/>
                  </a:lnTo>
                  <a:lnTo>
                    <a:pt x="136" y="406"/>
                  </a:lnTo>
                  <a:lnTo>
                    <a:pt x="126" y="406"/>
                  </a:lnTo>
                  <a:lnTo>
                    <a:pt x="126" y="406"/>
                  </a:lnTo>
                  <a:close/>
                  <a:moveTo>
                    <a:pt x="400" y="228"/>
                  </a:moveTo>
                  <a:lnTo>
                    <a:pt x="400" y="228"/>
                  </a:lnTo>
                  <a:lnTo>
                    <a:pt x="140" y="228"/>
                  </a:lnTo>
                  <a:lnTo>
                    <a:pt x="190" y="94"/>
                  </a:lnTo>
                  <a:lnTo>
                    <a:pt x="190" y="94"/>
                  </a:lnTo>
                  <a:lnTo>
                    <a:pt x="196" y="80"/>
                  </a:lnTo>
                  <a:lnTo>
                    <a:pt x="202" y="70"/>
                  </a:lnTo>
                  <a:lnTo>
                    <a:pt x="208" y="66"/>
                  </a:lnTo>
                  <a:lnTo>
                    <a:pt x="212" y="64"/>
                  </a:lnTo>
                  <a:lnTo>
                    <a:pt x="220" y="62"/>
                  </a:lnTo>
                  <a:lnTo>
                    <a:pt x="226" y="62"/>
                  </a:lnTo>
                  <a:lnTo>
                    <a:pt x="400" y="62"/>
                  </a:lnTo>
                  <a:lnTo>
                    <a:pt x="400" y="62"/>
                  </a:lnTo>
                  <a:lnTo>
                    <a:pt x="574" y="62"/>
                  </a:lnTo>
                  <a:lnTo>
                    <a:pt x="574" y="62"/>
                  </a:lnTo>
                  <a:lnTo>
                    <a:pt x="580" y="62"/>
                  </a:lnTo>
                  <a:lnTo>
                    <a:pt x="588" y="64"/>
                  </a:lnTo>
                  <a:lnTo>
                    <a:pt x="592" y="66"/>
                  </a:lnTo>
                  <a:lnTo>
                    <a:pt x="598" y="70"/>
                  </a:lnTo>
                  <a:lnTo>
                    <a:pt x="604" y="80"/>
                  </a:lnTo>
                  <a:lnTo>
                    <a:pt x="610" y="94"/>
                  </a:lnTo>
                  <a:lnTo>
                    <a:pt x="660" y="228"/>
                  </a:lnTo>
                  <a:lnTo>
                    <a:pt x="400" y="228"/>
                  </a:lnTo>
                  <a:close/>
                  <a:moveTo>
                    <a:pt x="674" y="406"/>
                  </a:moveTo>
                  <a:lnTo>
                    <a:pt x="674" y="406"/>
                  </a:lnTo>
                  <a:lnTo>
                    <a:pt x="662" y="406"/>
                  </a:lnTo>
                  <a:lnTo>
                    <a:pt x="652" y="402"/>
                  </a:lnTo>
                  <a:lnTo>
                    <a:pt x="642" y="396"/>
                  </a:lnTo>
                  <a:lnTo>
                    <a:pt x="634" y="390"/>
                  </a:lnTo>
                  <a:lnTo>
                    <a:pt x="628" y="382"/>
                  </a:lnTo>
                  <a:lnTo>
                    <a:pt x="622" y="372"/>
                  </a:lnTo>
                  <a:lnTo>
                    <a:pt x="620" y="360"/>
                  </a:lnTo>
                  <a:lnTo>
                    <a:pt x="618" y="350"/>
                  </a:lnTo>
                  <a:lnTo>
                    <a:pt x="618" y="350"/>
                  </a:lnTo>
                  <a:lnTo>
                    <a:pt x="620" y="338"/>
                  </a:lnTo>
                  <a:lnTo>
                    <a:pt x="622" y="328"/>
                  </a:lnTo>
                  <a:lnTo>
                    <a:pt x="628" y="318"/>
                  </a:lnTo>
                  <a:lnTo>
                    <a:pt x="634" y="308"/>
                  </a:lnTo>
                  <a:lnTo>
                    <a:pt x="642" y="302"/>
                  </a:lnTo>
                  <a:lnTo>
                    <a:pt x="652" y="296"/>
                  </a:lnTo>
                  <a:lnTo>
                    <a:pt x="662" y="294"/>
                  </a:lnTo>
                  <a:lnTo>
                    <a:pt x="674" y="292"/>
                  </a:lnTo>
                  <a:lnTo>
                    <a:pt x="674" y="292"/>
                  </a:lnTo>
                  <a:lnTo>
                    <a:pt x="686" y="294"/>
                  </a:lnTo>
                  <a:lnTo>
                    <a:pt x="696" y="296"/>
                  </a:lnTo>
                  <a:lnTo>
                    <a:pt x="706" y="302"/>
                  </a:lnTo>
                  <a:lnTo>
                    <a:pt x="714" y="308"/>
                  </a:lnTo>
                  <a:lnTo>
                    <a:pt x="720" y="318"/>
                  </a:lnTo>
                  <a:lnTo>
                    <a:pt x="726" y="328"/>
                  </a:lnTo>
                  <a:lnTo>
                    <a:pt x="728" y="338"/>
                  </a:lnTo>
                  <a:lnTo>
                    <a:pt x="730" y="350"/>
                  </a:lnTo>
                  <a:lnTo>
                    <a:pt x="730" y="350"/>
                  </a:lnTo>
                  <a:lnTo>
                    <a:pt x="728" y="360"/>
                  </a:lnTo>
                  <a:lnTo>
                    <a:pt x="726" y="372"/>
                  </a:lnTo>
                  <a:lnTo>
                    <a:pt x="720" y="382"/>
                  </a:lnTo>
                  <a:lnTo>
                    <a:pt x="714" y="390"/>
                  </a:lnTo>
                  <a:lnTo>
                    <a:pt x="706" y="396"/>
                  </a:lnTo>
                  <a:lnTo>
                    <a:pt x="696" y="402"/>
                  </a:lnTo>
                  <a:lnTo>
                    <a:pt x="686" y="406"/>
                  </a:lnTo>
                  <a:lnTo>
                    <a:pt x="674" y="406"/>
                  </a:lnTo>
                  <a:lnTo>
                    <a:pt x="674" y="406"/>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02" name="TextBox 101"/>
            <p:cNvSpPr txBox="1"/>
            <p:nvPr/>
          </p:nvSpPr>
          <p:spPr>
            <a:xfrm>
              <a:off x="4539379" y="1833602"/>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Auto</a:t>
              </a:r>
              <a:endParaRPr kumimoji="0" lang="en-US" sz="1600" b="0" i="0" u="none" strike="noStrike" kern="0" cap="none" spc="0" normalizeH="0" baseline="0" noProof="0" dirty="0">
                <a:ln>
                  <a:noFill/>
                </a:ln>
                <a:effectLst/>
                <a:uLnTx/>
                <a:uFillTx/>
              </a:endParaRPr>
            </a:p>
          </p:txBody>
        </p:sp>
      </p:grpSp>
      <p:grpSp>
        <p:nvGrpSpPr>
          <p:cNvPr id="25" name="Group 24"/>
          <p:cNvGrpSpPr/>
          <p:nvPr/>
        </p:nvGrpSpPr>
        <p:grpSpPr>
          <a:xfrm>
            <a:off x="796637" y="3093073"/>
            <a:ext cx="1232958" cy="986419"/>
            <a:chOff x="335510" y="3710866"/>
            <a:chExt cx="1232958" cy="986419"/>
          </a:xfrm>
        </p:grpSpPr>
        <p:grpSp>
          <p:nvGrpSpPr>
            <p:cNvPr id="104" name="Group 103"/>
            <p:cNvGrpSpPr/>
            <p:nvPr/>
          </p:nvGrpSpPr>
          <p:grpSpPr>
            <a:xfrm>
              <a:off x="686945" y="3710866"/>
              <a:ext cx="525785" cy="721772"/>
              <a:chOff x="5647124" y="6211669"/>
              <a:chExt cx="413051" cy="567017"/>
            </a:xfrm>
            <a:solidFill>
              <a:srgbClr val="5780CA"/>
            </a:solidFill>
          </p:grpSpPr>
          <p:sp>
            <p:nvSpPr>
              <p:cNvPr id="106" name="Freeform: Shape 754"/>
              <p:cNvSpPr/>
              <p:nvPr/>
            </p:nvSpPr>
            <p:spPr bwMode="auto">
              <a:xfrm>
                <a:off x="5647124" y="6365634"/>
                <a:ext cx="413051" cy="413052"/>
              </a:xfrm>
              <a:custGeom>
                <a:avLst/>
                <a:gdLst>
                  <a:gd name="connsiteX0" fmla="*/ 100223 w 413051"/>
                  <a:gd name="connsiteY0" fmla="*/ 47072 h 413052"/>
                  <a:gd name="connsiteX1" fmla="*/ 47071 w 413051"/>
                  <a:gd name="connsiteY1" fmla="*/ 100224 h 413052"/>
                  <a:gd name="connsiteX2" fmla="*/ 47071 w 413051"/>
                  <a:gd name="connsiteY2" fmla="*/ 312828 h 413052"/>
                  <a:gd name="connsiteX3" fmla="*/ 100223 w 413051"/>
                  <a:gd name="connsiteY3" fmla="*/ 365980 h 413052"/>
                  <a:gd name="connsiteX4" fmla="*/ 312827 w 413051"/>
                  <a:gd name="connsiteY4" fmla="*/ 365980 h 413052"/>
                  <a:gd name="connsiteX5" fmla="*/ 365979 w 413051"/>
                  <a:gd name="connsiteY5" fmla="*/ 312828 h 413052"/>
                  <a:gd name="connsiteX6" fmla="*/ 365979 w 413051"/>
                  <a:gd name="connsiteY6" fmla="*/ 100224 h 413052"/>
                  <a:gd name="connsiteX7" fmla="*/ 312827 w 413051"/>
                  <a:gd name="connsiteY7" fmla="*/ 47072 h 413052"/>
                  <a:gd name="connsiteX8" fmla="*/ 68843 w 413051"/>
                  <a:gd name="connsiteY8" fmla="*/ 0 h 413052"/>
                  <a:gd name="connsiteX9" fmla="*/ 344208 w 413051"/>
                  <a:gd name="connsiteY9" fmla="*/ 0 h 413052"/>
                  <a:gd name="connsiteX10" fmla="*/ 413051 w 413051"/>
                  <a:gd name="connsiteY10" fmla="*/ 68843 h 413052"/>
                  <a:gd name="connsiteX11" fmla="*/ 413051 w 413051"/>
                  <a:gd name="connsiteY11" fmla="*/ 344209 h 413052"/>
                  <a:gd name="connsiteX12" fmla="*/ 344208 w 413051"/>
                  <a:gd name="connsiteY12" fmla="*/ 413052 h 413052"/>
                  <a:gd name="connsiteX13" fmla="*/ 68843 w 413051"/>
                  <a:gd name="connsiteY13" fmla="*/ 413052 h 413052"/>
                  <a:gd name="connsiteX14" fmla="*/ 0 w 413051"/>
                  <a:gd name="connsiteY14" fmla="*/ 344209 h 413052"/>
                  <a:gd name="connsiteX15" fmla="*/ 0 w 413051"/>
                  <a:gd name="connsiteY15" fmla="*/ 68843 h 413052"/>
                  <a:gd name="connsiteX16" fmla="*/ 68843 w 413051"/>
                  <a:gd name="connsiteY16" fmla="*/ 0 h 4130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3051" h="413052">
                    <a:moveTo>
                      <a:pt x="100223" y="47072"/>
                    </a:moveTo>
                    <a:cubicBezTo>
                      <a:pt x="70868" y="47072"/>
                      <a:pt x="47071" y="70869"/>
                      <a:pt x="47071" y="100224"/>
                    </a:cubicBezTo>
                    <a:lnTo>
                      <a:pt x="47071" y="312828"/>
                    </a:lnTo>
                    <a:cubicBezTo>
                      <a:pt x="47071" y="342183"/>
                      <a:pt x="70868" y="365980"/>
                      <a:pt x="100223" y="365980"/>
                    </a:cubicBezTo>
                    <a:lnTo>
                      <a:pt x="312827" y="365980"/>
                    </a:lnTo>
                    <a:cubicBezTo>
                      <a:pt x="342182" y="365980"/>
                      <a:pt x="365979" y="342183"/>
                      <a:pt x="365979" y="312828"/>
                    </a:cubicBezTo>
                    <a:lnTo>
                      <a:pt x="365979" y="100224"/>
                    </a:lnTo>
                    <a:cubicBezTo>
                      <a:pt x="365979" y="70869"/>
                      <a:pt x="342182" y="47072"/>
                      <a:pt x="312827" y="47072"/>
                    </a:cubicBezTo>
                    <a:close/>
                    <a:moveTo>
                      <a:pt x="68843" y="0"/>
                    </a:moveTo>
                    <a:lnTo>
                      <a:pt x="344208" y="0"/>
                    </a:lnTo>
                    <a:cubicBezTo>
                      <a:pt x="382229" y="0"/>
                      <a:pt x="413051" y="30822"/>
                      <a:pt x="413051" y="68843"/>
                    </a:cubicBezTo>
                    <a:lnTo>
                      <a:pt x="413051" y="344209"/>
                    </a:lnTo>
                    <a:cubicBezTo>
                      <a:pt x="413051" y="382230"/>
                      <a:pt x="382229" y="413052"/>
                      <a:pt x="344208" y="413052"/>
                    </a:cubicBezTo>
                    <a:lnTo>
                      <a:pt x="68843" y="413052"/>
                    </a:lnTo>
                    <a:cubicBezTo>
                      <a:pt x="30822" y="413052"/>
                      <a:pt x="0" y="382230"/>
                      <a:pt x="0" y="344209"/>
                    </a:cubicBezTo>
                    <a:lnTo>
                      <a:pt x="0" y="68843"/>
                    </a:lnTo>
                    <a:cubicBezTo>
                      <a:pt x="0" y="30822"/>
                      <a:pt x="30822" y="0"/>
                      <a:pt x="68843"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07" name="Group 106"/>
              <p:cNvGrpSpPr/>
              <p:nvPr/>
            </p:nvGrpSpPr>
            <p:grpSpPr>
              <a:xfrm>
                <a:off x="5706618" y="6211669"/>
                <a:ext cx="294063" cy="503862"/>
                <a:chOff x="5706618" y="6211669"/>
                <a:chExt cx="294063" cy="503862"/>
              </a:xfrm>
              <a:grpFill/>
            </p:grpSpPr>
            <p:grpSp>
              <p:nvGrpSpPr>
                <p:cNvPr id="108" name="Group 107"/>
                <p:cNvGrpSpPr/>
                <p:nvPr/>
              </p:nvGrpSpPr>
              <p:grpSpPr>
                <a:xfrm>
                  <a:off x="5706618" y="6428789"/>
                  <a:ext cx="294063" cy="286742"/>
                  <a:chOff x="9349890" y="417916"/>
                  <a:chExt cx="669938" cy="653258"/>
                </a:xfrm>
                <a:grpFill/>
              </p:grpSpPr>
              <p:sp>
                <p:nvSpPr>
                  <p:cNvPr id="111" name="Oval 2"/>
                  <p:cNvSpPr>
                    <a:spLocks noChangeAspect="1"/>
                  </p:cNvSpPr>
                  <p:nvPr/>
                </p:nvSpPr>
                <p:spPr>
                  <a:xfrm>
                    <a:off x="9720901" y="427963"/>
                    <a:ext cx="298927" cy="633164"/>
                  </a:xfrm>
                  <a:custGeom>
                    <a:avLst/>
                    <a:gdLst/>
                    <a:ahLst/>
                    <a:cxnLst/>
                    <a:rect l="l" t="t" r="r" b="b"/>
                    <a:pathLst>
                      <a:path w="1243293" h="2633451">
                        <a:moveTo>
                          <a:pt x="407201" y="490327"/>
                        </a:moveTo>
                        <a:lnTo>
                          <a:pt x="833025" y="490327"/>
                        </a:lnTo>
                        <a:cubicBezTo>
                          <a:pt x="942230" y="490327"/>
                          <a:pt x="1032135" y="572966"/>
                          <a:pt x="1042541" y="679236"/>
                        </a:cubicBezTo>
                        <a:cubicBezTo>
                          <a:pt x="1045599" y="682083"/>
                          <a:pt x="1047004" y="685736"/>
                          <a:pt x="1048187" y="689520"/>
                        </a:cubicBezTo>
                        <a:lnTo>
                          <a:pt x="1239107" y="1300464"/>
                        </a:lnTo>
                        <a:cubicBezTo>
                          <a:pt x="1254170" y="1348666"/>
                          <a:pt x="1227305" y="1399952"/>
                          <a:pt x="1179103" y="1415016"/>
                        </a:cubicBezTo>
                        <a:cubicBezTo>
                          <a:pt x="1130901" y="1430079"/>
                          <a:pt x="1079614" y="1403214"/>
                          <a:pt x="1064551" y="1355012"/>
                        </a:cubicBezTo>
                        <a:lnTo>
                          <a:pt x="919867" y="892022"/>
                        </a:lnTo>
                        <a:cubicBezTo>
                          <a:pt x="913992" y="897205"/>
                          <a:pt x="906968" y="899896"/>
                          <a:pt x="899771" y="902208"/>
                        </a:cubicBezTo>
                        <a:lnTo>
                          <a:pt x="1123032" y="1795251"/>
                        </a:lnTo>
                        <a:lnTo>
                          <a:pt x="893982" y="1795251"/>
                        </a:lnTo>
                        <a:lnTo>
                          <a:pt x="893982" y="2519151"/>
                        </a:lnTo>
                        <a:cubicBezTo>
                          <a:pt x="893982" y="2582277"/>
                          <a:pt x="842808" y="2633451"/>
                          <a:pt x="779682" y="2633451"/>
                        </a:cubicBezTo>
                        <a:cubicBezTo>
                          <a:pt x="716556" y="2633451"/>
                          <a:pt x="665382" y="2582277"/>
                          <a:pt x="665382" y="2519151"/>
                        </a:cubicBezTo>
                        <a:lnTo>
                          <a:pt x="665382" y="1795251"/>
                        </a:lnTo>
                        <a:lnTo>
                          <a:pt x="632044" y="1795251"/>
                        </a:lnTo>
                        <a:lnTo>
                          <a:pt x="632044" y="2519151"/>
                        </a:lnTo>
                        <a:cubicBezTo>
                          <a:pt x="632044" y="2582277"/>
                          <a:pt x="580870" y="2633451"/>
                          <a:pt x="517744" y="2633451"/>
                        </a:cubicBezTo>
                        <a:cubicBezTo>
                          <a:pt x="454618" y="2633451"/>
                          <a:pt x="403444" y="2582277"/>
                          <a:pt x="403444" y="2519151"/>
                        </a:cubicBezTo>
                        <a:lnTo>
                          <a:pt x="403444" y="1795251"/>
                        </a:lnTo>
                        <a:lnTo>
                          <a:pt x="117192" y="1795251"/>
                        </a:lnTo>
                        <a:lnTo>
                          <a:pt x="340511" y="901976"/>
                        </a:lnTo>
                        <a:cubicBezTo>
                          <a:pt x="334486" y="901069"/>
                          <a:pt x="328923" y="898892"/>
                          <a:pt x="323484" y="896479"/>
                        </a:cubicBezTo>
                        <a:lnTo>
                          <a:pt x="178870" y="1367119"/>
                        </a:lnTo>
                        <a:cubicBezTo>
                          <a:pt x="164037" y="1415393"/>
                          <a:pt x="112879" y="1442502"/>
                          <a:pt x="64606" y="1427669"/>
                        </a:cubicBezTo>
                        <a:cubicBezTo>
                          <a:pt x="16332" y="1412835"/>
                          <a:pt x="-10777" y="1361678"/>
                          <a:pt x="4057" y="1313404"/>
                        </a:cubicBezTo>
                        <a:lnTo>
                          <a:pt x="192060" y="701557"/>
                        </a:lnTo>
                        <a:lnTo>
                          <a:pt x="196205" y="693921"/>
                        </a:lnTo>
                        <a:cubicBezTo>
                          <a:pt x="199871" y="580735"/>
                          <a:pt x="292978" y="490327"/>
                          <a:pt x="407201" y="490327"/>
                        </a:cubicBezTo>
                        <a:close/>
                        <a:moveTo>
                          <a:pt x="620112" y="0"/>
                        </a:moveTo>
                        <a:cubicBezTo>
                          <a:pt x="746364" y="0"/>
                          <a:pt x="848712" y="102348"/>
                          <a:pt x="848712" y="228600"/>
                        </a:cubicBezTo>
                        <a:cubicBezTo>
                          <a:pt x="848712" y="354852"/>
                          <a:pt x="746364" y="457200"/>
                          <a:pt x="620112" y="457200"/>
                        </a:cubicBezTo>
                        <a:cubicBezTo>
                          <a:pt x="493860" y="457200"/>
                          <a:pt x="391512" y="354852"/>
                          <a:pt x="391512" y="228600"/>
                        </a:cubicBezTo>
                        <a:cubicBezTo>
                          <a:pt x="391512" y="102348"/>
                          <a:pt x="493860" y="0"/>
                          <a:pt x="62011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2" name="Freeform 111"/>
                  <p:cNvSpPr>
                    <a:spLocks noChangeAspect="1"/>
                  </p:cNvSpPr>
                  <p:nvPr/>
                </p:nvSpPr>
                <p:spPr bwMode="auto">
                  <a:xfrm>
                    <a:off x="9349890" y="417916"/>
                    <a:ext cx="257305" cy="653258"/>
                  </a:xfrm>
                  <a:custGeom>
                    <a:avLst/>
                    <a:gdLst>
                      <a:gd name="connsiteX0" fmla="*/ 275713 w 823906"/>
                      <a:gd name="connsiteY0" fmla="*/ 388110 h 2091769"/>
                      <a:gd name="connsiteX1" fmla="*/ 563236 w 823906"/>
                      <a:gd name="connsiteY1" fmla="*/ 388110 h 2091769"/>
                      <a:gd name="connsiteX2" fmla="*/ 563236 w 823906"/>
                      <a:gd name="connsiteY2" fmla="*/ 388363 h 2091769"/>
                      <a:gd name="connsiteX3" fmla="*/ 571326 w 823906"/>
                      <a:gd name="connsiteY3" fmla="*/ 388363 h 2091769"/>
                      <a:gd name="connsiteX4" fmla="*/ 603004 w 823906"/>
                      <a:gd name="connsiteY4" fmla="*/ 388363 h 2091769"/>
                      <a:gd name="connsiteX5" fmla="*/ 823906 w 823906"/>
                      <a:gd name="connsiteY5" fmla="*/ 609250 h 2091769"/>
                      <a:gd name="connsiteX6" fmla="*/ 823906 w 823906"/>
                      <a:gd name="connsiteY6" fmla="*/ 1142558 h 2091769"/>
                      <a:gd name="connsiteX7" fmla="*/ 750272 w 823906"/>
                      <a:gd name="connsiteY7" fmla="*/ 1218177 h 2091769"/>
                      <a:gd name="connsiteX8" fmla="*/ 674648 w 823906"/>
                      <a:gd name="connsiteY8" fmla="*/ 1142558 h 2091769"/>
                      <a:gd name="connsiteX9" fmla="*/ 674648 w 823906"/>
                      <a:gd name="connsiteY9" fmla="*/ 660988 h 2091769"/>
                      <a:gd name="connsiteX10" fmla="*/ 634846 w 823906"/>
                      <a:gd name="connsiteY10" fmla="*/ 660988 h 2091769"/>
                      <a:gd name="connsiteX11" fmla="*/ 634846 w 823906"/>
                      <a:gd name="connsiteY11" fmla="*/ 1992271 h 2091769"/>
                      <a:gd name="connsiteX12" fmla="*/ 533351 w 823906"/>
                      <a:gd name="connsiteY12" fmla="*/ 2091769 h 2091769"/>
                      <a:gd name="connsiteX13" fmla="*/ 431855 w 823906"/>
                      <a:gd name="connsiteY13" fmla="*/ 1992271 h 2091769"/>
                      <a:gd name="connsiteX14" fmla="*/ 431855 w 823906"/>
                      <a:gd name="connsiteY14" fmla="*/ 1222156 h 2091769"/>
                      <a:gd name="connsiteX15" fmla="*/ 392053 w 823906"/>
                      <a:gd name="connsiteY15" fmla="*/ 1222156 h 2091769"/>
                      <a:gd name="connsiteX16" fmla="*/ 392053 w 823906"/>
                      <a:gd name="connsiteY16" fmla="*/ 1992271 h 2091769"/>
                      <a:gd name="connsiteX17" fmla="*/ 290557 w 823906"/>
                      <a:gd name="connsiteY17" fmla="*/ 2091769 h 2091769"/>
                      <a:gd name="connsiteX18" fmla="*/ 189062 w 823906"/>
                      <a:gd name="connsiteY18" fmla="*/ 1992271 h 2091769"/>
                      <a:gd name="connsiteX19" fmla="*/ 189062 w 823906"/>
                      <a:gd name="connsiteY19" fmla="*/ 660988 h 2091769"/>
                      <a:gd name="connsiteX20" fmla="*/ 149258 w 823906"/>
                      <a:gd name="connsiteY20" fmla="*/ 660988 h 2091769"/>
                      <a:gd name="connsiteX21" fmla="*/ 149258 w 823906"/>
                      <a:gd name="connsiteY21" fmla="*/ 1142558 h 2091769"/>
                      <a:gd name="connsiteX22" fmla="*/ 75624 w 823906"/>
                      <a:gd name="connsiteY22" fmla="*/ 1218177 h 2091769"/>
                      <a:gd name="connsiteX23" fmla="*/ 0 w 823906"/>
                      <a:gd name="connsiteY23" fmla="*/ 1142558 h 2091769"/>
                      <a:gd name="connsiteX24" fmla="*/ 0 w 823906"/>
                      <a:gd name="connsiteY24" fmla="*/ 609250 h 2091769"/>
                      <a:gd name="connsiteX25" fmla="*/ 222893 w 823906"/>
                      <a:gd name="connsiteY25" fmla="*/ 388363 h 2091769"/>
                      <a:gd name="connsiteX26" fmla="*/ 253265 w 823906"/>
                      <a:gd name="connsiteY26" fmla="*/ 388363 h 2091769"/>
                      <a:gd name="connsiteX27" fmla="*/ 275713 w 823906"/>
                      <a:gd name="connsiteY27" fmla="*/ 388363 h 2091769"/>
                      <a:gd name="connsiteX28" fmla="*/ 412796 w 823906"/>
                      <a:gd name="connsiteY28" fmla="*/ 0 h 2091769"/>
                      <a:gd name="connsiteX29" fmla="*/ 584654 w 823906"/>
                      <a:gd name="connsiteY29" fmla="*/ 172278 h 2091769"/>
                      <a:gd name="connsiteX30" fmla="*/ 412796 w 823906"/>
                      <a:gd name="connsiteY30" fmla="*/ 344556 h 2091769"/>
                      <a:gd name="connsiteX31" fmla="*/ 240938 w 823906"/>
                      <a:gd name="connsiteY31" fmla="*/ 172278 h 2091769"/>
                      <a:gd name="connsiteX32" fmla="*/ 412796 w 823906"/>
                      <a:gd name="connsiteY32" fmla="*/ 0 h 209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23906" h="2091769">
                        <a:moveTo>
                          <a:pt x="275713" y="388110"/>
                        </a:moveTo>
                        <a:lnTo>
                          <a:pt x="563236" y="388110"/>
                        </a:lnTo>
                        <a:lnTo>
                          <a:pt x="563236" y="388363"/>
                        </a:lnTo>
                        <a:lnTo>
                          <a:pt x="571326" y="388363"/>
                        </a:lnTo>
                        <a:cubicBezTo>
                          <a:pt x="584471" y="388363"/>
                          <a:pt x="595292" y="388363"/>
                          <a:pt x="603004" y="388363"/>
                        </a:cubicBezTo>
                        <a:cubicBezTo>
                          <a:pt x="724400" y="388363"/>
                          <a:pt x="823906" y="487861"/>
                          <a:pt x="823906" y="609250"/>
                        </a:cubicBezTo>
                        <a:cubicBezTo>
                          <a:pt x="823906" y="670938"/>
                          <a:pt x="823906" y="1100769"/>
                          <a:pt x="823906" y="1142558"/>
                        </a:cubicBezTo>
                        <a:cubicBezTo>
                          <a:pt x="823906" y="1184347"/>
                          <a:pt x="790075" y="1218177"/>
                          <a:pt x="750272" y="1218177"/>
                        </a:cubicBezTo>
                        <a:cubicBezTo>
                          <a:pt x="708480" y="1218177"/>
                          <a:pt x="674648" y="1184347"/>
                          <a:pt x="674648" y="1142558"/>
                        </a:cubicBezTo>
                        <a:cubicBezTo>
                          <a:pt x="674648" y="1094800"/>
                          <a:pt x="674648" y="660988"/>
                          <a:pt x="674648" y="660988"/>
                        </a:cubicBezTo>
                        <a:cubicBezTo>
                          <a:pt x="634846" y="660988"/>
                          <a:pt x="634846" y="660988"/>
                          <a:pt x="634846" y="660988"/>
                        </a:cubicBezTo>
                        <a:cubicBezTo>
                          <a:pt x="634846" y="661127"/>
                          <a:pt x="634846" y="1908697"/>
                          <a:pt x="634846" y="1992271"/>
                        </a:cubicBezTo>
                        <a:cubicBezTo>
                          <a:pt x="634846" y="2047990"/>
                          <a:pt x="589074" y="2091769"/>
                          <a:pt x="533351" y="2091769"/>
                        </a:cubicBezTo>
                        <a:cubicBezTo>
                          <a:pt x="477627" y="2091769"/>
                          <a:pt x="431855" y="2047990"/>
                          <a:pt x="431855" y="1992271"/>
                        </a:cubicBezTo>
                        <a:cubicBezTo>
                          <a:pt x="431855" y="1908694"/>
                          <a:pt x="431855" y="1222156"/>
                          <a:pt x="431855" y="1222156"/>
                        </a:cubicBezTo>
                        <a:cubicBezTo>
                          <a:pt x="392053" y="1222156"/>
                          <a:pt x="392053" y="1222156"/>
                          <a:pt x="392053" y="1222156"/>
                        </a:cubicBezTo>
                        <a:cubicBezTo>
                          <a:pt x="392053" y="1222286"/>
                          <a:pt x="392053" y="1908701"/>
                          <a:pt x="392053" y="1992271"/>
                        </a:cubicBezTo>
                        <a:cubicBezTo>
                          <a:pt x="392053" y="2047990"/>
                          <a:pt x="346280" y="2091769"/>
                          <a:pt x="290557" y="2091769"/>
                        </a:cubicBezTo>
                        <a:cubicBezTo>
                          <a:pt x="234834" y="2091769"/>
                          <a:pt x="189062" y="2047990"/>
                          <a:pt x="189062" y="1992271"/>
                        </a:cubicBezTo>
                        <a:cubicBezTo>
                          <a:pt x="189062" y="1908694"/>
                          <a:pt x="189062" y="660988"/>
                          <a:pt x="189062" y="660988"/>
                        </a:cubicBezTo>
                        <a:cubicBezTo>
                          <a:pt x="149258" y="660988"/>
                          <a:pt x="149258" y="660988"/>
                          <a:pt x="149258" y="660988"/>
                        </a:cubicBezTo>
                        <a:cubicBezTo>
                          <a:pt x="149258" y="661109"/>
                          <a:pt x="149258" y="1094806"/>
                          <a:pt x="149258" y="1142558"/>
                        </a:cubicBezTo>
                        <a:cubicBezTo>
                          <a:pt x="149258" y="1184347"/>
                          <a:pt x="117417" y="1218177"/>
                          <a:pt x="75624" y="1218177"/>
                        </a:cubicBezTo>
                        <a:cubicBezTo>
                          <a:pt x="33833" y="1218177"/>
                          <a:pt x="0" y="1184347"/>
                          <a:pt x="0" y="1142558"/>
                        </a:cubicBezTo>
                        <a:cubicBezTo>
                          <a:pt x="0" y="1100769"/>
                          <a:pt x="0" y="670938"/>
                          <a:pt x="0" y="609250"/>
                        </a:cubicBezTo>
                        <a:cubicBezTo>
                          <a:pt x="0" y="487861"/>
                          <a:pt x="99506" y="388363"/>
                          <a:pt x="222893" y="388363"/>
                        </a:cubicBezTo>
                        <a:cubicBezTo>
                          <a:pt x="230107" y="388363"/>
                          <a:pt x="240493" y="388363"/>
                          <a:pt x="253265" y="388363"/>
                        </a:cubicBezTo>
                        <a:lnTo>
                          <a:pt x="275713" y="388363"/>
                        </a:lnTo>
                        <a:close/>
                        <a:moveTo>
                          <a:pt x="412796" y="0"/>
                        </a:moveTo>
                        <a:cubicBezTo>
                          <a:pt x="507711" y="0"/>
                          <a:pt x="584654" y="77132"/>
                          <a:pt x="584654" y="172278"/>
                        </a:cubicBezTo>
                        <a:cubicBezTo>
                          <a:pt x="584654" y="267424"/>
                          <a:pt x="507711" y="344556"/>
                          <a:pt x="412796" y="344556"/>
                        </a:cubicBezTo>
                        <a:cubicBezTo>
                          <a:pt x="317882" y="344556"/>
                          <a:pt x="240938" y="267424"/>
                          <a:pt x="240938" y="172278"/>
                        </a:cubicBezTo>
                        <a:cubicBezTo>
                          <a:pt x="240938" y="77132"/>
                          <a:pt x="317882" y="0"/>
                          <a:pt x="412796" y="0"/>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09" name="Right Arrow 108"/>
                <p:cNvSpPr/>
                <p:nvPr/>
              </p:nvSpPr>
              <p:spPr bwMode="auto">
                <a:xfrm rot="16200000">
                  <a:off x="5715754" y="6220156"/>
                  <a:ext cx="94671"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10" name="Right Arrow 109"/>
                <p:cNvSpPr/>
                <p:nvPr/>
              </p:nvSpPr>
              <p:spPr bwMode="auto">
                <a:xfrm rot="5400000">
                  <a:off x="5886152" y="6221227"/>
                  <a:ext cx="97842" cy="78725"/>
                </a:xfrm>
                <a:prstGeom prst="righ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05" name="TextBox 104"/>
            <p:cNvSpPr txBox="1"/>
            <p:nvPr/>
          </p:nvSpPr>
          <p:spPr>
            <a:xfrm>
              <a:off x="335510" y="4531086"/>
              <a:ext cx="1232958"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Elevators</a:t>
              </a:r>
            </a:p>
          </p:txBody>
        </p:sp>
      </p:grpSp>
      <p:grpSp>
        <p:nvGrpSpPr>
          <p:cNvPr id="16" name="Group 15"/>
          <p:cNvGrpSpPr/>
          <p:nvPr/>
        </p:nvGrpSpPr>
        <p:grpSpPr>
          <a:xfrm>
            <a:off x="7007912" y="3234582"/>
            <a:ext cx="968599" cy="824796"/>
            <a:chOff x="7496416" y="3245753"/>
            <a:chExt cx="968599" cy="824796"/>
          </a:xfrm>
        </p:grpSpPr>
        <p:sp>
          <p:nvSpPr>
            <p:cNvPr id="114" name="Freeform 193"/>
            <p:cNvSpPr>
              <a:spLocks noChangeAspect="1" noEditPoints="1"/>
            </p:cNvSpPr>
            <p:nvPr/>
          </p:nvSpPr>
          <p:spPr bwMode="auto">
            <a:xfrm>
              <a:off x="7656682" y="3245753"/>
              <a:ext cx="514500" cy="634914"/>
            </a:xfrm>
            <a:custGeom>
              <a:avLst/>
              <a:gdLst>
                <a:gd name="T0" fmla="*/ 152 w 159"/>
                <a:gd name="T1" fmla="*/ 189 h 196"/>
                <a:gd name="T2" fmla="*/ 143 w 159"/>
                <a:gd name="T3" fmla="*/ 46 h 196"/>
                <a:gd name="T4" fmla="*/ 116 w 159"/>
                <a:gd name="T5" fmla="*/ 49 h 196"/>
                <a:gd name="T6" fmla="*/ 95 w 159"/>
                <a:gd name="T7" fmla="*/ 109 h 196"/>
                <a:gd name="T8" fmla="*/ 93 w 159"/>
                <a:gd name="T9" fmla="*/ 90 h 196"/>
                <a:gd name="T10" fmla="*/ 60 w 159"/>
                <a:gd name="T11" fmla="*/ 106 h 196"/>
                <a:gd name="T12" fmla="*/ 45 w 159"/>
                <a:gd name="T13" fmla="*/ 109 h 196"/>
                <a:gd name="T14" fmla="*/ 43 w 159"/>
                <a:gd name="T15" fmla="*/ 90 h 196"/>
                <a:gd name="T16" fmla="*/ 13 w 159"/>
                <a:gd name="T17" fmla="*/ 106 h 196"/>
                <a:gd name="T18" fmla="*/ 2 w 159"/>
                <a:gd name="T19" fmla="*/ 189 h 196"/>
                <a:gd name="T20" fmla="*/ 0 w 159"/>
                <a:gd name="T21" fmla="*/ 196 h 196"/>
                <a:gd name="T22" fmla="*/ 159 w 159"/>
                <a:gd name="T23" fmla="*/ 191 h 196"/>
                <a:gd name="T24" fmla="*/ 44 w 159"/>
                <a:gd name="T25" fmla="*/ 143 h 196"/>
                <a:gd name="T26" fmla="*/ 27 w 159"/>
                <a:gd name="T27" fmla="*/ 147 h 196"/>
                <a:gd name="T28" fmla="*/ 23 w 159"/>
                <a:gd name="T29" fmla="*/ 130 h 196"/>
                <a:gd name="T30" fmla="*/ 40 w 159"/>
                <a:gd name="T31" fmla="*/ 126 h 196"/>
                <a:gd name="T32" fmla="*/ 44 w 159"/>
                <a:gd name="T33" fmla="*/ 143 h 196"/>
                <a:gd name="T34" fmla="*/ 71 w 159"/>
                <a:gd name="T35" fmla="*/ 147 h 196"/>
                <a:gd name="T36" fmla="*/ 54 w 159"/>
                <a:gd name="T37" fmla="*/ 143 h 196"/>
                <a:gd name="T38" fmla="*/ 57 w 159"/>
                <a:gd name="T39" fmla="*/ 126 h 196"/>
                <a:gd name="T40" fmla="*/ 75 w 159"/>
                <a:gd name="T41" fmla="*/ 130 h 196"/>
                <a:gd name="T42" fmla="*/ 106 w 159"/>
                <a:gd name="T43" fmla="*/ 143 h 196"/>
                <a:gd name="T44" fmla="*/ 88 w 159"/>
                <a:gd name="T45" fmla="*/ 147 h 196"/>
                <a:gd name="T46" fmla="*/ 84 w 159"/>
                <a:gd name="T47" fmla="*/ 130 h 196"/>
                <a:gd name="T48" fmla="*/ 102 w 159"/>
                <a:gd name="T49" fmla="*/ 126 h 196"/>
                <a:gd name="T50" fmla="*/ 106 w 159"/>
                <a:gd name="T51" fmla="*/ 143 h 196"/>
                <a:gd name="T52" fmla="*/ 133 w 159"/>
                <a:gd name="T53" fmla="*/ 147 h 196"/>
                <a:gd name="T54" fmla="*/ 115 w 159"/>
                <a:gd name="T55" fmla="*/ 143 h 196"/>
                <a:gd name="T56" fmla="*/ 119 w 159"/>
                <a:gd name="T57" fmla="*/ 126 h 196"/>
                <a:gd name="T58" fmla="*/ 136 w 159"/>
                <a:gd name="T59" fmla="*/ 130 h 196"/>
                <a:gd name="T60" fmla="*/ 86 w 159"/>
                <a:gd name="T61" fmla="*/ 12 h 196"/>
                <a:gd name="T62" fmla="*/ 113 w 159"/>
                <a:gd name="T63" fmla="*/ 17 h 196"/>
                <a:gd name="T64" fmla="*/ 114 w 159"/>
                <a:gd name="T65" fmla="*/ 17 h 196"/>
                <a:gd name="T66" fmla="*/ 133 w 159"/>
                <a:gd name="T67" fmla="*/ 30 h 196"/>
                <a:gd name="T68" fmla="*/ 138 w 159"/>
                <a:gd name="T69" fmla="*/ 28 h 196"/>
                <a:gd name="T70" fmla="*/ 116 w 159"/>
                <a:gd name="T71" fmla="*/ 10 h 196"/>
                <a:gd name="T72" fmla="*/ 115 w 159"/>
                <a:gd name="T73" fmla="*/ 10 h 196"/>
                <a:gd name="T74" fmla="*/ 114 w 159"/>
                <a:gd name="T75" fmla="*/ 9 h 196"/>
                <a:gd name="T76" fmla="*/ 80 w 159"/>
                <a:gd name="T77" fmla="*/ 1 h 196"/>
                <a:gd name="T78" fmla="*/ 86 w 159"/>
                <a:gd name="T79" fmla="*/ 12 h 196"/>
                <a:gd name="T80" fmla="*/ 92 w 159"/>
                <a:gd name="T81" fmla="*/ 31 h 196"/>
                <a:gd name="T82" fmla="*/ 93 w 159"/>
                <a:gd name="T83" fmla="*/ 31 h 196"/>
                <a:gd name="T84" fmla="*/ 94 w 159"/>
                <a:gd name="T85" fmla="*/ 31 h 196"/>
                <a:gd name="T86" fmla="*/ 115 w 159"/>
                <a:gd name="T87" fmla="*/ 32 h 196"/>
                <a:gd name="T88" fmla="*/ 118 w 159"/>
                <a:gd name="T89" fmla="*/ 28 h 196"/>
                <a:gd name="T90" fmla="*/ 93 w 159"/>
                <a:gd name="T91" fmla="*/ 24 h 196"/>
                <a:gd name="T92" fmla="*/ 92 w 159"/>
                <a:gd name="T93" fmla="*/ 24 h 196"/>
                <a:gd name="T94" fmla="*/ 91 w 159"/>
                <a:gd name="T95" fmla="*/ 24 h 196"/>
                <a:gd name="T96" fmla="*/ 70 w 159"/>
                <a:gd name="T97" fmla="*/ 20 h 196"/>
                <a:gd name="T98" fmla="*/ 67 w 159"/>
                <a:gd name="T99" fmla="*/ 2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9" h="196">
                  <a:moveTo>
                    <a:pt x="157" y="189"/>
                  </a:moveTo>
                  <a:cubicBezTo>
                    <a:pt x="152" y="189"/>
                    <a:pt x="152" y="189"/>
                    <a:pt x="152" y="189"/>
                  </a:cubicBezTo>
                  <a:cubicBezTo>
                    <a:pt x="146" y="49"/>
                    <a:pt x="146" y="49"/>
                    <a:pt x="146" y="49"/>
                  </a:cubicBezTo>
                  <a:cubicBezTo>
                    <a:pt x="146" y="47"/>
                    <a:pt x="145" y="46"/>
                    <a:pt x="143" y="46"/>
                  </a:cubicBezTo>
                  <a:cubicBezTo>
                    <a:pt x="119" y="46"/>
                    <a:pt x="119" y="46"/>
                    <a:pt x="119" y="46"/>
                  </a:cubicBezTo>
                  <a:cubicBezTo>
                    <a:pt x="118" y="46"/>
                    <a:pt x="116" y="47"/>
                    <a:pt x="116" y="49"/>
                  </a:cubicBezTo>
                  <a:cubicBezTo>
                    <a:pt x="111" y="109"/>
                    <a:pt x="111" y="109"/>
                    <a:pt x="111" y="109"/>
                  </a:cubicBezTo>
                  <a:cubicBezTo>
                    <a:pt x="95" y="109"/>
                    <a:pt x="95" y="109"/>
                    <a:pt x="95" y="109"/>
                  </a:cubicBezTo>
                  <a:cubicBezTo>
                    <a:pt x="95" y="91"/>
                    <a:pt x="95" y="91"/>
                    <a:pt x="95" y="91"/>
                  </a:cubicBezTo>
                  <a:cubicBezTo>
                    <a:pt x="95" y="90"/>
                    <a:pt x="94" y="89"/>
                    <a:pt x="93" y="90"/>
                  </a:cubicBezTo>
                  <a:cubicBezTo>
                    <a:pt x="63" y="102"/>
                    <a:pt x="63" y="102"/>
                    <a:pt x="63" y="102"/>
                  </a:cubicBezTo>
                  <a:cubicBezTo>
                    <a:pt x="61" y="102"/>
                    <a:pt x="60" y="104"/>
                    <a:pt x="60" y="106"/>
                  </a:cubicBezTo>
                  <a:cubicBezTo>
                    <a:pt x="60" y="109"/>
                    <a:pt x="60" y="109"/>
                    <a:pt x="60" y="109"/>
                  </a:cubicBezTo>
                  <a:cubicBezTo>
                    <a:pt x="45" y="109"/>
                    <a:pt x="45" y="109"/>
                    <a:pt x="45" y="109"/>
                  </a:cubicBezTo>
                  <a:cubicBezTo>
                    <a:pt x="45" y="91"/>
                    <a:pt x="45" y="91"/>
                    <a:pt x="45" y="91"/>
                  </a:cubicBezTo>
                  <a:cubicBezTo>
                    <a:pt x="45" y="90"/>
                    <a:pt x="44" y="89"/>
                    <a:pt x="43" y="90"/>
                  </a:cubicBezTo>
                  <a:cubicBezTo>
                    <a:pt x="16" y="102"/>
                    <a:pt x="16" y="102"/>
                    <a:pt x="16" y="102"/>
                  </a:cubicBezTo>
                  <a:cubicBezTo>
                    <a:pt x="15" y="102"/>
                    <a:pt x="13" y="104"/>
                    <a:pt x="13" y="106"/>
                  </a:cubicBezTo>
                  <a:cubicBezTo>
                    <a:pt x="8" y="189"/>
                    <a:pt x="8" y="189"/>
                    <a:pt x="8" y="189"/>
                  </a:cubicBezTo>
                  <a:cubicBezTo>
                    <a:pt x="2" y="189"/>
                    <a:pt x="2" y="189"/>
                    <a:pt x="2" y="189"/>
                  </a:cubicBezTo>
                  <a:cubicBezTo>
                    <a:pt x="1" y="189"/>
                    <a:pt x="0" y="190"/>
                    <a:pt x="0" y="191"/>
                  </a:cubicBezTo>
                  <a:cubicBezTo>
                    <a:pt x="0" y="196"/>
                    <a:pt x="0" y="196"/>
                    <a:pt x="0" y="196"/>
                  </a:cubicBezTo>
                  <a:cubicBezTo>
                    <a:pt x="159" y="196"/>
                    <a:pt x="159" y="196"/>
                    <a:pt x="159" y="196"/>
                  </a:cubicBezTo>
                  <a:cubicBezTo>
                    <a:pt x="159" y="191"/>
                    <a:pt x="159" y="191"/>
                    <a:pt x="159" y="191"/>
                  </a:cubicBezTo>
                  <a:cubicBezTo>
                    <a:pt x="159" y="190"/>
                    <a:pt x="158" y="189"/>
                    <a:pt x="157" y="189"/>
                  </a:cubicBezTo>
                  <a:close/>
                  <a:moveTo>
                    <a:pt x="44" y="143"/>
                  </a:moveTo>
                  <a:cubicBezTo>
                    <a:pt x="44" y="145"/>
                    <a:pt x="42" y="147"/>
                    <a:pt x="40" y="147"/>
                  </a:cubicBezTo>
                  <a:cubicBezTo>
                    <a:pt x="27" y="147"/>
                    <a:pt x="27" y="147"/>
                    <a:pt x="27" y="147"/>
                  </a:cubicBezTo>
                  <a:cubicBezTo>
                    <a:pt x="25" y="147"/>
                    <a:pt x="23" y="145"/>
                    <a:pt x="23" y="143"/>
                  </a:cubicBezTo>
                  <a:cubicBezTo>
                    <a:pt x="23" y="130"/>
                    <a:pt x="23" y="130"/>
                    <a:pt x="23" y="130"/>
                  </a:cubicBezTo>
                  <a:cubicBezTo>
                    <a:pt x="23" y="127"/>
                    <a:pt x="25" y="126"/>
                    <a:pt x="27" y="126"/>
                  </a:cubicBezTo>
                  <a:cubicBezTo>
                    <a:pt x="40" y="126"/>
                    <a:pt x="40" y="126"/>
                    <a:pt x="40" y="126"/>
                  </a:cubicBezTo>
                  <a:cubicBezTo>
                    <a:pt x="42" y="126"/>
                    <a:pt x="44" y="127"/>
                    <a:pt x="44" y="130"/>
                  </a:cubicBezTo>
                  <a:lnTo>
                    <a:pt x="44" y="143"/>
                  </a:lnTo>
                  <a:close/>
                  <a:moveTo>
                    <a:pt x="75" y="143"/>
                  </a:moveTo>
                  <a:cubicBezTo>
                    <a:pt x="75" y="145"/>
                    <a:pt x="73" y="147"/>
                    <a:pt x="71" y="147"/>
                  </a:cubicBezTo>
                  <a:cubicBezTo>
                    <a:pt x="57" y="147"/>
                    <a:pt x="57" y="147"/>
                    <a:pt x="57" y="147"/>
                  </a:cubicBezTo>
                  <a:cubicBezTo>
                    <a:pt x="55" y="147"/>
                    <a:pt x="54" y="145"/>
                    <a:pt x="54" y="143"/>
                  </a:cubicBezTo>
                  <a:cubicBezTo>
                    <a:pt x="54" y="130"/>
                    <a:pt x="54" y="130"/>
                    <a:pt x="54" y="130"/>
                  </a:cubicBezTo>
                  <a:cubicBezTo>
                    <a:pt x="54" y="127"/>
                    <a:pt x="55" y="126"/>
                    <a:pt x="57" y="126"/>
                  </a:cubicBezTo>
                  <a:cubicBezTo>
                    <a:pt x="71" y="126"/>
                    <a:pt x="71" y="126"/>
                    <a:pt x="71" y="126"/>
                  </a:cubicBezTo>
                  <a:cubicBezTo>
                    <a:pt x="73" y="126"/>
                    <a:pt x="75" y="127"/>
                    <a:pt x="75" y="130"/>
                  </a:cubicBezTo>
                  <a:lnTo>
                    <a:pt x="75" y="143"/>
                  </a:lnTo>
                  <a:close/>
                  <a:moveTo>
                    <a:pt x="106" y="143"/>
                  </a:moveTo>
                  <a:cubicBezTo>
                    <a:pt x="106" y="145"/>
                    <a:pt x="104" y="147"/>
                    <a:pt x="102" y="147"/>
                  </a:cubicBezTo>
                  <a:cubicBezTo>
                    <a:pt x="88" y="147"/>
                    <a:pt x="88" y="147"/>
                    <a:pt x="88" y="147"/>
                  </a:cubicBezTo>
                  <a:cubicBezTo>
                    <a:pt x="86" y="147"/>
                    <a:pt x="84" y="145"/>
                    <a:pt x="84" y="143"/>
                  </a:cubicBezTo>
                  <a:cubicBezTo>
                    <a:pt x="84" y="130"/>
                    <a:pt x="84" y="130"/>
                    <a:pt x="84" y="130"/>
                  </a:cubicBezTo>
                  <a:cubicBezTo>
                    <a:pt x="84" y="127"/>
                    <a:pt x="86" y="126"/>
                    <a:pt x="88" y="126"/>
                  </a:cubicBezTo>
                  <a:cubicBezTo>
                    <a:pt x="102" y="126"/>
                    <a:pt x="102" y="126"/>
                    <a:pt x="102" y="126"/>
                  </a:cubicBezTo>
                  <a:cubicBezTo>
                    <a:pt x="104" y="126"/>
                    <a:pt x="106" y="127"/>
                    <a:pt x="106" y="130"/>
                  </a:cubicBezTo>
                  <a:lnTo>
                    <a:pt x="106" y="143"/>
                  </a:lnTo>
                  <a:close/>
                  <a:moveTo>
                    <a:pt x="136" y="143"/>
                  </a:moveTo>
                  <a:cubicBezTo>
                    <a:pt x="136" y="145"/>
                    <a:pt x="135" y="147"/>
                    <a:pt x="133" y="147"/>
                  </a:cubicBezTo>
                  <a:cubicBezTo>
                    <a:pt x="119" y="147"/>
                    <a:pt x="119" y="147"/>
                    <a:pt x="119" y="147"/>
                  </a:cubicBezTo>
                  <a:cubicBezTo>
                    <a:pt x="117" y="147"/>
                    <a:pt x="115" y="145"/>
                    <a:pt x="115" y="143"/>
                  </a:cubicBezTo>
                  <a:cubicBezTo>
                    <a:pt x="115" y="130"/>
                    <a:pt x="115" y="130"/>
                    <a:pt x="115" y="130"/>
                  </a:cubicBezTo>
                  <a:cubicBezTo>
                    <a:pt x="115" y="127"/>
                    <a:pt x="117" y="126"/>
                    <a:pt x="119" y="126"/>
                  </a:cubicBezTo>
                  <a:cubicBezTo>
                    <a:pt x="133" y="126"/>
                    <a:pt x="133" y="126"/>
                    <a:pt x="133" y="126"/>
                  </a:cubicBezTo>
                  <a:cubicBezTo>
                    <a:pt x="135" y="126"/>
                    <a:pt x="136" y="127"/>
                    <a:pt x="136" y="130"/>
                  </a:cubicBezTo>
                  <a:lnTo>
                    <a:pt x="136" y="143"/>
                  </a:lnTo>
                  <a:close/>
                  <a:moveTo>
                    <a:pt x="86" y="12"/>
                  </a:moveTo>
                  <a:cubicBezTo>
                    <a:pt x="94" y="16"/>
                    <a:pt x="104" y="15"/>
                    <a:pt x="113" y="17"/>
                  </a:cubicBezTo>
                  <a:cubicBezTo>
                    <a:pt x="113" y="17"/>
                    <a:pt x="113" y="17"/>
                    <a:pt x="113" y="17"/>
                  </a:cubicBezTo>
                  <a:cubicBezTo>
                    <a:pt x="114" y="17"/>
                    <a:pt x="114" y="17"/>
                    <a:pt x="114" y="17"/>
                  </a:cubicBezTo>
                  <a:cubicBezTo>
                    <a:pt x="114" y="17"/>
                    <a:pt x="114" y="17"/>
                    <a:pt x="114" y="17"/>
                  </a:cubicBezTo>
                  <a:cubicBezTo>
                    <a:pt x="114" y="17"/>
                    <a:pt x="114" y="17"/>
                    <a:pt x="114" y="17"/>
                  </a:cubicBezTo>
                  <a:cubicBezTo>
                    <a:pt x="123" y="19"/>
                    <a:pt x="129" y="24"/>
                    <a:pt x="133" y="30"/>
                  </a:cubicBezTo>
                  <a:cubicBezTo>
                    <a:pt x="137" y="36"/>
                    <a:pt x="139" y="40"/>
                    <a:pt x="140" y="40"/>
                  </a:cubicBezTo>
                  <a:cubicBezTo>
                    <a:pt x="141" y="39"/>
                    <a:pt x="141" y="35"/>
                    <a:pt x="138" y="28"/>
                  </a:cubicBezTo>
                  <a:cubicBezTo>
                    <a:pt x="136" y="24"/>
                    <a:pt x="134" y="20"/>
                    <a:pt x="130" y="17"/>
                  </a:cubicBezTo>
                  <a:cubicBezTo>
                    <a:pt x="126" y="13"/>
                    <a:pt x="121" y="11"/>
                    <a:pt x="116" y="10"/>
                  </a:cubicBezTo>
                  <a:cubicBezTo>
                    <a:pt x="116" y="10"/>
                    <a:pt x="116" y="10"/>
                    <a:pt x="116" y="10"/>
                  </a:cubicBezTo>
                  <a:cubicBezTo>
                    <a:pt x="115" y="10"/>
                    <a:pt x="115" y="10"/>
                    <a:pt x="115" y="10"/>
                  </a:cubicBezTo>
                  <a:cubicBezTo>
                    <a:pt x="114" y="9"/>
                    <a:pt x="114" y="9"/>
                    <a:pt x="114" y="9"/>
                  </a:cubicBezTo>
                  <a:cubicBezTo>
                    <a:pt x="114" y="9"/>
                    <a:pt x="114" y="9"/>
                    <a:pt x="114" y="9"/>
                  </a:cubicBezTo>
                  <a:cubicBezTo>
                    <a:pt x="104" y="8"/>
                    <a:pt x="94" y="9"/>
                    <a:pt x="89" y="7"/>
                  </a:cubicBezTo>
                  <a:cubicBezTo>
                    <a:pt x="83" y="5"/>
                    <a:pt x="81" y="0"/>
                    <a:pt x="80" y="1"/>
                  </a:cubicBezTo>
                  <a:cubicBezTo>
                    <a:pt x="80" y="1"/>
                    <a:pt x="80" y="2"/>
                    <a:pt x="80" y="4"/>
                  </a:cubicBezTo>
                  <a:cubicBezTo>
                    <a:pt x="81" y="6"/>
                    <a:pt x="83" y="10"/>
                    <a:pt x="86" y="12"/>
                  </a:cubicBezTo>
                  <a:close/>
                  <a:moveTo>
                    <a:pt x="78" y="30"/>
                  </a:moveTo>
                  <a:cubicBezTo>
                    <a:pt x="83" y="31"/>
                    <a:pt x="88" y="31"/>
                    <a:pt x="92" y="31"/>
                  </a:cubicBezTo>
                  <a:cubicBezTo>
                    <a:pt x="92" y="31"/>
                    <a:pt x="92" y="31"/>
                    <a:pt x="92" y="31"/>
                  </a:cubicBezTo>
                  <a:cubicBezTo>
                    <a:pt x="93" y="31"/>
                    <a:pt x="93" y="31"/>
                    <a:pt x="93" y="31"/>
                  </a:cubicBezTo>
                  <a:cubicBezTo>
                    <a:pt x="94" y="31"/>
                    <a:pt x="94" y="31"/>
                    <a:pt x="94" y="31"/>
                  </a:cubicBezTo>
                  <a:cubicBezTo>
                    <a:pt x="94" y="31"/>
                    <a:pt x="94" y="31"/>
                    <a:pt x="94" y="31"/>
                  </a:cubicBezTo>
                  <a:cubicBezTo>
                    <a:pt x="98" y="30"/>
                    <a:pt x="102" y="29"/>
                    <a:pt x="106" y="29"/>
                  </a:cubicBezTo>
                  <a:cubicBezTo>
                    <a:pt x="110" y="30"/>
                    <a:pt x="113" y="31"/>
                    <a:pt x="115" y="32"/>
                  </a:cubicBezTo>
                  <a:cubicBezTo>
                    <a:pt x="120" y="35"/>
                    <a:pt x="123" y="39"/>
                    <a:pt x="124" y="38"/>
                  </a:cubicBezTo>
                  <a:cubicBezTo>
                    <a:pt x="124" y="38"/>
                    <a:pt x="124" y="33"/>
                    <a:pt x="118" y="28"/>
                  </a:cubicBezTo>
                  <a:cubicBezTo>
                    <a:pt x="116" y="26"/>
                    <a:pt x="111" y="24"/>
                    <a:pt x="107" y="23"/>
                  </a:cubicBezTo>
                  <a:cubicBezTo>
                    <a:pt x="102" y="23"/>
                    <a:pt x="97" y="23"/>
                    <a:pt x="93" y="24"/>
                  </a:cubicBezTo>
                  <a:cubicBezTo>
                    <a:pt x="93" y="24"/>
                    <a:pt x="93" y="24"/>
                    <a:pt x="93" y="24"/>
                  </a:cubicBezTo>
                  <a:cubicBezTo>
                    <a:pt x="92" y="24"/>
                    <a:pt x="92" y="24"/>
                    <a:pt x="92" y="24"/>
                  </a:cubicBezTo>
                  <a:cubicBezTo>
                    <a:pt x="92" y="24"/>
                    <a:pt x="92" y="24"/>
                    <a:pt x="92" y="24"/>
                  </a:cubicBezTo>
                  <a:cubicBezTo>
                    <a:pt x="91" y="24"/>
                    <a:pt x="91" y="24"/>
                    <a:pt x="91" y="24"/>
                  </a:cubicBezTo>
                  <a:cubicBezTo>
                    <a:pt x="87" y="24"/>
                    <a:pt x="83" y="25"/>
                    <a:pt x="79" y="24"/>
                  </a:cubicBezTo>
                  <a:cubicBezTo>
                    <a:pt x="76" y="23"/>
                    <a:pt x="73" y="22"/>
                    <a:pt x="70" y="20"/>
                  </a:cubicBezTo>
                  <a:cubicBezTo>
                    <a:pt x="66" y="16"/>
                    <a:pt x="63" y="13"/>
                    <a:pt x="62" y="13"/>
                  </a:cubicBezTo>
                  <a:cubicBezTo>
                    <a:pt x="62" y="14"/>
                    <a:pt x="62" y="18"/>
                    <a:pt x="67" y="24"/>
                  </a:cubicBezTo>
                  <a:cubicBezTo>
                    <a:pt x="70" y="26"/>
                    <a:pt x="73" y="29"/>
                    <a:pt x="78" y="30"/>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15" name="TextBox 114"/>
            <p:cNvSpPr txBox="1"/>
            <p:nvPr/>
          </p:nvSpPr>
          <p:spPr>
            <a:xfrm>
              <a:off x="7496416" y="390435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Factory floor</a:t>
              </a:r>
            </a:p>
          </p:txBody>
        </p:sp>
      </p:grpSp>
      <p:grpSp>
        <p:nvGrpSpPr>
          <p:cNvPr id="8" name="Group 7"/>
          <p:cNvGrpSpPr/>
          <p:nvPr/>
        </p:nvGrpSpPr>
        <p:grpSpPr>
          <a:xfrm>
            <a:off x="4405426" y="3009496"/>
            <a:ext cx="968599" cy="863416"/>
            <a:chOff x="7324616" y="1975240"/>
            <a:chExt cx="968599" cy="863416"/>
          </a:xfrm>
        </p:grpSpPr>
        <p:grpSp>
          <p:nvGrpSpPr>
            <p:cNvPr id="117" name="Group 116"/>
            <p:cNvGrpSpPr/>
            <p:nvPr/>
          </p:nvGrpSpPr>
          <p:grpSpPr>
            <a:xfrm>
              <a:off x="7525480" y="1975240"/>
              <a:ext cx="555446" cy="624876"/>
              <a:chOff x="13543473" y="3081481"/>
              <a:chExt cx="486655" cy="547487"/>
            </a:xfrm>
            <a:solidFill>
              <a:srgbClr val="5780CA"/>
            </a:solidFill>
          </p:grpSpPr>
          <p:sp>
            <p:nvSpPr>
              <p:cNvPr id="119" name="Freeform 22"/>
              <p:cNvSpPr>
                <a:spLocks noEditPoints="1"/>
              </p:cNvSpPr>
              <p:nvPr/>
            </p:nvSpPr>
            <p:spPr bwMode="auto">
              <a:xfrm>
                <a:off x="13669446" y="3245981"/>
                <a:ext cx="241933" cy="382987"/>
              </a:xfrm>
              <a:custGeom>
                <a:avLst/>
                <a:gdLst>
                  <a:gd name="T0" fmla="*/ 1395 w 1909"/>
                  <a:gd name="T1" fmla="*/ 444 h 3022"/>
                  <a:gd name="T2" fmla="*/ 1306 w 1909"/>
                  <a:gd name="T3" fmla="*/ 333 h 3022"/>
                  <a:gd name="T4" fmla="*/ 1306 w 1909"/>
                  <a:gd name="T5" fmla="*/ 322 h 3022"/>
                  <a:gd name="T6" fmla="*/ 1302 w 1909"/>
                  <a:gd name="T7" fmla="*/ 299 h 3022"/>
                  <a:gd name="T8" fmla="*/ 1281 w 1909"/>
                  <a:gd name="T9" fmla="*/ 274 h 3022"/>
                  <a:gd name="T10" fmla="*/ 1251 w 1909"/>
                  <a:gd name="T11" fmla="*/ 265 h 3022"/>
                  <a:gd name="T12" fmla="*/ 1209 w 1909"/>
                  <a:gd name="T13" fmla="*/ 246 h 3022"/>
                  <a:gd name="T14" fmla="*/ 1209 w 1909"/>
                  <a:gd name="T15" fmla="*/ 170 h 3022"/>
                  <a:gd name="T16" fmla="*/ 1194 w 1909"/>
                  <a:gd name="T17" fmla="*/ 116 h 3022"/>
                  <a:gd name="T18" fmla="*/ 1166 w 1909"/>
                  <a:gd name="T19" fmla="*/ 68 h 3022"/>
                  <a:gd name="T20" fmla="*/ 1126 w 1909"/>
                  <a:gd name="T21" fmla="*/ 32 h 3022"/>
                  <a:gd name="T22" fmla="*/ 1075 w 1909"/>
                  <a:gd name="T23" fmla="*/ 8 h 3022"/>
                  <a:gd name="T24" fmla="*/ 1019 w 1909"/>
                  <a:gd name="T25" fmla="*/ 0 h 3022"/>
                  <a:gd name="T26" fmla="*/ 981 w 1909"/>
                  <a:gd name="T27" fmla="*/ 4 h 3022"/>
                  <a:gd name="T28" fmla="*/ 928 w 1909"/>
                  <a:gd name="T29" fmla="*/ 23 h 3022"/>
                  <a:gd name="T30" fmla="*/ 884 w 1909"/>
                  <a:gd name="T31" fmla="*/ 55 h 3022"/>
                  <a:gd name="T32" fmla="*/ 852 w 1909"/>
                  <a:gd name="T33" fmla="*/ 99 h 3022"/>
                  <a:gd name="T34" fmla="*/ 833 w 1909"/>
                  <a:gd name="T35" fmla="*/ 151 h 3022"/>
                  <a:gd name="T36" fmla="*/ 830 w 1909"/>
                  <a:gd name="T37" fmla="*/ 246 h 3022"/>
                  <a:gd name="T38" fmla="*/ 807 w 1909"/>
                  <a:gd name="T39" fmla="*/ 265 h 3022"/>
                  <a:gd name="T40" fmla="*/ 786 w 1909"/>
                  <a:gd name="T41" fmla="*/ 271 h 3022"/>
                  <a:gd name="T42" fmla="*/ 762 w 1909"/>
                  <a:gd name="T43" fmla="*/ 289 h 3022"/>
                  <a:gd name="T44" fmla="*/ 752 w 1909"/>
                  <a:gd name="T45" fmla="*/ 322 h 3022"/>
                  <a:gd name="T46" fmla="*/ 754 w 1909"/>
                  <a:gd name="T47" fmla="*/ 333 h 3022"/>
                  <a:gd name="T48" fmla="*/ 0 w 1909"/>
                  <a:gd name="T49" fmla="*/ 3003 h 3022"/>
                  <a:gd name="T50" fmla="*/ 641 w 1909"/>
                  <a:gd name="T51" fmla="*/ 2557 h 3022"/>
                  <a:gd name="T52" fmla="*/ 720 w 1909"/>
                  <a:gd name="T53" fmla="*/ 2546 h 3022"/>
                  <a:gd name="T54" fmla="*/ 1531 w 1909"/>
                  <a:gd name="T55" fmla="*/ 2971 h 3022"/>
                  <a:gd name="T56" fmla="*/ 1833 w 1909"/>
                  <a:gd name="T57" fmla="*/ 2979 h 3022"/>
                  <a:gd name="T58" fmla="*/ 350 w 1909"/>
                  <a:gd name="T59" fmla="*/ 1935 h 3022"/>
                  <a:gd name="T60" fmla="*/ 1270 w 1909"/>
                  <a:gd name="T61" fmla="*/ 1843 h 3022"/>
                  <a:gd name="T62" fmla="*/ 1192 w 1909"/>
                  <a:gd name="T63" fmla="*/ 1229 h 3022"/>
                  <a:gd name="T64" fmla="*/ 847 w 1909"/>
                  <a:gd name="T65" fmla="*/ 1920 h 3022"/>
                  <a:gd name="T66" fmla="*/ 847 w 1909"/>
                  <a:gd name="T67" fmla="*/ 1920 h 3022"/>
                  <a:gd name="T68" fmla="*/ 1315 w 1909"/>
                  <a:gd name="T69" fmla="*/ 2045 h 3022"/>
                  <a:gd name="T70" fmla="*/ 1289 w 1909"/>
                  <a:gd name="T71" fmla="*/ 1918 h 3022"/>
                  <a:gd name="T72" fmla="*/ 1383 w 1909"/>
                  <a:gd name="T73" fmla="*/ 2000 h 3022"/>
                  <a:gd name="T74" fmla="*/ 1361 w 1909"/>
                  <a:gd name="T75" fmla="*/ 1843 h 3022"/>
                  <a:gd name="T76" fmla="*/ 1603 w 1909"/>
                  <a:gd name="T77" fmla="*/ 1841 h 3022"/>
                  <a:gd name="T78" fmla="*/ 1257 w 1909"/>
                  <a:gd name="T79" fmla="*/ 1153 h 3022"/>
                  <a:gd name="T80" fmla="*/ 1181 w 1909"/>
                  <a:gd name="T81" fmla="*/ 1153 h 3022"/>
                  <a:gd name="T82" fmla="*/ 1181 w 1909"/>
                  <a:gd name="T83" fmla="*/ 1153 h 3022"/>
                  <a:gd name="T84" fmla="*/ 1019 w 1909"/>
                  <a:gd name="T85" fmla="*/ 219 h 3022"/>
                  <a:gd name="T86" fmla="*/ 1019 w 1909"/>
                  <a:gd name="T87" fmla="*/ 216 h 3022"/>
                  <a:gd name="T88" fmla="*/ 709 w 1909"/>
                  <a:gd name="T89" fmla="*/ 529 h 3022"/>
                  <a:gd name="T90" fmla="*/ 546 w 1909"/>
                  <a:gd name="T91" fmla="*/ 1170 h 3022"/>
                  <a:gd name="T92" fmla="*/ 782 w 1909"/>
                  <a:gd name="T93" fmla="*/ 1860 h 3022"/>
                  <a:gd name="T94" fmla="*/ 907 w 1909"/>
                  <a:gd name="T95" fmla="*/ 1246 h 3022"/>
                  <a:gd name="T96" fmla="*/ 658 w 1909"/>
                  <a:gd name="T97" fmla="*/ 2470 h 3022"/>
                  <a:gd name="T98" fmla="*/ 656 w 1909"/>
                  <a:gd name="T99" fmla="*/ 2482 h 3022"/>
                  <a:gd name="T100" fmla="*/ 1327 w 1909"/>
                  <a:gd name="T101" fmla="*/ 2128 h 3022"/>
                  <a:gd name="T102" fmla="*/ 1453 w 1909"/>
                  <a:gd name="T103" fmla="*/ 2463 h 3022"/>
                  <a:gd name="T104" fmla="*/ 1727 w 1909"/>
                  <a:gd name="T105" fmla="*/ 2461 h 3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09" h="3022">
                    <a:moveTo>
                      <a:pt x="1833" y="2979"/>
                    </a:moveTo>
                    <a:lnTo>
                      <a:pt x="1909" y="2963"/>
                    </a:lnTo>
                    <a:lnTo>
                      <a:pt x="1395" y="444"/>
                    </a:lnTo>
                    <a:lnTo>
                      <a:pt x="1393" y="444"/>
                    </a:lnTo>
                    <a:lnTo>
                      <a:pt x="1393" y="333"/>
                    </a:lnTo>
                    <a:lnTo>
                      <a:pt x="1306" y="333"/>
                    </a:lnTo>
                    <a:lnTo>
                      <a:pt x="1306" y="333"/>
                    </a:lnTo>
                    <a:lnTo>
                      <a:pt x="1306" y="322"/>
                    </a:lnTo>
                    <a:lnTo>
                      <a:pt x="1306" y="322"/>
                    </a:lnTo>
                    <a:lnTo>
                      <a:pt x="1306" y="322"/>
                    </a:lnTo>
                    <a:lnTo>
                      <a:pt x="1306" y="310"/>
                    </a:lnTo>
                    <a:lnTo>
                      <a:pt x="1302" y="299"/>
                    </a:lnTo>
                    <a:lnTo>
                      <a:pt x="1296" y="289"/>
                    </a:lnTo>
                    <a:lnTo>
                      <a:pt x="1291" y="282"/>
                    </a:lnTo>
                    <a:lnTo>
                      <a:pt x="1281" y="274"/>
                    </a:lnTo>
                    <a:lnTo>
                      <a:pt x="1272" y="271"/>
                    </a:lnTo>
                    <a:lnTo>
                      <a:pt x="1262" y="267"/>
                    </a:lnTo>
                    <a:lnTo>
                      <a:pt x="1251" y="265"/>
                    </a:lnTo>
                    <a:lnTo>
                      <a:pt x="1209" y="265"/>
                    </a:lnTo>
                    <a:lnTo>
                      <a:pt x="1209" y="265"/>
                    </a:lnTo>
                    <a:lnTo>
                      <a:pt x="1209" y="246"/>
                    </a:lnTo>
                    <a:lnTo>
                      <a:pt x="1209" y="189"/>
                    </a:lnTo>
                    <a:lnTo>
                      <a:pt x="1209" y="189"/>
                    </a:lnTo>
                    <a:lnTo>
                      <a:pt x="1209" y="170"/>
                    </a:lnTo>
                    <a:lnTo>
                      <a:pt x="1206" y="151"/>
                    </a:lnTo>
                    <a:lnTo>
                      <a:pt x="1202" y="133"/>
                    </a:lnTo>
                    <a:lnTo>
                      <a:pt x="1194" y="116"/>
                    </a:lnTo>
                    <a:lnTo>
                      <a:pt x="1187" y="99"/>
                    </a:lnTo>
                    <a:lnTo>
                      <a:pt x="1177" y="83"/>
                    </a:lnTo>
                    <a:lnTo>
                      <a:pt x="1166" y="68"/>
                    </a:lnTo>
                    <a:lnTo>
                      <a:pt x="1155" y="55"/>
                    </a:lnTo>
                    <a:lnTo>
                      <a:pt x="1140" y="44"/>
                    </a:lnTo>
                    <a:lnTo>
                      <a:pt x="1126" y="32"/>
                    </a:lnTo>
                    <a:lnTo>
                      <a:pt x="1109" y="23"/>
                    </a:lnTo>
                    <a:lnTo>
                      <a:pt x="1094" y="15"/>
                    </a:lnTo>
                    <a:lnTo>
                      <a:pt x="1075" y="8"/>
                    </a:lnTo>
                    <a:lnTo>
                      <a:pt x="1058" y="4"/>
                    </a:lnTo>
                    <a:lnTo>
                      <a:pt x="1039" y="0"/>
                    </a:lnTo>
                    <a:lnTo>
                      <a:pt x="1019" y="0"/>
                    </a:lnTo>
                    <a:lnTo>
                      <a:pt x="1019" y="0"/>
                    </a:lnTo>
                    <a:lnTo>
                      <a:pt x="1000" y="0"/>
                    </a:lnTo>
                    <a:lnTo>
                      <a:pt x="981" y="4"/>
                    </a:lnTo>
                    <a:lnTo>
                      <a:pt x="964" y="8"/>
                    </a:lnTo>
                    <a:lnTo>
                      <a:pt x="945" y="15"/>
                    </a:lnTo>
                    <a:lnTo>
                      <a:pt x="928" y="23"/>
                    </a:lnTo>
                    <a:lnTo>
                      <a:pt x="913" y="32"/>
                    </a:lnTo>
                    <a:lnTo>
                      <a:pt x="898" y="44"/>
                    </a:lnTo>
                    <a:lnTo>
                      <a:pt x="884" y="55"/>
                    </a:lnTo>
                    <a:lnTo>
                      <a:pt x="873" y="68"/>
                    </a:lnTo>
                    <a:lnTo>
                      <a:pt x="862" y="83"/>
                    </a:lnTo>
                    <a:lnTo>
                      <a:pt x="852" y="99"/>
                    </a:lnTo>
                    <a:lnTo>
                      <a:pt x="845" y="116"/>
                    </a:lnTo>
                    <a:lnTo>
                      <a:pt x="837" y="133"/>
                    </a:lnTo>
                    <a:lnTo>
                      <a:pt x="833" y="151"/>
                    </a:lnTo>
                    <a:lnTo>
                      <a:pt x="830" y="170"/>
                    </a:lnTo>
                    <a:lnTo>
                      <a:pt x="830" y="189"/>
                    </a:lnTo>
                    <a:lnTo>
                      <a:pt x="830" y="246"/>
                    </a:lnTo>
                    <a:lnTo>
                      <a:pt x="830" y="246"/>
                    </a:lnTo>
                    <a:lnTo>
                      <a:pt x="830" y="265"/>
                    </a:lnTo>
                    <a:lnTo>
                      <a:pt x="807" y="265"/>
                    </a:lnTo>
                    <a:lnTo>
                      <a:pt x="807" y="265"/>
                    </a:lnTo>
                    <a:lnTo>
                      <a:pt x="797" y="267"/>
                    </a:lnTo>
                    <a:lnTo>
                      <a:pt x="786" y="271"/>
                    </a:lnTo>
                    <a:lnTo>
                      <a:pt x="777" y="274"/>
                    </a:lnTo>
                    <a:lnTo>
                      <a:pt x="769" y="282"/>
                    </a:lnTo>
                    <a:lnTo>
                      <a:pt x="762" y="289"/>
                    </a:lnTo>
                    <a:lnTo>
                      <a:pt x="756" y="299"/>
                    </a:lnTo>
                    <a:lnTo>
                      <a:pt x="754" y="310"/>
                    </a:lnTo>
                    <a:lnTo>
                      <a:pt x="752" y="322"/>
                    </a:lnTo>
                    <a:lnTo>
                      <a:pt x="752" y="322"/>
                    </a:lnTo>
                    <a:lnTo>
                      <a:pt x="752" y="322"/>
                    </a:lnTo>
                    <a:lnTo>
                      <a:pt x="754" y="333"/>
                    </a:lnTo>
                    <a:lnTo>
                      <a:pt x="646" y="333"/>
                    </a:lnTo>
                    <a:lnTo>
                      <a:pt x="646" y="471"/>
                    </a:lnTo>
                    <a:lnTo>
                      <a:pt x="0" y="3003"/>
                    </a:lnTo>
                    <a:lnTo>
                      <a:pt x="74" y="3022"/>
                    </a:lnTo>
                    <a:lnTo>
                      <a:pt x="191" y="2561"/>
                    </a:lnTo>
                    <a:lnTo>
                      <a:pt x="641" y="2557"/>
                    </a:lnTo>
                    <a:lnTo>
                      <a:pt x="548" y="3005"/>
                    </a:lnTo>
                    <a:lnTo>
                      <a:pt x="624" y="3020"/>
                    </a:lnTo>
                    <a:lnTo>
                      <a:pt x="720" y="2546"/>
                    </a:lnTo>
                    <a:lnTo>
                      <a:pt x="1389" y="2540"/>
                    </a:lnTo>
                    <a:lnTo>
                      <a:pt x="1455" y="2982"/>
                    </a:lnTo>
                    <a:lnTo>
                      <a:pt x="1531" y="2971"/>
                    </a:lnTo>
                    <a:lnTo>
                      <a:pt x="1465" y="2538"/>
                    </a:lnTo>
                    <a:lnTo>
                      <a:pt x="1744" y="2536"/>
                    </a:lnTo>
                    <a:lnTo>
                      <a:pt x="1833" y="2979"/>
                    </a:lnTo>
                    <a:close/>
                    <a:moveTo>
                      <a:pt x="722" y="2160"/>
                    </a:moveTo>
                    <a:lnTo>
                      <a:pt x="219" y="2451"/>
                    </a:lnTo>
                    <a:lnTo>
                      <a:pt x="350" y="1935"/>
                    </a:lnTo>
                    <a:lnTo>
                      <a:pt x="767" y="1935"/>
                    </a:lnTo>
                    <a:lnTo>
                      <a:pt x="722" y="2160"/>
                    </a:lnTo>
                    <a:close/>
                    <a:moveTo>
                      <a:pt x="1270" y="1843"/>
                    </a:moveTo>
                    <a:lnTo>
                      <a:pt x="862" y="1845"/>
                    </a:lnTo>
                    <a:lnTo>
                      <a:pt x="988" y="1231"/>
                    </a:lnTo>
                    <a:lnTo>
                      <a:pt x="1192" y="1229"/>
                    </a:lnTo>
                    <a:lnTo>
                      <a:pt x="1283" y="1835"/>
                    </a:lnTo>
                    <a:lnTo>
                      <a:pt x="1270" y="1843"/>
                    </a:lnTo>
                    <a:close/>
                    <a:moveTo>
                      <a:pt x="847" y="1920"/>
                    </a:moveTo>
                    <a:lnTo>
                      <a:pt x="1138" y="1918"/>
                    </a:lnTo>
                    <a:lnTo>
                      <a:pt x="809" y="2109"/>
                    </a:lnTo>
                    <a:lnTo>
                      <a:pt x="847" y="1920"/>
                    </a:lnTo>
                    <a:close/>
                    <a:moveTo>
                      <a:pt x="1289" y="1918"/>
                    </a:moveTo>
                    <a:lnTo>
                      <a:pt x="1295" y="1918"/>
                    </a:lnTo>
                    <a:lnTo>
                      <a:pt x="1315" y="2045"/>
                    </a:lnTo>
                    <a:lnTo>
                      <a:pt x="745" y="2421"/>
                    </a:lnTo>
                    <a:lnTo>
                      <a:pt x="788" y="2209"/>
                    </a:lnTo>
                    <a:lnTo>
                      <a:pt x="1289" y="1918"/>
                    </a:lnTo>
                    <a:close/>
                    <a:moveTo>
                      <a:pt x="1372" y="1918"/>
                    </a:moveTo>
                    <a:lnTo>
                      <a:pt x="1510" y="1916"/>
                    </a:lnTo>
                    <a:lnTo>
                      <a:pt x="1383" y="2000"/>
                    </a:lnTo>
                    <a:lnTo>
                      <a:pt x="1372" y="1918"/>
                    </a:lnTo>
                    <a:close/>
                    <a:moveTo>
                      <a:pt x="1603" y="1841"/>
                    </a:moveTo>
                    <a:lnTo>
                      <a:pt x="1361" y="1843"/>
                    </a:lnTo>
                    <a:lnTo>
                      <a:pt x="1268" y="1229"/>
                    </a:lnTo>
                    <a:lnTo>
                      <a:pt x="1476" y="1227"/>
                    </a:lnTo>
                    <a:lnTo>
                      <a:pt x="1603" y="1841"/>
                    </a:lnTo>
                    <a:close/>
                    <a:moveTo>
                      <a:pt x="1334" y="529"/>
                    </a:moveTo>
                    <a:lnTo>
                      <a:pt x="1461" y="1151"/>
                    </a:lnTo>
                    <a:lnTo>
                      <a:pt x="1257" y="1153"/>
                    </a:lnTo>
                    <a:lnTo>
                      <a:pt x="1162" y="529"/>
                    </a:lnTo>
                    <a:lnTo>
                      <a:pt x="1334" y="529"/>
                    </a:lnTo>
                    <a:close/>
                    <a:moveTo>
                      <a:pt x="1181" y="1153"/>
                    </a:moveTo>
                    <a:lnTo>
                      <a:pt x="1003" y="1155"/>
                    </a:lnTo>
                    <a:lnTo>
                      <a:pt x="1106" y="654"/>
                    </a:lnTo>
                    <a:lnTo>
                      <a:pt x="1181" y="1153"/>
                    </a:lnTo>
                    <a:close/>
                    <a:moveTo>
                      <a:pt x="1028" y="218"/>
                    </a:moveTo>
                    <a:lnTo>
                      <a:pt x="1028" y="218"/>
                    </a:lnTo>
                    <a:lnTo>
                      <a:pt x="1019" y="219"/>
                    </a:lnTo>
                    <a:lnTo>
                      <a:pt x="1011" y="218"/>
                    </a:lnTo>
                    <a:lnTo>
                      <a:pt x="1011" y="218"/>
                    </a:lnTo>
                    <a:lnTo>
                      <a:pt x="1019" y="216"/>
                    </a:lnTo>
                    <a:lnTo>
                      <a:pt x="1028" y="218"/>
                    </a:lnTo>
                    <a:lnTo>
                      <a:pt x="1028" y="218"/>
                    </a:lnTo>
                    <a:close/>
                    <a:moveTo>
                      <a:pt x="709" y="529"/>
                    </a:moveTo>
                    <a:lnTo>
                      <a:pt x="1053" y="529"/>
                    </a:lnTo>
                    <a:lnTo>
                      <a:pt x="922" y="1170"/>
                    </a:lnTo>
                    <a:lnTo>
                      <a:pt x="546" y="1170"/>
                    </a:lnTo>
                    <a:lnTo>
                      <a:pt x="709" y="529"/>
                    </a:lnTo>
                    <a:close/>
                    <a:moveTo>
                      <a:pt x="907" y="1246"/>
                    </a:moveTo>
                    <a:lnTo>
                      <a:pt x="782" y="1860"/>
                    </a:lnTo>
                    <a:lnTo>
                      <a:pt x="370" y="1860"/>
                    </a:lnTo>
                    <a:lnTo>
                      <a:pt x="527" y="1246"/>
                    </a:lnTo>
                    <a:lnTo>
                      <a:pt x="907" y="1246"/>
                    </a:lnTo>
                    <a:close/>
                    <a:moveTo>
                      <a:pt x="314" y="2483"/>
                    </a:moveTo>
                    <a:lnTo>
                      <a:pt x="701" y="2259"/>
                    </a:lnTo>
                    <a:lnTo>
                      <a:pt x="658" y="2470"/>
                    </a:lnTo>
                    <a:lnTo>
                      <a:pt x="656" y="2470"/>
                    </a:lnTo>
                    <a:lnTo>
                      <a:pt x="656" y="2478"/>
                    </a:lnTo>
                    <a:lnTo>
                      <a:pt x="656" y="2482"/>
                    </a:lnTo>
                    <a:lnTo>
                      <a:pt x="314" y="2483"/>
                    </a:lnTo>
                    <a:close/>
                    <a:moveTo>
                      <a:pt x="809" y="2468"/>
                    </a:moveTo>
                    <a:lnTo>
                      <a:pt x="1327" y="2128"/>
                    </a:lnTo>
                    <a:lnTo>
                      <a:pt x="1378" y="2465"/>
                    </a:lnTo>
                    <a:lnTo>
                      <a:pt x="809" y="2468"/>
                    </a:lnTo>
                    <a:close/>
                    <a:moveTo>
                      <a:pt x="1453" y="2463"/>
                    </a:moveTo>
                    <a:lnTo>
                      <a:pt x="1397" y="2083"/>
                    </a:lnTo>
                    <a:lnTo>
                      <a:pt x="1621" y="1933"/>
                    </a:lnTo>
                    <a:lnTo>
                      <a:pt x="1727" y="2461"/>
                    </a:lnTo>
                    <a:lnTo>
                      <a:pt x="1453" y="246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0" name="Freeform 23"/>
              <p:cNvSpPr>
                <a:spLocks noEditPoints="1"/>
              </p:cNvSpPr>
              <p:nvPr/>
            </p:nvSpPr>
            <p:spPr bwMode="auto">
              <a:xfrm>
                <a:off x="13579592" y="3081481"/>
                <a:ext cx="394774" cy="274884"/>
              </a:xfrm>
              <a:custGeom>
                <a:avLst/>
                <a:gdLst>
                  <a:gd name="T0" fmla="*/ 2812 w 3115"/>
                  <a:gd name="T1" fmla="*/ 1856 h 2169"/>
                  <a:gd name="T2" fmla="*/ 633 w 3115"/>
                  <a:gd name="T3" fmla="*/ 565 h 2169"/>
                  <a:gd name="T4" fmla="*/ 675 w 3115"/>
                  <a:gd name="T5" fmla="*/ 446 h 2169"/>
                  <a:gd name="T6" fmla="*/ 713 w 3115"/>
                  <a:gd name="T7" fmla="*/ 257 h 2169"/>
                  <a:gd name="T8" fmla="*/ 718 w 3115"/>
                  <a:gd name="T9" fmla="*/ 60 h 2169"/>
                  <a:gd name="T10" fmla="*/ 584 w 3115"/>
                  <a:gd name="T11" fmla="*/ 17 h 2169"/>
                  <a:gd name="T12" fmla="*/ 465 w 3115"/>
                  <a:gd name="T13" fmla="*/ 72 h 2169"/>
                  <a:gd name="T14" fmla="*/ 359 w 3115"/>
                  <a:gd name="T15" fmla="*/ 136 h 2169"/>
                  <a:gd name="T16" fmla="*/ 267 w 3115"/>
                  <a:gd name="T17" fmla="*/ 210 h 2169"/>
                  <a:gd name="T18" fmla="*/ 187 w 3115"/>
                  <a:gd name="T19" fmla="*/ 295 h 2169"/>
                  <a:gd name="T20" fmla="*/ 123 w 3115"/>
                  <a:gd name="T21" fmla="*/ 389 h 2169"/>
                  <a:gd name="T22" fmla="*/ 72 w 3115"/>
                  <a:gd name="T23" fmla="*/ 493 h 2169"/>
                  <a:gd name="T24" fmla="*/ 34 w 3115"/>
                  <a:gd name="T25" fmla="*/ 607 h 2169"/>
                  <a:gd name="T26" fmla="*/ 10 w 3115"/>
                  <a:gd name="T27" fmla="*/ 729 h 2169"/>
                  <a:gd name="T28" fmla="*/ 0 w 3115"/>
                  <a:gd name="T29" fmla="*/ 862 h 2169"/>
                  <a:gd name="T30" fmla="*/ 4 w 3115"/>
                  <a:gd name="T31" fmla="*/ 1003 h 2169"/>
                  <a:gd name="T32" fmla="*/ 102 w 3115"/>
                  <a:gd name="T33" fmla="*/ 1109 h 2169"/>
                  <a:gd name="T34" fmla="*/ 199 w 3115"/>
                  <a:gd name="T35" fmla="*/ 1062 h 2169"/>
                  <a:gd name="T36" fmla="*/ 286 w 3115"/>
                  <a:gd name="T37" fmla="*/ 1005 h 2169"/>
                  <a:gd name="T38" fmla="*/ 367 w 3115"/>
                  <a:gd name="T39" fmla="*/ 939 h 2169"/>
                  <a:gd name="T40" fmla="*/ 441 w 3115"/>
                  <a:gd name="T41" fmla="*/ 866 h 2169"/>
                  <a:gd name="T42" fmla="*/ 507 w 3115"/>
                  <a:gd name="T43" fmla="*/ 784 h 2169"/>
                  <a:gd name="T44" fmla="*/ 2484 w 3115"/>
                  <a:gd name="T45" fmla="*/ 2107 h 2169"/>
                  <a:gd name="T46" fmla="*/ 3115 w 3115"/>
                  <a:gd name="T47" fmla="*/ 2139 h 2169"/>
                  <a:gd name="T48" fmla="*/ 584 w 3115"/>
                  <a:gd name="T49" fmla="*/ 164 h 2169"/>
                  <a:gd name="T50" fmla="*/ 571 w 3115"/>
                  <a:gd name="T51" fmla="*/ 293 h 2169"/>
                  <a:gd name="T52" fmla="*/ 543 w 3115"/>
                  <a:gd name="T53" fmla="*/ 416 h 2169"/>
                  <a:gd name="T54" fmla="*/ 499 w 3115"/>
                  <a:gd name="T55" fmla="*/ 486 h 2169"/>
                  <a:gd name="T56" fmla="*/ 528 w 3115"/>
                  <a:gd name="T57" fmla="*/ 433 h 2169"/>
                  <a:gd name="T58" fmla="*/ 529 w 3115"/>
                  <a:gd name="T59" fmla="*/ 376 h 2169"/>
                  <a:gd name="T60" fmla="*/ 499 w 3115"/>
                  <a:gd name="T61" fmla="*/ 325 h 2169"/>
                  <a:gd name="T62" fmla="*/ 465 w 3115"/>
                  <a:gd name="T63" fmla="*/ 306 h 2169"/>
                  <a:gd name="T64" fmla="*/ 407 w 3115"/>
                  <a:gd name="T65" fmla="*/ 302 h 2169"/>
                  <a:gd name="T66" fmla="*/ 358 w 3115"/>
                  <a:gd name="T67" fmla="*/ 333 h 2169"/>
                  <a:gd name="T68" fmla="*/ 303 w 3115"/>
                  <a:gd name="T69" fmla="*/ 369 h 2169"/>
                  <a:gd name="T70" fmla="*/ 359 w 3115"/>
                  <a:gd name="T71" fmla="*/ 310 h 2169"/>
                  <a:gd name="T72" fmla="*/ 461 w 3115"/>
                  <a:gd name="T73" fmla="*/ 231 h 2169"/>
                  <a:gd name="T74" fmla="*/ 584 w 3115"/>
                  <a:gd name="T75" fmla="*/ 164 h 2169"/>
                  <a:gd name="T76" fmla="*/ 136 w 3115"/>
                  <a:gd name="T77" fmla="*/ 939 h 2169"/>
                  <a:gd name="T78" fmla="*/ 140 w 3115"/>
                  <a:gd name="T79" fmla="*/ 784 h 2169"/>
                  <a:gd name="T80" fmla="*/ 165 w 3115"/>
                  <a:gd name="T81" fmla="*/ 643 h 2169"/>
                  <a:gd name="T82" fmla="*/ 214 w 3115"/>
                  <a:gd name="T83" fmla="*/ 573 h 2169"/>
                  <a:gd name="T84" fmla="*/ 184 w 3115"/>
                  <a:gd name="T85" fmla="*/ 629 h 2169"/>
                  <a:gd name="T86" fmla="*/ 182 w 3115"/>
                  <a:gd name="T87" fmla="*/ 686 h 2169"/>
                  <a:gd name="T88" fmla="*/ 212 w 3115"/>
                  <a:gd name="T89" fmla="*/ 735 h 2169"/>
                  <a:gd name="T90" fmla="*/ 227 w 3115"/>
                  <a:gd name="T91" fmla="*/ 748 h 2169"/>
                  <a:gd name="T92" fmla="*/ 286 w 3115"/>
                  <a:gd name="T93" fmla="*/ 762 h 2169"/>
                  <a:gd name="T94" fmla="*/ 339 w 3115"/>
                  <a:gd name="T95" fmla="*/ 743 h 2169"/>
                  <a:gd name="T96" fmla="*/ 388 w 3115"/>
                  <a:gd name="T97" fmla="*/ 675 h 2169"/>
                  <a:gd name="T98" fmla="*/ 382 w 3115"/>
                  <a:gd name="T99" fmla="*/ 726 h 2169"/>
                  <a:gd name="T100" fmla="*/ 288 w 3115"/>
                  <a:gd name="T101" fmla="*/ 828 h 2169"/>
                  <a:gd name="T102" fmla="*/ 176 w 3115"/>
                  <a:gd name="T103" fmla="*/ 915 h 2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15" h="2169">
                    <a:moveTo>
                      <a:pt x="3113" y="2086"/>
                    </a:moveTo>
                    <a:lnTo>
                      <a:pt x="2741" y="2100"/>
                    </a:lnTo>
                    <a:lnTo>
                      <a:pt x="2812" y="1856"/>
                    </a:lnTo>
                    <a:lnTo>
                      <a:pt x="2801" y="1856"/>
                    </a:lnTo>
                    <a:lnTo>
                      <a:pt x="2807" y="1846"/>
                    </a:lnTo>
                    <a:lnTo>
                      <a:pt x="633" y="565"/>
                    </a:lnTo>
                    <a:lnTo>
                      <a:pt x="633" y="565"/>
                    </a:lnTo>
                    <a:lnTo>
                      <a:pt x="656" y="506"/>
                    </a:lnTo>
                    <a:lnTo>
                      <a:pt x="675" y="446"/>
                    </a:lnTo>
                    <a:lnTo>
                      <a:pt x="692" y="384"/>
                    </a:lnTo>
                    <a:lnTo>
                      <a:pt x="705" y="321"/>
                    </a:lnTo>
                    <a:lnTo>
                      <a:pt x="713" y="257"/>
                    </a:lnTo>
                    <a:lnTo>
                      <a:pt x="718" y="191"/>
                    </a:lnTo>
                    <a:lnTo>
                      <a:pt x="720" y="127"/>
                    </a:lnTo>
                    <a:lnTo>
                      <a:pt x="718" y="60"/>
                    </a:lnTo>
                    <a:lnTo>
                      <a:pt x="628" y="0"/>
                    </a:lnTo>
                    <a:lnTo>
                      <a:pt x="628" y="0"/>
                    </a:lnTo>
                    <a:lnTo>
                      <a:pt x="584" y="17"/>
                    </a:lnTo>
                    <a:lnTo>
                      <a:pt x="543" y="34"/>
                    </a:lnTo>
                    <a:lnTo>
                      <a:pt x="503" y="51"/>
                    </a:lnTo>
                    <a:lnTo>
                      <a:pt x="465" y="72"/>
                    </a:lnTo>
                    <a:lnTo>
                      <a:pt x="427" y="91"/>
                    </a:lnTo>
                    <a:lnTo>
                      <a:pt x="393" y="113"/>
                    </a:lnTo>
                    <a:lnTo>
                      <a:pt x="359" y="136"/>
                    </a:lnTo>
                    <a:lnTo>
                      <a:pt x="327" y="159"/>
                    </a:lnTo>
                    <a:lnTo>
                      <a:pt x="295" y="183"/>
                    </a:lnTo>
                    <a:lnTo>
                      <a:pt x="267" y="210"/>
                    </a:lnTo>
                    <a:lnTo>
                      <a:pt x="238" y="236"/>
                    </a:lnTo>
                    <a:lnTo>
                      <a:pt x="212" y="265"/>
                    </a:lnTo>
                    <a:lnTo>
                      <a:pt x="187" y="295"/>
                    </a:lnTo>
                    <a:lnTo>
                      <a:pt x="165" y="325"/>
                    </a:lnTo>
                    <a:lnTo>
                      <a:pt x="144" y="355"/>
                    </a:lnTo>
                    <a:lnTo>
                      <a:pt x="123" y="389"/>
                    </a:lnTo>
                    <a:lnTo>
                      <a:pt x="104" y="421"/>
                    </a:lnTo>
                    <a:lnTo>
                      <a:pt x="87" y="457"/>
                    </a:lnTo>
                    <a:lnTo>
                      <a:pt x="72" y="493"/>
                    </a:lnTo>
                    <a:lnTo>
                      <a:pt x="57" y="529"/>
                    </a:lnTo>
                    <a:lnTo>
                      <a:pt x="46" y="567"/>
                    </a:lnTo>
                    <a:lnTo>
                      <a:pt x="34" y="607"/>
                    </a:lnTo>
                    <a:lnTo>
                      <a:pt x="25" y="646"/>
                    </a:lnTo>
                    <a:lnTo>
                      <a:pt x="17" y="688"/>
                    </a:lnTo>
                    <a:lnTo>
                      <a:pt x="10" y="729"/>
                    </a:lnTo>
                    <a:lnTo>
                      <a:pt x="6" y="773"/>
                    </a:lnTo>
                    <a:lnTo>
                      <a:pt x="2" y="816"/>
                    </a:lnTo>
                    <a:lnTo>
                      <a:pt x="0" y="862"/>
                    </a:lnTo>
                    <a:lnTo>
                      <a:pt x="0" y="909"/>
                    </a:lnTo>
                    <a:lnTo>
                      <a:pt x="0" y="956"/>
                    </a:lnTo>
                    <a:lnTo>
                      <a:pt x="4" y="1003"/>
                    </a:lnTo>
                    <a:lnTo>
                      <a:pt x="8" y="1054"/>
                    </a:lnTo>
                    <a:lnTo>
                      <a:pt x="102" y="1109"/>
                    </a:lnTo>
                    <a:lnTo>
                      <a:pt x="102" y="1109"/>
                    </a:lnTo>
                    <a:lnTo>
                      <a:pt x="136" y="1094"/>
                    </a:lnTo>
                    <a:lnTo>
                      <a:pt x="167" y="1079"/>
                    </a:lnTo>
                    <a:lnTo>
                      <a:pt x="199" y="1062"/>
                    </a:lnTo>
                    <a:lnTo>
                      <a:pt x="227" y="1043"/>
                    </a:lnTo>
                    <a:lnTo>
                      <a:pt x="257" y="1024"/>
                    </a:lnTo>
                    <a:lnTo>
                      <a:pt x="286" y="1005"/>
                    </a:lnTo>
                    <a:lnTo>
                      <a:pt x="314" y="983"/>
                    </a:lnTo>
                    <a:lnTo>
                      <a:pt x="341" y="962"/>
                    </a:lnTo>
                    <a:lnTo>
                      <a:pt x="367" y="939"/>
                    </a:lnTo>
                    <a:lnTo>
                      <a:pt x="393" y="915"/>
                    </a:lnTo>
                    <a:lnTo>
                      <a:pt x="418" y="890"/>
                    </a:lnTo>
                    <a:lnTo>
                      <a:pt x="441" y="866"/>
                    </a:lnTo>
                    <a:lnTo>
                      <a:pt x="463" y="839"/>
                    </a:lnTo>
                    <a:lnTo>
                      <a:pt x="486" y="813"/>
                    </a:lnTo>
                    <a:lnTo>
                      <a:pt x="507" y="784"/>
                    </a:lnTo>
                    <a:lnTo>
                      <a:pt x="528" y="756"/>
                    </a:lnTo>
                    <a:lnTo>
                      <a:pt x="2574" y="1965"/>
                    </a:lnTo>
                    <a:lnTo>
                      <a:pt x="2484" y="2107"/>
                    </a:lnTo>
                    <a:lnTo>
                      <a:pt x="2191" y="2117"/>
                    </a:lnTo>
                    <a:lnTo>
                      <a:pt x="2192" y="2169"/>
                    </a:lnTo>
                    <a:lnTo>
                      <a:pt x="3115" y="2139"/>
                    </a:lnTo>
                    <a:lnTo>
                      <a:pt x="3113" y="2086"/>
                    </a:lnTo>
                    <a:close/>
                    <a:moveTo>
                      <a:pt x="584" y="164"/>
                    </a:moveTo>
                    <a:lnTo>
                      <a:pt x="584" y="164"/>
                    </a:lnTo>
                    <a:lnTo>
                      <a:pt x="581" y="208"/>
                    </a:lnTo>
                    <a:lnTo>
                      <a:pt x="577" y="249"/>
                    </a:lnTo>
                    <a:lnTo>
                      <a:pt x="571" y="293"/>
                    </a:lnTo>
                    <a:lnTo>
                      <a:pt x="564" y="334"/>
                    </a:lnTo>
                    <a:lnTo>
                      <a:pt x="554" y="376"/>
                    </a:lnTo>
                    <a:lnTo>
                      <a:pt x="543" y="416"/>
                    </a:lnTo>
                    <a:lnTo>
                      <a:pt x="529" y="455"/>
                    </a:lnTo>
                    <a:lnTo>
                      <a:pt x="514" y="495"/>
                    </a:lnTo>
                    <a:lnTo>
                      <a:pt x="499" y="486"/>
                    </a:lnTo>
                    <a:lnTo>
                      <a:pt x="520" y="452"/>
                    </a:lnTo>
                    <a:lnTo>
                      <a:pt x="520" y="452"/>
                    </a:lnTo>
                    <a:lnTo>
                      <a:pt x="528" y="433"/>
                    </a:lnTo>
                    <a:lnTo>
                      <a:pt x="533" y="414"/>
                    </a:lnTo>
                    <a:lnTo>
                      <a:pt x="533" y="395"/>
                    </a:lnTo>
                    <a:lnTo>
                      <a:pt x="529" y="376"/>
                    </a:lnTo>
                    <a:lnTo>
                      <a:pt x="524" y="357"/>
                    </a:lnTo>
                    <a:lnTo>
                      <a:pt x="512" y="340"/>
                    </a:lnTo>
                    <a:lnTo>
                      <a:pt x="499" y="325"/>
                    </a:lnTo>
                    <a:lnTo>
                      <a:pt x="484" y="314"/>
                    </a:lnTo>
                    <a:lnTo>
                      <a:pt x="484" y="314"/>
                    </a:lnTo>
                    <a:lnTo>
                      <a:pt x="465" y="306"/>
                    </a:lnTo>
                    <a:lnTo>
                      <a:pt x="446" y="300"/>
                    </a:lnTo>
                    <a:lnTo>
                      <a:pt x="426" y="300"/>
                    </a:lnTo>
                    <a:lnTo>
                      <a:pt x="407" y="302"/>
                    </a:lnTo>
                    <a:lnTo>
                      <a:pt x="390" y="310"/>
                    </a:lnTo>
                    <a:lnTo>
                      <a:pt x="373" y="319"/>
                    </a:lnTo>
                    <a:lnTo>
                      <a:pt x="358" y="333"/>
                    </a:lnTo>
                    <a:lnTo>
                      <a:pt x="346" y="350"/>
                    </a:lnTo>
                    <a:lnTo>
                      <a:pt x="325" y="384"/>
                    </a:lnTo>
                    <a:lnTo>
                      <a:pt x="303" y="369"/>
                    </a:lnTo>
                    <a:lnTo>
                      <a:pt x="303" y="369"/>
                    </a:lnTo>
                    <a:lnTo>
                      <a:pt x="329" y="338"/>
                    </a:lnTo>
                    <a:lnTo>
                      <a:pt x="359" y="310"/>
                    </a:lnTo>
                    <a:lnTo>
                      <a:pt x="392" y="282"/>
                    </a:lnTo>
                    <a:lnTo>
                      <a:pt x="426" y="255"/>
                    </a:lnTo>
                    <a:lnTo>
                      <a:pt x="461" y="231"/>
                    </a:lnTo>
                    <a:lnTo>
                      <a:pt x="499" y="206"/>
                    </a:lnTo>
                    <a:lnTo>
                      <a:pt x="541" y="185"/>
                    </a:lnTo>
                    <a:lnTo>
                      <a:pt x="584" y="164"/>
                    </a:lnTo>
                    <a:lnTo>
                      <a:pt x="584" y="164"/>
                    </a:lnTo>
                    <a:close/>
                    <a:moveTo>
                      <a:pt x="136" y="939"/>
                    </a:moveTo>
                    <a:lnTo>
                      <a:pt x="136" y="939"/>
                    </a:lnTo>
                    <a:lnTo>
                      <a:pt x="136" y="886"/>
                    </a:lnTo>
                    <a:lnTo>
                      <a:pt x="136" y="833"/>
                    </a:lnTo>
                    <a:lnTo>
                      <a:pt x="140" y="784"/>
                    </a:lnTo>
                    <a:lnTo>
                      <a:pt x="146" y="735"/>
                    </a:lnTo>
                    <a:lnTo>
                      <a:pt x="153" y="688"/>
                    </a:lnTo>
                    <a:lnTo>
                      <a:pt x="165" y="643"/>
                    </a:lnTo>
                    <a:lnTo>
                      <a:pt x="176" y="601"/>
                    </a:lnTo>
                    <a:lnTo>
                      <a:pt x="191" y="559"/>
                    </a:lnTo>
                    <a:lnTo>
                      <a:pt x="214" y="573"/>
                    </a:lnTo>
                    <a:lnTo>
                      <a:pt x="193" y="610"/>
                    </a:lnTo>
                    <a:lnTo>
                      <a:pt x="193" y="610"/>
                    </a:lnTo>
                    <a:lnTo>
                      <a:pt x="184" y="629"/>
                    </a:lnTo>
                    <a:lnTo>
                      <a:pt x="180" y="648"/>
                    </a:lnTo>
                    <a:lnTo>
                      <a:pt x="178" y="667"/>
                    </a:lnTo>
                    <a:lnTo>
                      <a:pt x="182" y="686"/>
                    </a:lnTo>
                    <a:lnTo>
                      <a:pt x="187" y="705"/>
                    </a:lnTo>
                    <a:lnTo>
                      <a:pt x="199" y="722"/>
                    </a:lnTo>
                    <a:lnTo>
                      <a:pt x="212" y="735"/>
                    </a:lnTo>
                    <a:lnTo>
                      <a:pt x="227" y="748"/>
                    </a:lnTo>
                    <a:lnTo>
                      <a:pt x="227" y="748"/>
                    </a:lnTo>
                    <a:lnTo>
                      <a:pt x="227" y="748"/>
                    </a:lnTo>
                    <a:lnTo>
                      <a:pt x="246" y="756"/>
                    </a:lnTo>
                    <a:lnTo>
                      <a:pt x="265" y="762"/>
                    </a:lnTo>
                    <a:lnTo>
                      <a:pt x="286" y="762"/>
                    </a:lnTo>
                    <a:lnTo>
                      <a:pt x="305" y="758"/>
                    </a:lnTo>
                    <a:lnTo>
                      <a:pt x="322" y="752"/>
                    </a:lnTo>
                    <a:lnTo>
                      <a:pt x="339" y="743"/>
                    </a:lnTo>
                    <a:lnTo>
                      <a:pt x="354" y="729"/>
                    </a:lnTo>
                    <a:lnTo>
                      <a:pt x="365" y="712"/>
                    </a:lnTo>
                    <a:lnTo>
                      <a:pt x="388" y="675"/>
                    </a:lnTo>
                    <a:lnTo>
                      <a:pt x="410" y="688"/>
                    </a:lnTo>
                    <a:lnTo>
                      <a:pt x="410" y="688"/>
                    </a:lnTo>
                    <a:lnTo>
                      <a:pt x="382" y="726"/>
                    </a:lnTo>
                    <a:lnTo>
                      <a:pt x="352" y="762"/>
                    </a:lnTo>
                    <a:lnTo>
                      <a:pt x="320" y="796"/>
                    </a:lnTo>
                    <a:lnTo>
                      <a:pt x="288" y="828"/>
                    </a:lnTo>
                    <a:lnTo>
                      <a:pt x="252" y="860"/>
                    </a:lnTo>
                    <a:lnTo>
                      <a:pt x="216" y="888"/>
                    </a:lnTo>
                    <a:lnTo>
                      <a:pt x="176" y="915"/>
                    </a:lnTo>
                    <a:lnTo>
                      <a:pt x="136" y="939"/>
                    </a:lnTo>
                    <a:lnTo>
                      <a:pt x="136" y="93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1" name="Freeform 24"/>
              <p:cNvSpPr>
                <a:spLocks/>
              </p:cNvSpPr>
              <p:nvPr/>
            </p:nvSpPr>
            <p:spPr bwMode="auto">
              <a:xfrm>
                <a:off x="13970944" y="3348254"/>
                <a:ext cx="50060" cy="147137"/>
              </a:xfrm>
              <a:custGeom>
                <a:avLst/>
                <a:gdLst>
                  <a:gd name="T0" fmla="*/ 373 w 395"/>
                  <a:gd name="T1" fmla="*/ 1161 h 1161"/>
                  <a:gd name="T2" fmla="*/ 0 w 395"/>
                  <a:gd name="T3" fmla="*/ 6 h 1161"/>
                  <a:gd name="T4" fmla="*/ 21 w 395"/>
                  <a:gd name="T5" fmla="*/ 0 h 1161"/>
                  <a:gd name="T6" fmla="*/ 395 w 395"/>
                  <a:gd name="T7" fmla="*/ 1153 h 1161"/>
                  <a:gd name="T8" fmla="*/ 373 w 395"/>
                  <a:gd name="T9" fmla="*/ 1161 h 1161"/>
                </a:gdLst>
                <a:ahLst/>
                <a:cxnLst>
                  <a:cxn ang="0">
                    <a:pos x="T0" y="T1"/>
                  </a:cxn>
                  <a:cxn ang="0">
                    <a:pos x="T2" y="T3"/>
                  </a:cxn>
                  <a:cxn ang="0">
                    <a:pos x="T4" y="T5"/>
                  </a:cxn>
                  <a:cxn ang="0">
                    <a:pos x="T6" y="T7"/>
                  </a:cxn>
                  <a:cxn ang="0">
                    <a:pos x="T8" y="T9"/>
                  </a:cxn>
                </a:cxnLst>
                <a:rect l="0" t="0" r="r" b="b"/>
                <a:pathLst>
                  <a:path w="395" h="1161">
                    <a:moveTo>
                      <a:pt x="373" y="1161"/>
                    </a:moveTo>
                    <a:lnTo>
                      <a:pt x="0" y="6"/>
                    </a:lnTo>
                    <a:lnTo>
                      <a:pt x="21" y="0"/>
                    </a:lnTo>
                    <a:lnTo>
                      <a:pt x="395" y="1153"/>
                    </a:lnTo>
                    <a:lnTo>
                      <a:pt x="373" y="116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2" name="Freeform 25"/>
              <p:cNvSpPr>
                <a:spLocks/>
              </p:cNvSpPr>
              <p:nvPr/>
            </p:nvSpPr>
            <p:spPr bwMode="auto">
              <a:xfrm>
                <a:off x="13855997" y="3350662"/>
                <a:ext cx="48666" cy="144729"/>
              </a:xfrm>
              <a:custGeom>
                <a:avLst/>
                <a:gdLst>
                  <a:gd name="T0" fmla="*/ 363 w 384"/>
                  <a:gd name="T1" fmla="*/ 1142 h 1142"/>
                  <a:gd name="T2" fmla="*/ 0 w 384"/>
                  <a:gd name="T3" fmla="*/ 8 h 1142"/>
                  <a:gd name="T4" fmla="*/ 21 w 384"/>
                  <a:gd name="T5" fmla="*/ 0 h 1142"/>
                  <a:gd name="T6" fmla="*/ 384 w 384"/>
                  <a:gd name="T7" fmla="*/ 1134 h 1142"/>
                  <a:gd name="T8" fmla="*/ 363 w 384"/>
                  <a:gd name="T9" fmla="*/ 1142 h 1142"/>
                </a:gdLst>
                <a:ahLst/>
                <a:cxnLst>
                  <a:cxn ang="0">
                    <a:pos x="T0" y="T1"/>
                  </a:cxn>
                  <a:cxn ang="0">
                    <a:pos x="T2" y="T3"/>
                  </a:cxn>
                  <a:cxn ang="0">
                    <a:pos x="T4" y="T5"/>
                  </a:cxn>
                  <a:cxn ang="0">
                    <a:pos x="T6" y="T7"/>
                  </a:cxn>
                  <a:cxn ang="0">
                    <a:pos x="T8" y="T9"/>
                  </a:cxn>
                </a:cxnLst>
                <a:rect l="0" t="0" r="r" b="b"/>
                <a:pathLst>
                  <a:path w="384" h="1142">
                    <a:moveTo>
                      <a:pt x="363" y="1142"/>
                    </a:moveTo>
                    <a:lnTo>
                      <a:pt x="0" y="8"/>
                    </a:lnTo>
                    <a:lnTo>
                      <a:pt x="21" y="0"/>
                    </a:lnTo>
                    <a:lnTo>
                      <a:pt x="384" y="1134"/>
                    </a:lnTo>
                    <a:lnTo>
                      <a:pt x="363" y="114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3" name="Freeform 26"/>
              <p:cNvSpPr>
                <a:spLocks/>
              </p:cNvSpPr>
              <p:nvPr/>
            </p:nvSpPr>
            <p:spPr bwMode="auto">
              <a:xfrm>
                <a:off x="13892116" y="3476381"/>
                <a:ext cx="138012" cy="147137"/>
              </a:xfrm>
              <a:custGeom>
                <a:avLst/>
                <a:gdLst>
                  <a:gd name="T0" fmla="*/ 957 w 1089"/>
                  <a:gd name="T1" fmla="*/ 123 h 1161"/>
                  <a:gd name="T2" fmla="*/ 957 w 1089"/>
                  <a:gd name="T3" fmla="*/ 123 h 1161"/>
                  <a:gd name="T4" fmla="*/ 959 w 1089"/>
                  <a:gd name="T5" fmla="*/ 114 h 1161"/>
                  <a:gd name="T6" fmla="*/ 959 w 1089"/>
                  <a:gd name="T7" fmla="*/ 114 h 1161"/>
                  <a:gd name="T8" fmla="*/ 959 w 1089"/>
                  <a:gd name="T9" fmla="*/ 114 h 1161"/>
                  <a:gd name="T10" fmla="*/ 957 w 1089"/>
                  <a:gd name="T11" fmla="*/ 95 h 1161"/>
                  <a:gd name="T12" fmla="*/ 951 w 1089"/>
                  <a:gd name="T13" fmla="*/ 80 h 1161"/>
                  <a:gd name="T14" fmla="*/ 943 w 1089"/>
                  <a:gd name="T15" fmla="*/ 64 h 1161"/>
                  <a:gd name="T16" fmla="*/ 932 w 1089"/>
                  <a:gd name="T17" fmla="*/ 51 h 1161"/>
                  <a:gd name="T18" fmla="*/ 919 w 1089"/>
                  <a:gd name="T19" fmla="*/ 40 h 1161"/>
                  <a:gd name="T20" fmla="*/ 904 w 1089"/>
                  <a:gd name="T21" fmla="*/ 32 h 1161"/>
                  <a:gd name="T22" fmla="*/ 887 w 1089"/>
                  <a:gd name="T23" fmla="*/ 27 h 1161"/>
                  <a:gd name="T24" fmla="*/ 870 w 1089"/>
                  <a:gd name="T25" fmla="*/ 25 h 1161"/>
                  <a:gd name="T26" fmla="*/ 632 w 1089"/>
                  <a:gd name="T27" fmla="*/ 25 h 1161"/>
                  <a:gd name="T28" fmla="*/ 632 w 1089"/>
                  <a:gd name="T29" fmla="*/ 25 h 1161"/>
                  <a:gd name="T30" fmla="*/ 626 w 1089"/>
                  <a:gd name="T31" fmla="*/ 15 h 1161"/>
                  <a:gd name="T32" fmla="*/ 617 w 1089"/>
                  <a:gd name="T33" fmla="*/ 6 h 1161"/>
                  <a:gd name="T34" fmla="*/ 605 w 1089"/>
                  <a:gd name="T35" fmla="*/ 2 h 1161"/>
                  <a:gd name="T36" fmla="*/ 592 w 1089"/>
                  <a:gd name="T37" fmla="*/ 0 h 1161"/>
                  <a:gd name="T38" fmla="*/ 320 w 1089"/>
                  <a:gd name="T39" fmla="*/ 0 h 1161"/>
                  <a:gd name="T40" fmla="*/ 320 w 1089"/>
                  <a:gd name="T41" fmla="*/ 0 h 1161"/>
                  <a:gd name="T42" fmla="*/ 309 w 1089"/>
                  <a:gd name="T43" fmla="*/ 2 h 1161"/>
                  <a:gd name="T44" fmla="*/ 297 w 1089"/>
                  <a:gd name="T45" fmla="*/ 6 h 1161"/>
                  <a:gd name="T46" fmla="*/ 288 w 1089"/>
                  <a:gd name="T47" fmla="*/ 15 h 1161"/>
                  <a:gd name="T48" fmla="*/ 282 w 1089"/>
                  <a:gd name="T49" fmla="*/ 25 h 1161"/>
                  <a:gd name="T50" fmla="*/ 199 w 1089"/>
                  <a:gd name="T51" fmla="*/ 25 h 1161"/>
                  <a:gd name="T52" fmla="*/ 199 w 1089"/>
                  <a:gd name="T53" fmla="*/ 25 h 1161"/>
                  <a:gd name="T54" fmla="*/ 182 w 1089"/>
                  <a:gd name="T55" fmla="*/ 27 h 1161"/>
                  <a:gd name="T56" fmla="*/ 165 w 1089"/>
                  <a:gd name="T57" fmla="*/ 32 h 1161"/>
                  <a:gd name="T58" fmla="*/ 150 w 1089"/>
                  <a:gd name="T59" fmla="*/ 40 h 1161"/>
                  <a:gd name="T60" fmla="*/ 137 w 1089"/>
                  <a:gd name="T61" fmla="*/ 51 h 1161"/>
                  <a:gd name="T62" fmla="*/ 127 w 1089"/>
                  <a:gd name="T63" fmla="*/ 64 h 1161"/>
                  <a:gd name="T64" fmla="*/ 118 w 1089"/>
                  <a:gd name="T65" fmla="*/ 80 h 1161"/>
                  <a:gd name="T66" fmla="*/ 114 w 1089"/>
                  <a:gd name="T67" fmla="*/ 95 h 1161"/>
                  <a:gd name="T68" fmla="*/ 112 w 1089"/>
                  <a:gd name="T69" fmla="*/ 114 h 1161"/>
                  <a:gd name="T70" fmla="*/ 112 w 1089"/>
                  <a:gd name="T71" fmla="*/ 114 h 1161"/>
                  <a:gd name="T72" fmla="*/ 112 w 1089"/>
                  <a:gd name="T73" fmla="*/ 114 h 1161"/>
                  <a:gd name="T74" fmla="*/ 112 w 1089"/>
                  <a:gd name="T75" fmla="*/ 123 h 1161"/>
                  <a:gd name="T76" fmla="*/ 0 w 1089"/>
                  <a:gd name="T77" fmla="*/ 123 h 1161"/>
                  <a:gd name="T78" fmla="*/ 0 w 1089"/>
                  <a:gd name="T79" fmla="*/ 1161 h 1161"/>
                  <a:gd name="T80" fmla="*/ 1089 w 1089"/>
                  <a:gd name="T81" fmla="*/ 1161 h 1161"/>
                  <a:gd name="T82" fmla="*/ 1089 w 1089"/>
                  <a:gd name="T83" fmla="*/ 123 h 1161"/>
                  <a:gd name="T84" fmla="*/ 957 w 1089"/>
                  <a:gd name="T85" fmla="*/ 123 h 1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9" h="1161">
                    <a:moveTo>
                      <a:pt x="957" y="123"/>
                    </a:moveTo>
                    <a:lnTo>
                      <a:pt x="957" y="123"/>
                    </a:lnTo>
                    <a:lnTo>
                      <a:pt x="959" y="114"/>
                    </a:lnTo>
                    <a:lnTo>
                      <a:pt x="959" y="114"/>
                    </a:lnTo>
                    <a:lnTo>
                      <a:pt x="959" y="114"/>
                    </a:lnTo>
                    <a:lnTo>
                      <a:pt x="957" y="95"/>
                    </a:lnTo>
                    <a:lnTo>
                      <a:pt x="951" y="80"/>
                    </a:lnTo>
                    <a:lnTo>
                      <a:pt x="943" y="64"/>
                    </a:lnTo>
                    <a:lnTo>
                      <a:pt x="932" y="51"/>
                    </a:lnTo>
                    <a:lnTo>
                      <a:pt x="919" y="40"/>
                    </a:lnTo>
                    <a:lnTo>
                      <a:pt x="904" y="32"/>
                    </a:lnTo>
                    <a:lnTo>
                      <a:pt x="887" y="27"/>
                    </a:lnTo>
                    <a:lnTo>
                      <a:pt x="870" y="25"/>
                    </a:lnTo>
                    <a:lnTo>
                      <a:pt x="632" y="25"/>
                    </a:lnTo>
                    <a:lnTo>
                      <a:pt x="632" y="25"/>
                    </a:lnTo>
                    <a:lnTo>
                      <a:pt x="626" y="15"/>
                    </a:lnTo>
                    <a:lnTo>
                      <a:pt x="617" y="6"/>
                    </a:lnTo>
                    <a:lnTo>
                      <a:pt x="605" y="2"/>
                    </a:lnTo>
                    <a:lnTo>
                      <a:pt x="592" y="0"/>
                    </a:lnTo>
                    <a:lnTo>
                      <a:pt x="320" y="0"/>
                    </a:lnTo>
                    <a:lnTo>
                      <a:pt x="320" y="0"/>
                    </a:lnTo>
                    <a:lnTo>
                      <a:pt x="309" y="2"/>
                    </a:lnTo>
                    <a:lnTo>
                      <a:pt x="297" y="6"/>
                    </a:lnTo>
                    <a:lnTo>
                      <a:pt x="288" y="15"/>
                    </a:lnTo>
                    <a:lnTo>
                      <a:pt x="282" y="25"/>
                    </a:lnTo>
                    <a:lnTo>
                      <a:pt x="199" y="25"/>
                    </a:lnTo>
                    <a:lnTo>
                      <a:pt x="199" y="25"/>
                    </a:lnTo>
                    <a:lnTo>
                      <a:pt x="182" y="27"/>
                    </a:lnTo>
                    <a:lnTo>
                      <a:pt x="165" y="32"/>
                    </a:lnTo>
                    <a:lnTo>
                      <a:pt x="150" y="40"/>
                    </a:lnTo>
                    <a:lnTo>
                      <a:pt x="137" y="51"/>
                    </a:lnTo>
                    <a:lnTo>
                      <a:pt x="127" y="64"/>
                    </a:lnTo>
                    <a:lnTo>
                      <a:pt x="118" y="80"/>
                    </a:lnTo>
                    <a:lnTo>
                      <a:pt x="114" y="95"/>
                    </a:lnTo>
                    <a:lnTo>
                      <a:pt x="112" y="114"/>
                    </a:lnTo>
                    <a:lnTo>
                      <a:pt x="112" y="114"/>
                    </a:lnTo>
                    <a:lnTo>
                      <a:pt x="112" y="114"/>
                    </a:lnTo>
                    <a:lnTo>
                      <a:pt x="112" y="123"/>
                    </a:lnTo>
                    <a:lnTo>
                      <a:pt x="0" y="123"/>
                    </a:lnTo>
                    <a:lnTo>
                      <a:pt x="0" y="1161"/>
                    </a:lnTo>
                    <a:lnTo>
                      <a:pt x="1089" y="1161"/>
                    </a:lnTo>
                    <a:lnTo>
                      <a:pt x="1089" y="123"/>
                    </a:lnTo>
                    <a:lnTo>
                      <a:pt x="957" y="123"/>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27"/>
              <p:cNvSpPr>
                <a:spLocks/>
              </p:cNvSpPr>
              <p:nvPr/>
            </p:nvSpPr>
            <p:spPr bwMode="auto">
              <a:xfrm>
                <a:off x="13579845" y="3213157"/>
                <a:ext cx="18250" cy="370568"/>
              </a:xfrm>
              <a:custGeom>
                <a:avLst/>
                <a:gdLst>
                  <a:gd name="T0" fmla="*/ 102 w 144"/>
                  <a:gd name="T1" fmla="*/ 1352 h 2924"/>
                  <a:gd name="T2" fmla="*/ 116 w 144"/>
                  <a:gd name="T3" fmla="*/ 21 h 2924"/>
                  <a:gd name="T4" fmla="*/ 100 w 144"/>
                  <a:gd name="T5" fmla="*/ 21 h 2924"/>
                  <a:gd name="T6" fmla="*/ 87 w 144"/>
                  <a:gd name="T7" fmla="*/ 1272 h 2924"/>
                  <a:gd name="T8" fmla="*/ 15 w 144"/>
                  <a:gd name="T9" fmla="*/ 0 h 2924"/>
                  <a:gd name="T10" fmla="*/ 0 w 144"/>
                  <a:gd name="T11" fmla="*/ 0 h 2924"/>
                  <a:gd name="T12" fmla="*/ 78 w 144"/>
                  <a:gd name="T13" fmla="*/ 1353 h 2924"/>
                  <a:gd name="T14" fmla="*/ 78 w 144"/>
                  <a:gd name="T15" fmla="*/ 1353 h 2924"/>
                  <a:gd name="T16" fmla="*/ 68 w 144"/>
                  <a:gd name="T17" fmla="*/ 1355 h 2924"/>
                  <a:gd name="T18" fmla="*/ 61 w 144"/>
                  <a:gd name="T19" fmla="*/ 1361 h 2924"/>
                  <a:gd name="T20" fmla="*/ 55 w 144"/>
                  <a:gd name="T21" fmla="*/ 1365 h 2924"/>
                  <a:gd name="T22" fmla="*/ 49 w 144"/>
                  <a:gd name="T23" fmla="*/ 1372 h 2924"/>
                  <a:gd name="T24" fmla="*/ 44 w 144"/>
                  <a:gd name="T25" fmla="*/ 1378 h 2924"/>
                  <a:gd name="T26" fmla="*/ 42 w 144"/>
                  <a:gd name="T27" fmla="*/ 1387 h 2924"/>
                  <a:gd name="T28" fmla="*/ 38 w 144"/>
                  <a:gd name="T29" fmla="*/ 1395 h 2924"/>
                  <a:gd name="T30" fmla="*/ 38 w 144"/>
                  <a:gd name="T31" fmla="*/ 1404 h 2924"/>
                  <a:gd name="T32" fmla="*/ 38 w 144"/>
                  <a:gd name="T33" fmla="*/ 1459 h 2924"/>
                  <a:gd name="T34" fmla="*/ 38 w 144"/>
                  <a:gd name="T35" fmla="*/ 1459 h 2924"/>
                  <a:gd name="T36" fmla="*/ 40 w 144"/>
                  <a:gd name="T37" fmla="*/ 1469 h 2924"/>
                  <a:gd name="T38" fmla="*/ 42 w 144"/>
                  <a:gd name="T39" fmla="*/ 1478 h 2924"/>
                  <a:gd name="T40" fmla="*/ 46 w 144"/>
                  <a:gd name="T41" fmla="*/ 1486 h 2924"/>
                  <a:gd name="T42" fmla="*/ 51 w 144"/>
                  <a:gd name="T43" fmla="*/ 1493 h 2924"/>
                  <a:gd name="T44" fmla="*/ 57 w 144"/>
                  <a:gd name="T45" fmla="*/ 1501 h 2924"/>
                  <a:gd name="T46" fmla="*/ 64 w 144"/>
                  <a:gd name="T47" fmla="*/ 1505 h 2924"/>
                  <a:gd name="T48" fmla="*/ 74 w 144"/>
                  <a:gd name="T49" fmla="*/ 1508 h 2924"/>
                  <a:gd name="T50" fmla="*/ 82 w 144"/>
                  <a:gd name="T51" fmla="*/ 1512 h 2924"/>
                  <a:gd name="T52" fmla="*/ 82 w 144"/>
                  <a:gd name="T53" fmla="*/ 2924 h 2924"/>
                  <a:gd name="T54" fmla="*/ 104 w 144"/>
                  <a:gd name="T55" fmla="*/ 2924 h 2924"/>
                  <a:gd name="T56" fmla="*/ 104 w 144"/>
                  <a:gd name="T57" fmla="*/ 1510 h 2924"/>
                  <a:gd name="T58" fmla="*/ 104 w 144"/>
                  <a:gd name="T59" fmla="*/ 1510 h 2924"/>
                  <a:gd name="T60" fmla="*/ 114 w 144"/>
                  <a:gd name="T61" fmla="*/ 1507 h 2924"/>
                  <a:gd name="T62" fmla="*/ 121 w 144"/>
                  <a:gd name="T63" fmla="*/ 1503 h 2924"/>
                  <a:gd name="T64" fmla="*/ 127 w 144"/>
                  <a:gd name="T65" fmla="*/ 1497 h 2924"/>
                  <a:gd name="T66" fmla="*/ 133 w 144"/>
                  <a:gd name="T67" fmla="*/ 1491 h 2924"/>
                  <a:gd name="T68" fmla="*/ 138 w 144"/>
                  <a:gd name="T69" fmla="*/ 1484 h 2924"/>
                  <a:gd name="T70" fmla="*/ 142 w 144"/>
                  <a:gd name="T71" fmla="*/ 1476 h 2924"/>
                  <a:gd name="T72" fmla="*/ 144 w 144"/>
                  <a:gd name="T73" fmla="*/ 1469 h 2924"/>
                  <a:gd name="T74" fmla="*/ 144 w 144"/>
                  <a:gd name="T75" fmla="*/ 1459 h 2924"/>
                  <a:gd name="T76" fmla="*/ 144 w 144"/>
                  <a:gd name="T77" fmla="*/ 1404 h 2924"/>
                  <a:gd name="T78" fmla="*/ 144 w 144"/>
                  <a:gd name="T79" fmla="*/ 1404 h 2924"/>
                  <a:gd name="T80" fmla="*/ 144 w 144"/>
                  <a:gd name="T81" fmla="*/ 1395 h 2924"/>
                  <a:gd name="T82" fmla="*/ 140 w 144"/>
                  <a:gd name="T83" fmla="*/ 1386 h 2924"/>
                  <a:gd name="T84" fmla="*/ 136 w 144"/>
                  <a:gd name="T85" fmla="*/ 1378 h 2924"/>
                  <a:gd name="T86" fmla="*/ 133 w 144"/>
                  <a:gd name="T87" fmla="*/ 1370 h 2924"/>
                  <a:gd name="T88" fmla="*/ 125 w 144"/>
                  <a:gd name="T89" fmla="*/ 1365 h 2924"/>
                  <a:gd name="T90" fmla="*/ 119 w 144"/>
                  <a:gd name="T91" fmla="*/ 1359 h 2924"/>
                  <a:gd name="T92" fmla="*/ 110 w 144"/>
                  <a:gd name="T93" fmla="*/ 1355 h 2924"/>
                  <a:gd name="T94" fmla="*/ 102 w 144"/>
                  <a:gd name="T95" fmla="*/ 1352 h 2924"/>
                  <a:gd name="T96" fmla="*/ 102 w 144"/>
                  <a:gd name="T97" fmla="*/ 1352 h 29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4" h="2924">
                    <a:moveTo>
                      <a:pt x="102" y="1352"/>
                    </a:moveTo>
                    <a:lnTo>
                      <a:pt x="116" y="21"/>
                    </a:lnTo>
                    <a:lnTo>
                      <a:pt x="100" y="21"/>
                    </a:lnTo>
                    <a:lnTo>
                      <a:pt x="87" y="1272"/>
                    </a:lnTo>
                    <a:lnTo>
                      <a:pt x="15" y="0"/>
                    </a:lnTo>
                    <a:lnTo>
                      <a:pt x="0" y="0"/>
                    </a:lnTo>
                    <a:lnTo>
                      <a:pt x="78" y="1353"/>
                    </a:lnTo>
                    <a:lnTo>
                      <a:pt x="78" y="1353"/>
                    </a:lnTo>
                    <a:lnTo>
                      <a:pt x="68" y="1355"/>
                    </a:lnTo>
                    <a:lnTo>
                      <a:pt x="61" y="1361"/>
                    </a:lnTo>
                    <a:lnTo>
                      <a:pt x="55" y="1365"/>
                    </a:lnTo>
                    <a:lnTo>
                      <a:pt x="49" y="1372"/>
                    </a:lnTo>
                    <a:lnTo>
                      <a:pt x="44" y="1378"/>
                    </a:lnTo>
                    <a:lnTo>
                      <a:pt x="42" y="1387"/>
                    </a:lnTo>
                    <a:lnTo>
                      <a:pt x="38" y="1395"/>
                    </a:lnTo>
                    <a:lnTo>
                      <a:pt x="38" y="1404"/>
                    </a:lnTo>
                    <a:lnTo>
                      <a:pt x="38" y="1459"/>
                    </a:lnTo>
                    <a:lnTo>
                      <a:pt x="38" y="1459"/>
                    </a:lnTo>
                    <a:lnTo>
                      <a:pt x="40" y="1469"/>
                    </a:lnTo>
                    <a:lnTo>
                      <a:pt x="42" y="1478"/>
                    </a:lnTo>
                    <a:lnTo>
                      <a:pt x="46" y="1486"/>
                    </a:lnTo>
                    <a:lnTo>
                      <a:pt x="51" y="1493"/>
                    </a:lnTo>
                    <a:lnTo>
                      <a:pt x="57" y="1501"/>
                    </a:lnTo>
                    <a:lnTo>
                      <a:pt x="64" y="1505"/>
                    </a:lnTo>
                    <a:lnTo>
                      <a:pt x="74" y="1508"/>
                    </a:lnTo>
                    <a:lnTo>
                      <a:pt x="82" y="1512"/>
                    </a:lnTo>
                    <a:lnTo>
                      <a:pt x="82" y="2924"/>
                    </a:lnTo>
                    <a:lnTo>
                      <a:pt x="104" y="2924"/>
                    </a:lnTo>
                    <a:lnTo>
                      <a:pt x="104" y="1510"/>
                    </a:lnTo>
                    <a:lnTo>
                      <a:pt x="104" y="1510"/>
                    </a:lnTo>
                    <a:lnTo>
                      <a:pt x="114" y="1507"/>
                    </a:lnTo>
                    <a:lnTo>
                      <a:pt x="121" y="1503"/>
                    </a:lnTo>
                    <a:lnTo>
                      <a:pt x="127" y="1497"/>
                    </a:lnTo>
                    <a:lnTo>
                      <a:pt x="133" y="1491"/>
                    </a:lnTo>
                    <a:lnTo>
                      <a:pt x="138" y="1484"/>
                    </a:lnTo>
                    <a:lnTo>
                      <a:pt x="142" y="1476"/>
                    </a:lnTo>
                    <a:lnTo>
                      <a:pt x="144" y="1469"/>
                    </a:lnTo>
                    <a:lnTo>
                      <a:pt x="144" y="1459"/>
                    </a:lnTo>
                    <a:lnTo>
                      <a:pt x="144" y="1404"/>
                    </a:lnTo>
                    <a:lnTo>
                      <a:pt x="144" y="1404"/>
                    </a:lnTo>
                    <a:lnTo>
                      <a:pt x="144" y="1395"/>
                    </a:lnTo>
                    <a:lnTo>
                      <a:pt x="140" y="1386"/>
                    </a:lnTo>
                    <a:lnTo>
                      <a:pt x="136" y="1378"/>
                    </a:lnTo>
                    <a:lnTo>
                      <a:pt x="133" y="1370"/>
                    </a:lnTo>
                    <a:lnTo>
                      <a:pt x="125" y="1365"/>
                    </a:lnTo>
                    <a:lnTo>
                      <a:pt x="119" y="1359"/>
                    </a:lnTo>
                    <a:lnTo>
                      <a:pt x="110" y="1355"/>
                    </a:lnTo>
                    <a:lnTo>
                      <a:pt x="102" y="1352"/>
                    </a:lnTo>
                    <a:lnTo>
                      <a:pt x="102" y="1352"/>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5" name="Freeform 28"/>
              <p:cNvSpPr>
                <a:spLocks/>
              </p:cNvSpPr>
              <p:nvPr/>
            </p:nvSpPr>
            <p:spPr bwMode="auto">
              <a:xfrm>
                <a:off x="13555893" y="3580049"/>
                <a:ext cx="154488" cy="47778"/>
              </a:xfrm>
              <a:custGeom>
                <a:avLst/>
                <a:gdLst>
                  <a:gd name="T0" fmla="*/ 618 w 1219"/>
                  <a:gd name="T1" fmla="*/ 69 h 377"/>
                  <a:gd name="T2" fmla="*/ 618 w 1219"/>
                  <a:gd name="T3" fmla="*/ 23 h 377"/>
                  <a:gd name="T4" fmla="*/ 611 w 1219"/>
                  <a:gd name="T5" fmla="*/ 8 h 377"/>
                  <a:gd name="T6" fmla="*/ 596 w 1219"/>
                  <a:gd name="T7" fmla="*/ 0 h 377"/>
                  <a:gd name="T8" fmla="*/ 586 w 1219"/>
                  <a:gd name="T9" fmla="*/ 2 h 377"/>
                  <a:gd name="T10" fmla="*/ 575 w 1219"/>
                  <a:gd name="T11" fmla="*/ 14 h 377"/>
                  <a:gd name="T12" fmla="*/ 573 w 1219"/>
                  <a:gd name="T13" fmla="*/ 69 h 377"/>
                  <a:gd name="T14" fmla="*/ 391 w 1219"/>
                  <a:gd name="T15" fmla="*/ 69 h 377"/>
                  <a:gd name="T16" fmla="*/ 399 w 1219"/>
                  <a:gd name="T17" fmla="*/ 46 h 377"/>
                  <a:gd name="T18" fmla="*/ 397 w 1219"/>
                  <a:gd name="T19" fmla="*/ 38 h 377"/>
                  <a:gd name="T20" fmla="*/ 391 w 1219"/>
                  <a:gd name="T21" fmla="*/ 25 h 377"/>
                  <a:gd name="T22" fmla="*/ 382 w 1219"/>
                  <a:gd name="T23" fmla="*/ 14 h 377"/>
                  <a:gd name="T24" fmla="*/ 369 w 1219"/>
                  <a:gd name="T25" fmla="*/ 8 h 377"/>
                  <a:gd name="T26" fmla="*/ 189 w 1219"/>
                  <a:gd name="T27" fmla="*/ 8 h 377"/>
                  <a:gd name="T28" fmla="*/ 182 w 1219"/>
                  <a:gd name="T29" fmla="*/ 8 h 377"/>
                  <a:gd name="T30" fmla="*/ 168 w 1219"/>
                  <a:gd name="T31" fmla="*/ 14 h 377"/>
                  <a:gd name="T32" fmla="*/ 157 w 1219"/>
                  <a:gd name="T33" fmla="*/ 25 h 377"/>
                  <a:gd name="T34" fmla="*/ 151 w 1219"/>
                  <a:gd name="T35" fmla="*/ 38 h 377"/>
                  <a:gd name="T36" fmla="*/ 151 w 1219"/>
                  <a:gd name="T37" fmla="*/ 46 h 377"/>
                  <a:gd name="T38" fmla="*/ 159 w 1219"/>
                  <a:gd name="T39" fmla="*/ 69 h 377"/>
                  <a:gd name="T40" fmla="*/ 0 w 1219"/>
                  <a:gd name="T41" fmla="*/ 220 h 377"/>
                  <a:gd name="T42" fmla="*/ 573 w 1219"/>
                  <a:gd name="T43" fmla="*/ 265 h 377"/>
                  <a:gd name="T44" fmla="*/ 575 w 1219"/>
                  <a:gd name="T45" fmla="*/ 275 h 377"/>
                  <a:gd name="T46" fmla="*/ 586 w 1219"/>
                  <a:gd name="T47" fmla="*/ 286 h 377"/>
                  <a:gd name="T48" fmla="*/ 596 w 1219"/>
                  <a:gd name="T49" fmla="*/ 288 h 377"/>
                  <a:gd name="T50" fmla="*/ 611 w 1219"/>
                  <a:gd name="T51" fmla="*/ 282 h 377"/>
                  <a:gd name="T52" fmla="*/ 618 w 1219"/>
                  <a:gd name="T53" fmla="*/ 265 h 377"/>
                  <a:gd name="T54" fmla="*/ 1068 w 1219"/>
                  <a:gd name="T55" fmla="*/ 220 h 377"/>
                  <a:gd name="T56" fmla="*/ 1219 w 1219"/>
                  <a:gd name="T57" fmla="*/ 377 h 377"/>
                  <a:gd name="T58" fmla="*/ 1219 w 1219"/>
                  <a:gd name="T59" fmla="*/ 144 h 377"/>
                  <a:gd name="T60" fmla="*/ 1213 w 1219"/>
                  <a:gd name="T61" fmla="*/ 114 h 377"/>
                  <a:gd name="T62" fmla="*/ 1198 w 1219"/>
                  <a:gd name="T63" fmla="*/ 91 h 377"/>
                  <a:gd name="T64" fmla="*/ 1174 w 1219"/>
                  <a:gd name="T65" fmla="*/ 74 h 377"/>
                  <a:gd name="T66" fmla="*/ 1144 w 1219"/>
                  <a:gd name="T67" fmla="*/ 69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19" h="377">
                    <a:moveTo>
                      <a:pt x="1144" y="69"/>
                    </a:moveTo>
                    <a:lnTo>
                      <a:pt x="618" y="69"/>
                    </a:lnTo>
                    <a:lnTo>
                      <a:pt x="618" y="23"/>
                    </a:lnTo>
                    <a:lnTo>
                      <a:pt x="618" y="23"/>
                    </a:lnTo>
                    <a:lnTo>
                      <a:pt x="616" y="14"/>
                    </a:lnTo>
                    <a:lnTo>
                      <a:pt x="611" y="8"/>
                    </a:lnTo>
                    <a:lnTo>
                      <a:pt x="603" y="2"/>
                    </a:lnTo>
                    <a:lnTo>
                      <a:pt x="596" y="0"/>
                    </a:lnTo>
                    <a:lnTo>
                      <a:pt x="596" y="0"/>
                    </a:lnTo>
                    <a:lnTo>
                      <a:pt x="586" y="2"/>
                    </a:lnTo>
                    <a:lnTo>
                      <a:pt x="579" y="8"/>
                    </a:lnTo>
                    <a:lnTo>
                      <a:pt x="575" y="14"/>
                    </a:lnTo>
                    <a:lnTo>
                      <a:pt x="573" y="23"/>
                    </a:lnTo>
                    <a:lnTo>
                      <a:pt x="573" y="69"/>
                    </a:lnTo>
                    <a:lnTo>
                      <a:pt x="391" y="69"/>
                    </a:lnTo>
                    <a:lnTo>
                      <a:pt x="391" y="69"/>
                    </a:lnTo>
                    <a:lnTo>
                      <a:pt x="397" y="57"/>
                    </a:lnTo>
                    <a:lnTo>
                      <a:pt x="399" y="46"/>
                    </a:lnTo>
                    <a:lnTo>
                      <a:pt x="399" y="46"/>
                    </a:lnTo>
                    <a:lnTo>
                      <a:pt x="397" y="38"/>
                    </a:lnTo>
                    <a:lnTo>
                      <a:pt x="395" y="31"/>
                    </a:lnTo>
                    <a:lnTo>
                      <a:pt x="391" y="25"/>
                    </a:lnTo>
                    <a:lnTo>
                      <a:pt x="388" y="19"/>
                    </a:lnTo>
                    <a:lnTo>
                      <a:pt x="382" y="14"/>
                    </a:lnTo>
                    <a:lnTo>
                      <a:pt x="376" y="12"/>
                    </a:lnTo>
                    <a:lnTo>
                      <a:pt x="369" y="8"/>
                    </a:lnTo>
                    <a:lnTo>
                      <a:pt x="361" y="8"/>
                    </a:lnTo>
                    <a:lnTo>
                      <a:pt x="189" y="8"/>
                    </a:lnTo>
                    <a:lnTo>
                      <a:pt x="189" y="8"/>
                    </a:lnTo>
                    <a:lnTo>
                      <a:pt x="182" y="8"/>
                    </a:lnTo>
                    <a:lnTo>
                      <a:pt x="174" y="12"/>
                    </a:lnTo>
                    <a:lnTo>
                      <a:pt x="168" y="14"/>
                    </a:lnTo>
                    <a:lnTo>
                      <a:pt x="163" y="19"/>
                    </a:lnTo>
                    <a:lnTo>
                      <a:pt x="157" y="25"/>
                    </a:lnTo>
                    <a:lnTo>
                      <a:pt x="155" y="31"/>
                    </a:lnTo>
                    <a:lnTo>
                      <a:pt x="151" y="38"/>
                    </a:lnTo>
                    <a:lnTo>
                      <a:pt x="151" y="46"/>
                    </a:lnTo>
                    <a:lnTo>
                      <a:pt x="151" y="46"/>
                    </a:lnTo>
                    <a:lnTo>
                      <a:pt x="153" y="57"/>
                    </a:lnTo>
                    <a:lnTo>
                      <a:pt x="159" y="69"/>
                    </a:lnTo>
                    <a:lnTo>
                      <a:pt x="0" y="69"/>
                    </a:lnTo>
                    <a:lnTo>
                      <a:pt x="0" y="220"/>
                    </a:lnTo>
                    <a:lnTo>
                      <a:pt x="573" y="220"/>
                    </a:lnTo>
                    <a:lnTo>
                      <a:pt x="573" y="265"/>
                    </a:lnTo>
                    <a:lnTo>
                      <a:pt x="573" y="265"/>
                    </a:lnTo>
                    <a:lnTo>
                      <a:pt x="575" y="275"/>
                    </a:lnTo>
                    <a:lnTo>
                      <a:pt x="579" y="282"/>
                    </a:lnTo>
                    <a:lnTo>
                      <a:pt x="586" y="286"/>
                    </a:lnTo>
                    <a:lnTo>
                      <a:pt x="596" y="288"/>
                    </a:lnTo>
                    <a:lnTo>
                      <a:pt x="596" y="288"/>
                    </a:lnTo>
                    <a:lnTo>
                      <a:pt x="603" y="286"/>
                    </a:lnTo>
                    <a:lnTo>
                      <a:pt x="611" y="282"/>
                    </a:lnTo>
                    <a:lnTo>
                      <a:pt x="616" y="275"/>
                    </a:lnTo>
                    <a:lnTo>
                      <a:pt x="618" y="265"/>
                    </a:lnTo>
                    <a:lnTo>
                      <a:pt x="618" y="220"/>
                    </a:lnTo>
                    <a:lnTo>
                      <a:pt x="1068" y="220"/>
                    </a:lnTo>
                    <a:lnTo>
                      <a:pt x="1068" y="377"/>
                    </a:lnTo>
                    <a:lnTo>
                      <a:pt x="1219" y="377"/>
                    </a:lnTo>
                    <a:lnTo>
                      <a:pt x="1219" y="144"/>
                    </a:lnTo>
                    <a:lnTo>
                      <a:pt x="1219" y="144"/>
                    </a:lnTo>
                    <a:lnTo>
                      <a:pt x="1219" y="129"/>
                    </a:lnTo>
                    <a:lnTo>
                      <a:pt x="1213" y="114"/>
                    </a:lnTo>
                    <a:lnTo>
                      <a:pt x="1208" y="103"/>
                    </a:lnTo>
                    <a:lnTo>
                      <a:pt x="1198" y="91"/>
                    </a:lnTo>
                    <a:lnTo>
                      <a:pt x="1187" y="82"/>
                    </a:lnTo>
                    <a:lnTo>
                      <a:pt x="1174" y="74"/>
                    </a:lnTo>
                    <a:lnTo>
                      <a:pt x="1159" y="70"/>
                    </a:lnTo>
                    <a:lnTo>
                      <a:pt x="1144" y="69"/>
                    </a:lnTo>
                    <a:lnTo>
                      <a:pt x="1144" y="69"/>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6" name="Freeform 29"/>
              <p:cNvSpPr>
                <a:spLocks/>
              </p:cNvSpPr>
              <p:nvPr/>
            </p:nvSpPr>
            <p:spPr bwMode="auto">
              <a:xfrm>
                <a:off x="13550190" y="3575360"/>
                <a:ext cx="3802" cy="45244"/>
              </a:xfrm>
              <a:custGeom>
                <a:avLst/>
                <a:gdLst>
                  <a:gd name="T0" fmla="*/ 15 w 30"/>
                  <a:gd name="T1" fmla="*/ 0 h 357"/>
                  <a:gd name="T2" fmla="*/ 15 w 30"/>
                  <a:gd name="T3" fmla="*/ 0 h 357"/>
                  <a:gd name="T4" fmla="*/ 9 w 30"/>
                  <a:gd name="T5" fmla="*/ 2 h 357"/>
                  <a:gd name="T6" fmla="*/ 4 w 30"/>
                  <a:gd name="T7" fmla="*/ 3 h 357"/>
                  <a:gd name="T8" fmla="*/ 2 w 30"/>
                  <a:gd name="T9" fmla="*/ 9 h 357"/>
                  <a:gd name="T10" fmla="*/ 0 w 30"/>
                  <a:gd name="T11" fmla="*/ 15 h 357"/>
                  <a:gd name="T12" fmla="*/ 0 w 30"/>
                  <a:gd name="T13" fmla="*/ 342 h 357"/>
                  <a:gd name="T14" fmla="*/ 0 w 30"/>
                  <a:gd name="T15" fmla="*/ 342 h 357"/>
                  <a:gd name="T16" fmla="*/ 2 w 30"/>
                  <a:gd name="T17" fmla="*/ 349 h 357"/>
                  <a:gd name="T18" fmla="*/ 4 w 30"/>
                  <a:gd name="T19" fmla="*/ 353 h 357"/>
                  <a:gd name="T20" fmla="*/ 9 w 30"/>
                  <a:gd name="T21" fmla="*/ 357 h 357"/>
                  <a:gd name="T22" fmla="*/ 15 w 30"/>
                  <a:gd name="T23" fmla="*/ 357 h 357"/>
                  <a:gd name="T24" fmla="*/ 15 w 30"/>
                  <a:gd name="T25" fmla="*/ 357 h 357"/>
                  <a:gd name="T26" fmla="*/ 21 w 30"/>
                  <a:gd name="T27" fmla="*/ 357 h 357"/>
                  <a:gd name="T28" fmla="*/ 26 w 30"/>
                  <a:gd name="T29" fmla="*/ 353 h 357"/>
                  <a:gd name="T30" fmla="*/ 28 w 30"/>
                  <a:gd name="T31" fmla="*/ 349 h 357"/>
                  <a:gd name="T32" fmla="*/ 30 w 30"/>
                  <a:gd name="T33" fmla="*/ 342 h 357"/>
                  <a:gd name="T34" fmla="*/ 30 w 30"/>
                  <a:gd name="T35" fmla="*/ 15 h 357"/>
                  <a:gd name="T36" fmla="*/ 30 w 30"/>
                  <a:gd name="T37" fmla="*/ 15 h 357"/>
                  <a:gd name="T38" fmla="*/ 28 w 30"/>
                  <a:gd name="T39" fmla="*/ 9 h 357"/>
                  <a:gd name="T40" fmla="*/ 26 w 30"/>
                  <a:gd name="T41" fmla="*/ 3 h 357"/>
                  <a:gd name="T42" fmla="*/ 21 w 30"/>
                  <a:gd name="T43" fmla="*/ 2 h 357"/>
                  <a:gd name="T44" fmla="*/ 15 w 30"/>
                  <a:gd name="T45" fmla="*/ 0 h 357"/>
                  <a:gd name="T46" fmla="*/ 15 w 30"/>
                  <a:gd name="T47"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 h="357">
                    <a:moveTo>
                      <a:pt x="15" y="0"/>
                    </a:moveTo>
                    <a:lnTo>
                      <a:pt x="15" y="0"/>
                    </a:lnTo>
                    <a:lnTo>
                      <a:pt x="9" y="2"/>
                    </a:lnTo>
                    <a:lnTo>
                      <a:pt x="4" y="3"/>
                    </a:lnTo>
                    <a:lnTo>
                      <a:pt x="2" y="9"/>
                    </a:lnTo>
                    <a:lnTo>
                      <a:pt x="0" y="15"/>
                    </a:lnTo>
                    <a:lnTo>
                      <a:pt x="0" y="342"/>
                    </a:lnTo>
                    <a:lnTo>
                      <a:pt x="0" y="342"/>
                    </a:lnTo>
                    <a:lnTo>
                      <a:pt x="2" y="349"/>
                    </a:lnTo>
                    <a:lnTo>
                      <a:pt x="4" y="353"/>
                    </a:lnTo>
                    <a:lnTo>
                      <a:pt x="9" y="357"/>
                    </a:lnTo>
                    <a:lnTo>
                      <a:pt x="15" y="357"/>
                    </a:lnTo>
                    <a:lnTo>
                      <a:pt x="15" y="357"/>
                    </a:lnTo>
                    <a:lnTo>
                      <a:pt x="21" y="357"/>
                    </a:lnTo>
                    <a:lnTo>
                      <a:pt x="26" y="353"/>
                    </a:lnTo>
                    <a:lnTo>
                      <a:pt x="28" y="349"/>
                    </a:lnTo>
                    <a:lnTo>
                      <a:pt x="30" y="342"/>
                    </a:lnTo>
                    <a:lnTo>
                      <a:pt x="30" y="15"/>
                    </a:lnTo>
                    <a:lnTo>
                      <a:pt x="30" y="15"/>
                    </a:lnTo>
                    <a:lnTo>
                      <a:pt x="28" y="9"/>
                    </a:lnTo>
                    <a:lnTo>
                      <a:pt x="26" y="3"/>
                    </a:lnTo>
                    <a:lnTo>
                      <a:pt x="21" y="2"/>
                    </a:lnTo>
                    <a:lnTo>
                      <a:pt x="15" y="0"/>
                    </a:lnTo>
                    <a:lnTo>
                      <a:pt x="15"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27" name="Freeform 30"/>
              <p:cNvSpPr>
                <a:spLocks/>
              </p:cNvSpPr>
              <p:nvPr/>
            </p:nvSpPr>
            <p:spPr bwMode="auto">
              <a:xfrm>
                <a:off x="13543473" y="3593736"/>
                <a:ext cx="5069" cy="9632"/>
              </a:xfrm>
              <a:custGeom>
                <a:avLst/>
                <a:gdLst>
                  <a:gd name="T0" fmla="*/ 21 w 40"/>
                  <a:gd name="T1" fmla="*/ 0 h 76"/>
                  <a:gd name="T2" fmla="*/ 21 w 40"/>
                  <a:gd name="T3" fmla="*/ 0 h 76"/>
                  <a:gd name="T4" fmla="*/ 13 w 40"/>
                  <a:gd name="T5" fmla="*/ 2 h 76"/>
                  <a:gd name="T6" fmla="*/ 6 w 40"/>
                  <a:gd name="T7" fmla="*/ 8 h 76"/>
                  <a:gd name="T8" fmla="*/ 2 w 40"/>
                  <a:gd name="T9" fmla="*/ 13 h 76"/>
                  <a:gd name="T10" fmla="*/ 0 w 40"/>
                  <a:gd name="T11" fmla="*/ 21 h 76"/>
                  <a:gd name="T12" fmla="*/ 0 w 40"/>
                  <a:gd name="T13" fmla="*/ 57 h 76"/>
                  <a:gd name="T14" fmla="*/ 0 w 40"/>
                  <a:gd name="T15" fmla="*/ 57 h 76"/>
                  <a:gd name="T16" fmla="*/ 2 w 40"/>
                  <a:gd name="T17" fmla="*/ 64 h 76"/>
                  <a:gd name="T18" fmla="*/ 6 w 40"/>
                  <a:gd name="T19" fmla="*/ 70 h 76"/>
                  <a:gd name="T20" fmla="*/ 13 w 40"/>
                  <a:gd name="T21" fmla="*/ 76 h 76"/>
                  <a:gd name="T22" fmla="*/ 21 w 40"/>
                  <a:gd name="T23" fmla="*/ 76 h 76"/>
                  <a:gd name="T24" fmla="*/ 21 w 40"/>
                  <a:gd name="T25" fmla="*/ 76 h 76"/>
                  <a:gd name="T26" fmla="*/ 28 w 40"/>
                  <a:gd name="T27" fmla="*/ 76 h 76"/>
                  <a:gd name="T28" fmla="*/ 34 w 40"/>
                  <a:gd name="T29" fmla="*/ 70 h 76"/>
                  <a:gd name="T30" fmla="*/ 40 w 40"/>
                  <a:gd name="T31" fmla="*/ 64 h 76"/>
                  <a:gd name="T32" fmla="*/ 40 w 40"/>
                  <a:gd name="T33" fmla="*/ 57 h 76"/>
                  <a:gd name="T34" fmla="*/ 40 w 40"/>
                  <a:gd name="T35" fmla="*/ 21 h 76"/>
                  <a:gd name="T36" fmla="*/ 40 w 40"/>
                  <a:gd name="T37" fmla="*/ 21 h 76"/>
                  <a:gd name="T38" fmla="*/ 40 w 40"/>
                  <a:gd name="T39" fmla="*/ 13 h 76"/>
                  <a:gd name="T40" fmla="*/ 34 w 40"/>
                  <a:gd name="T41" fmla="*/ 8 h 76"/>
                  <a:gd name="T42" fmla="*/ 28 w 40"/>
                  <a:gd name="T43" fmla="*/ 2 h 76"/>
                  <a:gd name="T44" fmla="*/ 21 w 40"/>
                  <a:gd name="T45" fmla="*/ 0 h 76"/>
                  <a:gd name="T46" fmla="*/ 21 w 40"/>
                  <a:gd name="T4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76">
                    <a:moveTo>
                      <a:pt x="21" y="0"/>
                    </a:moveTo>
                    <a:lnTo>
                      <a:pt x="21" y="0"/>
                    </a:lnTo>
                    <a:lnTo>
                      <a:pt x="13" y="2"/>
                    </a:lnTo>
                    <a:lnTo>
                      <a:pt x="6" y="8"/>
                    </a:lnTo>
                    <a:lnTo>
                      <a:pt x="2" y="13"/>
                    </a:lnTo>
                    <a:lnTo>
                      <a:pt x="0" y="21"/>
                    </a:lnTo>
                    <a:lnTo>
                      <a:pt x="0" y="57"/>
                    </a:lnTo>
                    <a:lnTo>
                      <a:pt x="0" y="57"/>
                    </a:lnTo>
                    <a:lnTo>
                      <a:pt x="2" y="64"/>
                    </a:lnTo>
                    <a:lnTo>
                      <a:pt x="6" y="70"/>
                    </a:lnTo>
                    <a:lnTo>
                      <a:pt x="13" y="76"/>
                    </a:lnTo>
                    <a:lnTo>
                      <a:pt x="21" y="76"/>
                    </a:lnTo>
                    <a:lnTo>
                      <a:pt x="21" y="76"/>
                    </a:lnTo>
                    <a:lnTo>
                      <a:pt x="28" y="76"/>
                    </a:lnTo>
                    <a:lnTo>
                      <a:pt x="34" y="70"/>
                    </a:lnTo>
                    <a:lnTo>
                      <a:pt x="40" y="64"/>
                    </a:lnTo>
                    <a:lnTo>
                      <a:pt x="40" y="57"/>
                    </a:lnTo>
                    <a:lnTo>
                      <a:pt x="40" y="21"/>
                    </a:lnTo>
                    <a:lnTo>
                      <a:pt x="40" y="21"/>
                    </a:lnTo>
                    <a:lnTo>
                      <a:pt x="40" y="13"/>
                    </a:lnTo>
                    <a:lnTo>
                      <a:pt x="34" y="8"/>
                    </a:lnTo>
                    <a:lnTo>
                      <a:pt x="28" y="2"/>
                    </a:lnTo>
                    <a:lnTo>
                      <a:pt x="21" y="0"/>
                    </a:lnTo>
                    <a:lnTo>
                      <a:pt x="21"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18" name="TextBox 117"/>
            <p:cNvSpPr txBox="1"/>
            <p:nvPr/>
          </p:nvSpPr>
          <p:spPr>
            <a:xfrm>
              <a:off x="7324616" y="267245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Oil equipment</a:t>
              </a:r>
            </a:p>
          </p:txBody>
        </p:sp>
      </p:grpSp>
      <p:grpSp>
        <p:nvGrpSpPr>
          <p:cNvPr id="6" name="Group 5"/>
          <p:cNvGrpSpPr/>
          <p:nvPr/>
        </p:nvGrpSpPr>
        <p:grpSpPr>
          <a:xfrm>
            <a:off x="3683182" y="2230923"/>
            <a:ext cx="1011006" cy="774473"/>
            <a:chOff x="6053111" y="1147926"/>
            <a:chExt cx="1011006" cy="774473"/>
          </a:xfrm>
        </p:grpSpPr>
        <p:grpSp>
          <p:nvGrpSpPr>
            <p:cNvPr id="129" name="Group 128"/>
            <p:cNvGrpSpPr/>
            <p:nvPr/>
          </p:nvGrpSpPr>
          <p:grpSpPr>
            <a:xfrm>
              <a:off x="6173085" y="1147926"/>
              <a:ext cx="891032" cy="540757"/>
              <a:chOff x="13601156" y="3899900"/>
              <a:chExt cx="565936" cy="343460"/>
            </a:xfrm>
            <a:solidFill>
              <a:srgbClr val="5780CA"/>
            </a:solidFill>
          </p:grpSpPr>
          <p:sp>
            <p:nvSpPr>
              <p:cNvPr id="131" name="Freeform 20"/>
              <p:cNvSpPr>
                <a:spLocks/>
              </p:cNvSpPr>
              <p:nvPr/>
            </p:nvSpPr>
            <p:spPr bwMode="auto">
              <a:xfrm>
                <a:off x="13693364" y="4159816"/>
                <a:ext cx="40225" cy="83544"/>
              </a:xfrm>
              <a:custGeom>
                <a:avLst/>
                <a:gdLst>
                  <a:gd name="T0" fmla="*/ 91 w 130"/>
                  <a:gd name="T1" fmla="*/ 270 h 270"/>
                  <a:gd name="T2" fmla="*/ 39 w 130"/>
                  <a:gd name="T3" fmla="*/ 270 h 270"/>
                  <a:gd name="T4" fmla="*/ 0 w 130"/>
                  <a:gd name="T5" fmla="*/ 38 h 270"/>
                  <a:gd name="T6" fmla="*/ 70 w 130"/>
                  <a:gd name="T7" fmla="*/ 0 h 270"/>
                  <a:gd name="T8" fmla="*/ 130 w 130"/>
                  <a:gd name="T9" fmla="*/ 38 h 270"/>
                  <a:gd name="T10" fmla="*/ 91 w 130"/>
                  <a:gd name="T11" fmla="*/ 270 h 270"/>
                </a:gdLst>
                <a:ahLst/>
                <a:cxnLst>
                  <a:cxn ang="0">
                    <a:pos x="T0" y="T1"/>
                  </a:cxn>
                  <a:cxn ang="0">
                    <a:pos x="T2" y="T3"/>
                  </a:cxn>
                  <a:cxn ang="0">
                    <a:pos x="T4" y="T5"/>
                  </a:cxn>
                  <a:cxn ang="0">
                    <a:pos x="T6" y="T7"/>
                  </a:cxn>
                  <a:cxn ang="0">
                    <a:pos x="T8" y="T9"/>
                  </a:cxn>
                  <a:cxn ang="0">
                    <a:pos x="T10" y="T11"/>
                  </a:cxn>
                </a:cxnLst>
                <a:rect l="0" t="0" r="r" b="b"/>
                <a:pathLst>
                  <a:path w="130" h="270">
                    <a:moveTo>
                      <a:pt x="91" y="270"/>
                    </a:moveTo>
                    <a:lnTo>
                      <a:pt x="39" y="270"/>
                    </a:lnTo>
                    <a:lnTo>
                      <a:pt x="0" y="38"/>
                    </a:lnTo>
                    <a:lnTo>
                      <a:pt x="70" y="0"/>
                    </a:lnTo>
                    <a:lnTo>
                      <a:pt x="130" y="38"/>
                    </a:lnTo>
                    <a:lnTo>
                      <a:pt x="91"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2" name="Freeform 21"/>
              <p:cNvSpPr>
                <a:spLocks/>
              </p:cNvSpPr>
              <p:nvPr/>
            </p:nvSpPr>
            <p:spPr bwMode="auto">
              <a:xfrm>
                <a:off x="13861381" y="4159816"/>
                <a:ext cx="38987" cy="83544"/>
              </a:xfrm>
              <a:custGeom>
                <a:avLst/>
                <a:gdLst>
                  <a:gd name="T0" fmla="*/ 87 w 126"/>
                  <a:gd name="T1" fmla="*/ 270 h 270"/>
                  <a:gd name="T2" fmla="*/ 38 w 126"/>
                  <a:gd name="T3" fmla="*/ 270 h 270"/>
                  <a:gd name="T4" fmla="*/ 0 w 126"/>
                  <a:gd name="T5" fmla="*/ 38 h 270"/>
                  <a:gd name="T6" fmla="*/ 63 w 126"/>
                  <a:gd name="T7" fmla="*/ 0 h 270"/>
                  <a:gd name="T8" fmla="*/ 126 w 126"/>
                  <a:gd name="T9" fmla="*/ 38 h 270"/>
                  <a:gd name="T10" fmla="*/ 87 w 126"/>
                  <a:gd name="T11" fmla="*/ 270 h 270"/>
                </a:gdLst>
                <a:ahLst/>
                <a:cxnLst>
                  <a:cxn ang="0">
                    <a:pos x="T0" y="T1"/>
                  </a:cxn>
                  <a:cxn ang="0">
                    <a:pos x="T2" y="T3"/>
                  </a:cxn>
                  <a:cxn ang="0">
                    <a:pos x="T4" y="T5"/>
                  </a:cxn>
                  <a:cxn ang="0">
                    <a:pos x="T6" y="T7"/>
                  </a:cxn>
                  <a:cxn ang="0">
                    <a:pos x="T8" y="T9"/>
                  </a:cxn>
                  <a:cxn ang="0">
                    <a:pos x="T10" y="T11"/>
                  </a:cxn>
                </a:cxnLst>
                <a:rect l="0" t="0" r="r" b="b"/>
                <a:pathLst>
                  <a:path w="126" h="270">
                    <a:moveTo>
                      <a:pt x="87" y="270"/>
                    </a:moveTo>
                    <a:lnTo>
                      <a:pt x="38" y="270"/>
                    </a:lnTo>
                    <a:lnTo>
                      <a:pt x="0" y="38"/>
                    </a:lnTo>
                    <a:lnTo>
                      <a:pt x="63" y="0"/>
                    </a:lnTo>
                    <a:lnTo>
                      <a:pt x="126" y="38"/>
                    </a:lnTo>
                    <a:lnTo>
                      <a:pt x="87" y="27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3" name="Freeform 22"/>
              <p:cNvSpPr>
                <a:spLocks/>
              </p:cNvSpPr>
              <p:nvPr/>
            </p:nvSpPr>
            <p:spPr bwMode="auto">
              <a:xfrm>
                <a:off x="13968751" y="4004176"/>
                <a:ext cx="110464" cy="115415"/>
              </a:xfrm>
              <a:custGeom>
                <a:avLst/>
                <a:gdLst>
                  <a:gd name="T0" fmla="*/ 276 w 357"/>
                  <a:gd name="T1" fmla="*/ 373 h 373"/>
                  <a:gd name="T2" fmla="*/ 80 w 357"/>
                  <a:gd name="T3" fmla="*/ 373 h 373"/>
                  <a:gd name="T4" fmla="*/ 0 w 357"/>
                  <a:gd name="T5" fmla="*/ 0 h 373"/>
                  <a:gd name="T6" fmla="*/ 357 w 357"/>
                  <a:gd name="T7" fmla="*/ 0 h 373"/>
                  <a:gd name="T8" fmla="*/ 276 w 357"/>
                  <a:gd name="T9" fmla="*/ 373 h 373"/>
                </a:gdLst>
                <a:ahLst/>
                <a:cxnLst>
                  <a:cxn ang="0">
                    <a:pos x="T0" y="T1"/>
                  </a:cxn>
                  <a:cxn ang="0">
                    <a:pos x="T2" y="T3"/>
                  </a:cxn>
                  <a:cxn ang="0">
                    <a:pos x="T4" y="T5"/>
                  </a:cxn>
                  <a:cxn ang="0">
                    <a:pos x="T6" y="T7"/>
                  </a:cxn>
                  <a:cxn ang="0">
                    <a:pos x="T8" y="T9"/>
                  </a:cxn>
                </a:cxnLst>
                <a:rect l="0" t="0" r="r" b="b"/>
                <a:pathLst>
                  <a:path w="357" h="373">
                    <a:moveTo>
                      <a:pt x="276" y="373"/>
                    </a:moveTo>
                    <a:lnTo>
                      <a:pt x="80" y="373"/>
                    </a:lnTo>
                    <a:lnTo>
                      <a:pt x="0" y="0"/>
                    </a:lnTo>
                    <a:lnTo>
                      <a:pt x="357" y="0"/>
                    </a:lnTo>
                    <a:lnTo>
                      <a:pt x="276" y="373"/>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4" name="Freeform 23"/>
              <p:cNvSpPr>
                <a:spLocks/>
              </p:cNvSpPr>
              <p:nvPr/>
            </p:nvSpPr>
            <p:spPr bwMode="auto">
              <a:xfrm>
                <a:off x="13633645" y="4164148"/>
                <a:ext cx="39297" cy="79212"/>
              </a:xfrm>
              <a:custGeom>
                <a:avLst/>
                <a:gdLst>
                  <a:gd name="T0" fmla="*/ 50 w 127"/>
                  <a:gd name="T1" fmla="*/ 256 h 256"/>
                  <a:gd name="T2" fmla="*/ 0 w 127"/>
                  <a:gd name="T3" fmla="*/ 256 h 256"/>
                  <a:gd name="T4" fmla="*/ 0 w 127"/>
                  <a:gd name="T5" fmla="*/ 0 h 256"/>
                  <a:gd name="T6" fmla="*/ 127 w 127"/>
                  <a:gd name="T7" fmla="*/ 24 h 256"/>
                  <a:gd name="T8" fmla="*/ 50 w 127"/>
                  <a:gd name="T9" fmla="*/ 256 h 256"/>
                </a:gdLst>
                <a:ahLst/>
                <a:cxnLst>
                  <a:cxn ang="0">
                    <a:pos x="T0" y="T1"/>
                  </a:cxn>
                  <a:cxn ang="0">
                    <a:pos x="T2" y="T3"/>
                  </a:cxn>
                  <a:cxn ang="0">
                    <a:pos x="T4" y="T5"/>
                  </a:cxn>
                  <a:cxn ang="0">
                    <a:pos x="T6" y="T7"/>
                  </a:cxn>
                  <a:cxn ang="0">
                    <a:pos x="T8" y="T9"/>
                  </a:cxn>
                </a:cxnLst>
                <a:rect l="0" t="0" r="r" b="b"/>
                <a:pathLst>
                  <a:path w="127" h="256">
                    <a:moveTo>
                      <a:pt x="50" y="256"/>
                    </a:moveTo>
                    <a:lnTo>
                      <a:pt x="0" y="256"/>
                    </a:lnTo>
                    <a:lnTo>
                      <a:pt x="0" y="0"/>
                    </a:lnTo>
                    <a:lnTo>
                      <a:pt x="127" y="24"/>
                    </a:lnTo>
                    <a:lnTo>
                      <a:pt x="50" y="25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5" name="Freeform 24"/>
              <p:cNvSpPr>
                <a:spLocks/>
              </p:cNvSpPr>
              <p:nvPr/>
            </p:nvSpPr>
            <p:spPr bwMode="auto">
              <a:xfrm>
                <a:off x="13633645" y="3966117"/>
                <a:ext cx="390183" cy="205457"/>
              </a:xfrm>
              <a:custGeom>
                <a:avLst/>
                <a:gdLst>
                  <a:gd name="T0" fmla="*/ 305 w 360"/>
                  <a:gd name="T1" fmla="*/ 189 h 189"/>
                  <a:gd name="T2" fmla="*/ 360 w 360"/>
                  <a:gd name="T3" fmla="*/ 112 h 189"/>
                  <a:gd name="T4" fmla="*/ 360 w 360"/>
                  <a:gd name="T5" fmla="*/ 100 h 189"/>
                  <a:gd name="T6" fmla="*/ 260 w 360"/>
                  <a:gd name="T7" fmla="*/ 0 h 189"/>
                  <a:gd name="T8" fmla="*/ 99 w 360"/>
                  <a:gd name="T9" fmla="*/ 0 h 189"/>
                  <a:gd name="T10" fmla="*/ 0 w 360"/>
                  <a:gd name="T11" fmla="*/ 100 h 189"/>
                  <a:gd name="T12" fmla="*/ 0 w 360"/>
                  <a:gd name="T13" fmla="*/ 189 h 189"/>
                  <a:gd name="T14" fmla="*/ 305 w 360"/>
                  <a:gd name="T15" fmla="*/ 189 h 1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0" h="189">
                    <a:moveTo>
                      <a:pt x="305" y="189"/>
                    </a:moveTo>
                    <a:cubicBezTo>
                      <a:pt x="305" y="153"/>
                      <a:pt x="328" y="123"/>
                      <a:pt x="360" y="112"/>
                    </a:cubicBezTo>
                    <a:cubicBezTo>
                      <a:pt x="360" y="100"/>
                      <a:pt x="360" y="100"/>
                      <a:pt x="360" y="100"/>
                    </a:cubicBezTo>
                    <a:cubicBezTo>
                      <a:pt x="360" y="45"/>
                      <a:pt x="315" y="0"/>
                      <a:pt x="260" y="0"/>
                    </a:cubicBezTo>
                    <a:cubicBezTo>
                      <a:pt x="99" y="0"/>
                      <a:pt x="99" y="0"/>
                      <a:pt x="99" y="0"/>
                    </a:cubicBezTo>
                    <a:cubicBezTo>
                      <a:pt x="44" y="0"/>
                      <a:pt x="0" y="45"/>
                      <a:pt x="0" y="100"/>
                    </a:cubicBezTo>
                    <a:cubicBezTo>
                      <a:pt x="0" y="189"/>
                      <a:pt x="0" y="189"/>
                      <a:pt x="0" y="189"/>
                    </a:cubicBezTo>
                    <a:cubicBezTo>
                      <a:pt x="305" y="189"/>
                      <a:pt x="305" y="189"/>
                      <a:pt x="305" y="189"/>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6" name="Freeform 25"/>
              <p:cNvSpPr>
                <a:spLocks/>
              </p:cNvSpPr>
              <p:nvPr/>
            </p:nvSpPr>
            <p:spPr bwMode="auto">
              <a:xfrm>
                <a:off x="13925432" y="4158578"/>
                <a:ext cx="38987" cy="84782"/>
              </a:xfrm>
              <a:custGeom>
                <a:avLst/>
                <a:gdLst>
                  <a:gd name="T0" fmla="*/ 126 w 126"/>
                  <a:gd name="T1" fmla="*/ 274 h 274"/>
                  <a:gd name="T2" fmla="*/ 77 w 126"/>
                  <a:gd name="T3" fmla="*/ 274 h 274"/>
                  <a:gd name="T4" fmla="*/ 0 w 126"/>
                  <a:gd name="T5" fmla="*/ 42 h 274"/>
                  <a:gd name="T6" fmla="*/ 126 w 126"/>
                  <a:gd name="T7" fmla="*/ 0 h 274"/>
                  <a:gd name="T8" fmla="*/ 126 w 126"/>
                  <a:gd name="T9" fmla="*/ 274 h 274"/>
                </a:gdLst>
                <a:ahLst/>
                <a:cxnLst>
                  <a:cxn ang="0">
                    <a:pos x="T0" y="T1"/>
                  </a:cxn>
                  <a:cxn ang="0">
                    <a:pos x="T2" y="T3"/>
                  </a:cxn>
                  <a:cxn ang="0">
                    <a:pos x="T4" y="T5"/>
                  </a:cxn>
                  <a:cxn ang="0">
                    <a:pos x="T6" y="T7"/>
                  </a:cxn>
                  <a:cxn ang="0">
                    <a:pos x="T8" y="T9"/>
                  </a:cxn>
                </a:cxnLst>
                <a:rect l="0" t="0" r="r" b="b"/>
                <a:pathLst>
                  <a:path w="126" h="274">
                    <a:moveTo>
                      <a:pt x="126" y="274"/>
                    </a:moveTo>
                    <a:lnTo>
                      <a:pt x="77" y="274"/>
                    </a:lnTo>
                    <a:lnTo>
                      <a:pt x="0" y="42"/>
                    </a:lnTo>
                    <a:lnTo>
                      <a:pt x="126" y="0"/>
                    </a:lnTo>
                    <a:lnTo>
                      <a:pt x="126" y="274"/>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7" name="Freeform 26"/>
              <p:cNvSpPr>
                <a:spLocks/>
              </p:cNvSpPr>
              <p:nvPr/>
            </p:nvSpPr>
            <p:spPr bwMode="auto">
              <a:xfrm>
                <a:off x="13945854" y="4005413"/>
                <a:ext cx="77975" cy="128101"/>
              </a:xfrm>
              <a:custGeom>
                <a:avLst/>
                <a:gdLst>
                  <a:gd name="T0" fmla="*/ 25 w 72"/>
                  <a:gd name="T1" fmla="*/ 118 h 118"/>
                  <a:gd name="T2" fmla="*/ 72 w 72"/>
                  <a:gd name="T3" fmla="*/ 76 h 118"/>
                  <a:gd name="T4" fmla="*/ 72 w 72"/>
                  <a:gd name="T5" fmla="*/ 64 h 118"/>
                  <a:gd name="T6" fmla="*/ 49 w 72"/>
                  <a:gd name="T7" fmla="*/ 0 h 118"/>
                  <a:gd name="T8" fmla="*/ 0 w 72"/>
                  <a:gd name="T9" fmla="*/ 0 h 118"/>
                  <a:gd name="T10" fmla="*/ 25 w 72"/>
                  <a:gd name="T11" fmla="*/ 118 h 118"/>
                </a:gdLst>
                <a:ahLst/>
                <a:cxnLst>
                  <a:cxn ang="0">
                    <a:pos x="T0" y="T1"/>
                  </a:cxn>
                  <a:cxn ang="0">
                    <a:pos x="T2" y="T3"/>
                  </a:cxn>
                  <a:cxn ang="0">
                    <a:pos x="T4" y="T5"/>
                  </a:cxn>
                  <a:cxn ang="0">
                    <a:pos x="T6" y="T7"/>
                  </a:cxn>
                  <a:cxn ang="0">
                    <a:pos x="T8" y="T9"/>
                  </a:cxn>
                  <a:cxn ang="0">
                    <a:pos x="T10" y="T11"/>
                  </a:cxn>
                </a:cxnLst>
                <a:rect l="0" t="0" r="r" b="b"/>
                <a:pathLst>
                  <a:path w="72" h="118">
                    <a:moveTo>
                      <a:pt x="25" y="118"/>
                    </a:moveTo>
                    <a:cubicBezTo>
                      <a:pt x="35" y="99"/>
                      <a:pt x="51" y="83"/>
                      <a:pt x="72" y="76"/>
                    </a:cubicBezTo>
                    <a:cubicBezTo>
                      <a:pt x="72" y="64"/>
                      <a:pt x="72" y="64"/>
                      <a:pt x="72" y="64"/>
                    </a:cubicBezTo>
                    <a:cubicBezTo>
                      <a:pt x="72" y="40"/>
                      <a:pt x="63" y="17"/>
                      <a:pt x="49" y="0"/>
                    </a:cubicBezTo>
                    <a:cubicBezTo>
                      <a:pt x="0" y="0"/>
                      <a:pt x="0" y="0"/>
                      <a:pt x="0" y="0"/>
                    </a:cubicBezTo>
                    <a:lnTo>
                      <a:pt x="25" y="118"/>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8" name="Freeform 27"/>
              <p:cNvSpPr>
                <a:spLocks/>
              </p:cNvSpPr>
              <p:nvPr/>
            </p:nvSpPr>
            <p:spPr bwMode="auto">
              <a:xfrm>
                <a:off x="13968751" y="4005413"/>
                <a:ext cx="110464" cy="115106"/>
              </a:xfrm>
              <a:custGeom>
                <a:avLst/>
                <a:gdLst>
                  <a:gd name="T0" fmla="*/ 276 w 357"/>
                  <a:gd name="T1" fmla="*/ 372 h 372"/>
                  <a:gd name="T2" fmla="*/ 80 w 357"/>
                  <a:gd name="T3" fmla="*/ 372 h 372"/>
                  <a:gd name="T4" fmla="*/ 0 w 357"/>
                  <a:gd name="T5" fmla="*/ 0 h 372"/>
                  <a:gd name="T6" fmla="*/ 357 w 357"/>
                  <a:gd name="T7" fmla="*/ 0 h 372"/>
                  <a:gd name="T8" fmla="*/ 276 w 357"/>
                  <a:gd name="T9" fmla="*/ 372 h 372"/>
                </a:gdLst>
                <a:ahLst/>
                <a:cxnLst>
                  <a:cxn ang="0">
                    <a:pos x="T0" y="T1"/>
                  </a:cxn>
                  <a:cxn ang="0">
                    <a:pos x="T2" y="T3"/>
                  </a:cxn>
                  <a:cxn ang="0">
                    <a:pos x="T4" y="T5"/>
                  </a:cxn>
                  <a:cxn ang="0">
                    <a:pos x="T6" y="T7"/>
                  </a:cxn>
                  <a:cxn ang="0">
                    <a:pos x="T8" y="T9"/>
                  </a:cxn>
                </a:cxnLst>
                <a:rect l="0" t="0" r="r" b="b"/>
                <a:pathLst>
                  <a:path w="357" h="372">
                    <a:moveTo>
                      <a:pt x="276" y="372"/>
                    </a:moveTo>
                    <a:lnTo>
                      <a:pt x="80" y="372"/>
                    </a:lnTo>
                    <a:lnTo>
                      <a:pt x="0" y="0"/>
                    </a:lnTo>
                    <a:lnTo>
                      <a:pt x="357" y="0"/>
                    </a:lnTo>
                    <a:lnTo>
                      <a:pt x="276" y="372"/>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39" name="Freeform 28"/>
              <p:cNvSpPr>
                <a:spLocks/>
              </p:cNvSpPr>
              <p:nvPr/>
            </p:nvSpPr>
            <p:spPr bwMode="auto">
              <a:xfrm>
                <a:off x="13880875" y="3899900"/>
                <a:ext cx="286217" cy="116343"/>
              </a:xfrm>
              <a:custGeom>
                <a:avLst/>
                <a:gdLst>
                  <a:gd name="T0" fmla="*/ 260 w 264"/>
                  <a:gd name="T1" fmla="*/ 1 h 107"/>
                  <a:gd name="T2" fmla="*/ 260 w 264"/>
                  <a:gd name="T3" fmla="*/ 0 h 107"/>
                  <a:gd name="T4" fmla="*/ 256 w 264"/>
                  <a:gd name="T5" fmla="*/ 0 h 107"/>
                  <a:gd name="T6" fmla="*/ 256 w 264"/>
                  <a:gd name="T7" fmla="*/ 1 h 107"/>
                  <a:gd name="T8" fmla="*/ 254 w 264"/>
                  <a:gd name="T9" fmla="*/ 22 h 107"/>
                  <a:gd name="T10" fmla="*/ 253 w 264"/>
                  <a:gd name="T11" fmla="*/ 36 h 107"/>
                  <a:gd name="T12" fmla="*/ 253 w 264"/>
                  <a:gd name="T13" fmla="*/ 43 h 107"/>
                  <a:gd name="T14" fmla="*/ 253 w 264"/>
                  <a:gd name="T15" fmla="*/ 45 h 107"/>
                  <a:gd name="T16" fmla="*/ 253 w 264"/>
                  <a:gd name="T17" fmla="*/ 45 h 107"/>
                  <a:gd name="T18" fmla="*/ 253 w 264"/>
                  <a:gd name="T19" fmla="*/ 45 h 107"/>
                  <a:gd name="T20" fmla="*/ 253 w 264"/>
                  <a:gd name="T21" fmla="*/ 45 h 107"/>
                  <a:gd name="T22" fmla="*/ 253 w 264"/>
                  <a:gd name="T23" fmla="*/ 45 h 107"/>
                  <a:gd name="T24" fmla="*/ 252 w 264"/>
                  <a:gd name="T25" fmla="*/ 46 h 107"/>
                  <a:gd name="T26" fmla="*/ 252 w 264"/>
                  <a:gd name="T27" fmla="*/ 50 h 107"/>
                  <a:gd name="T28" fmla="*/ 239 w 264"/>
                  <a:gd name="T29" fmla="*/ 75 h 107"/>
                  <a:gd name="T30" fmla="*/ 211 w 264"/>
                  <a:gd name="T31" fmla="*/ 88 h 107"/>
                  <a:gd name="T32" fmla="*/ 61 w 264"/>
                  <a:gd name="T33" fmla="*/ 88 h 107"/>
                  <a:gd name="T34" fmla="*/ 58 w 264"/>
                  <a:gd name="T35" fmla="*/ 88 h 107"/>
                  <a:gd name="T36" fmla="*/ 58 w 264"/>
                  <a:gd name="T37" fmla="*/ 88 h 107"/>
                  <a:gd name="T38" fmla="*/ 58 w 264"/>
                  <a:gd name="T39" fmla="*/ 88 h 107"/>
                  <a:gd name="T40" fmla="*/ 57 w 264"/>
                  <a:gd name="T41" fmla="*/ 88 h 107"/>
                  <a:gd name="T42" fmla="*/ 56 w 264"/>
                  <a:gd name="T43" fmla="*/ 88 h 107"/>
                  <a:gd name="T44" fmla="*/ 52 w 264"/>
                  <a:gd name="T45" fmla="*/ 88 h 107"/>
                  <a:gd name="T46" fmla="*/ 48 w 264"/>
                  <a:gd name="T47" fmla="*/ 88 h 107"/>
                  <a:gd name="T48" fmla="*/ 44 w 264"/>
                  <a:gd name="T49" fmla="*/ 87 h 107"/>
                  <a:gd name="T50" fmla="*/ 37 w 264"/>
                  <a:gd name="T51" fmla="*/ 84 h 107"/>
                  <a:gd name="T52" fmla="*/ 25 w 264"/>
                  <a:gd name="T53" fmla="*/ 75 h 107"/>
                  <a:gd name="T54" fmla="*/ 11 w 264"/>
                  <a:gd name="T55" fmla="*/ 50 h 107"/>
                  <a:gd name="T56" fmla="*/ 10 w 264"/>
                  <a:gd name="T57" fmla="*/ 36 h 107"/>
                  <a:gd name="T58" fmla="*/ 9 w 264"/>
                  <a:gd name="T59" fmla="*/ 22 h 107"/>
                  <a:gd name="T60" fmla="*/ 7 w 264"/>
                  <a:gd name="T61" fmla="*/ 1 h 107"/>
                  <a:gd name="T62" fmla="*/ 7 w 264"/>
                  <a:gd name="T63" fmla="*/ 0 h 107"/>
                  <a:gd name="T64" fmla="*/ 3 w 264"/>
                  <a:gd name="T65" fmla="*/ 0 h 107"/>
                  <a:gd name="T66" fmla="*/ 3 w 264"/>
                  <a:gd name="T67" fmla="*/ 1 h 107"/>
                  <a:gd name="T68" fmla="*/ 2 w 264"/>
                  <a:gd name="T69" fmla="*/ 22 h 107"/>
                  <a:gd name="T70" fmla="*/ 1 w 264"/>
                  <a:gd name="T71" fmla="*/ 36 h 107"/>
                  <a:gd name="T72" fmla="*/ 0 w 264"/>
                  <a:gd name="T73" fmla="*/ 51 h 107"/>
                  <a:gd name="T74" fmla="*/ 3 w 264"/>
                  <a:gd name="T75" fmla="*/ 69 h 107"/>
                  <a:gd name="T76" fmla="*/ 13 w 264"/>
                  <a:gd name="T77" fmla="*/ 85 h 107"/>
                  <a:gd name="T78" fmla="*/ 50 w 264"/>
                  <a:gd name="T79" fmla="*/ 106 h 107"/>
                  <a:gd name="T80" fmla="*/ 56 w 264"/>
                  <a:gd name="T81" fmla="*/ 106 h 107"/>
                  <a:gd name="T82" fmla="*/ 57 w 264"/>
                  <a:gd name="T83" fmla="*/ 106 h 107"/>
                  <a:gd name="T84" fmla="*/ 58 w 264"/>
                  <a:gd name="T85" fmla="*/ 106 h 107"/>
                  <a:gd name="T86" fmla="*/ 61 w 264"/>
                  <a:gd name="T87" fmla="*/ 106 h 107"/>
                  <a:gd name="T88" fmla="*/ 71 w 264"/>
                  <a:gd name="T89" fmla="*/ 107 h 107"/>
                  <a:gd name="T90" fmla="*/ 91 w 264"/>
                  <a:gd name="T91" fmla="*/ 107 h 107"/>
                  <a:gd name="T92" fmla="*/ 132 w 264"/>
                  <a:gd name="T93" fmla="*/ 107 h 107"/>
                  <a:gd name="T94" fmla="*/ 173 w 264"/>
                  <a:gd name="T95" fmla="*/ 107 h 107"/>
                  <a:gd name="T96" fmla="*/ 193 w 264"/>
                  <a:gd name="T97" fmla="*/ 107 h 107"/>
                  <a:gd name="T98" fmla="*/ 213 w 264"/>
                  <a:gd name="T99" fmla="*/ 106 h 107"/>
                  <a:gd name="T100" fmla="*/ 250 w 264"/>
                  <a:gd name="T101" fmla="*/ 85 h 107"/>
                  <a:gd name="T102" fmla="*/ 260 w 264"/>
                  <a:gd name="T103" fmla="*/ 69 h 107"/>
                  <a:gd name="T104" fmla="*/ 264 w 264"/>
                  <a:gd name="T105" fmla="*/ 51 h 107"/>
                  <a:gd name="T106" fmla="*/ 262 w 264"/>
                  <a:gd name="T107" fmla="*/ 22 h 107"/>
                  <a:gd name="T108" fmla="*/ 260 w 264"/>
                  <a:gd name="T109" fmla="*/ 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64" h="107">
                    <a:moveTo>
                      <a:pt x="260" y="1"/>
                    </a:moveTo>
                    <a:cubicBezTo>
                      <a:pt x="260" y="1"/>
                      <a:pt x="260" y="0"/>
                      <a:pt x="260" y="0"/>
                    </a:cubicBezTo>
                    <a:cubicBezTo>
                      <a:pt x="256" y="0"/>
                      <a:pt x="256" y="0"/>
                      <a:pt x="256" y="0"/>
                    </a:cubicBezTo>
                    <a:cubicBezTo>
                      <a:pt x="256" y="0"/>
                      <a:pt x="256" y="1"/>
                      <a:pt x="256" y="1"/>
                    </a:cubicBezTo>
                    <a:cubicBezTo>
                      <a:pt x="256" y="7"/>
                      <a:pt x="255" y="14"/>
                      <a:pt x="254" y="22"/>
                    </a:cubicBezTo>
                    <a:cubicBezTo>
                      <a:pt x="254" y="27"/>
                      <a:pt x="254" y="31"/>
                      <a:pt x="253" y="36"/>
                    </a:cubicBezTo>
                    <a:cubicBezTo>
                      <a:pt x="253" y="38"/>
                      <a:pt x="253" y="40"/>
                      <a:pt x="253" y="43"/>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3" y="45"/>
                      <a:pt x="253" y="45"/>
                      <a:pt x="253" y="45"/>
                    </a:cubicBezTo>
                    <a:cubicBezTo>
                      <a:pt x="252" y="46"/>
                      <a:pt x="252" y="46"/>
                      <a:pt x="252" y="46"/>
                    </a:cubicBezTo>
                    <a:cubicBezTo>
                      <a:pt x="252" y="48"/>
                      <a:pt x="252" y="49"/>
                      <a:pt x="252" y="50"/>
                    </a:cubicBezTo>
                    <a:cubicBezTo>
                      <a:pt x="251" y="59"/>
                      <a:pt x="246" y="68"/>
                      <a:pt x="239" y="75"/>
                    </a:cubicBezTo>
                    <a:cubicBezTo>
                      <a:pt x="232" y="82"/>
                      <a:pt x="222" y="87"/>
                      <a:pt x="211" y="88"/>
                    </a:cubicBezTo>
                    <a:cubicBezTo>
                      <a:pt x="206" y="88"/>
                      <a:pt x="64" y="88"/>
                      <a:pt x="61" y="88"/>
                    </a:cubicBezTo>
                    <a:cubicBezTo>
                      <a:pt x="58" y="88"/>
                      <a:pt x="58" y="88"/>
                      <a:pt x="58" y="88"/>
                    </a:cubicBezTo>
                    <a:cubicBezTo>
                      <a:pt x="58" y="88"/>
                      <a:pt x="58" y="88"/>
                      <a:pt x="58" y="88"/>
                    </a:cubicBezTo>
                    <a:cubicBezTo>
                      <a:pt x="58" y="88"/>
                      <a:pt x="58" y="88"/>
                      <a:pt x="58" y="88"/>
                    </a:cubicBezTo>
                    <a:cubicBezTo>
                      <a:pt x="58" y="88"/>
                      <a:pt x="57" y="88"/>
                      <a:pt x="57" y="88"/>
                    </a:cubicBezTo>
                    <a:cubicBezTo>
                      <a:pt x="56" y="88"/>
                      <a:pt x="56" y="88"/>
                      <a:pt x="56" y="88"/>
                    </a:cubicBezTo>
                    <a:cubicBezTo>
                      <a:pt x="55" y="88"/>
                      <a:pt x="53" y="88"/>
                      <a:pt x="52" y="88"/>
                    </a:cubicBezTo>
                    <a:cubicBezTo>
                      <a:pt x="51" y="88"/>
                      <a:pt x="50" y="88"/>
                      <a:pt x="48" y="88"/>
                    </a:cubicBezTo>
                    <a:cubicBezTo>
                      <a:pt x="44" y="87"/>
                      <a:pt x="44" y="87"/>
                      <a:pt x="44" y="87"/>
                    </a:cubicBezTo>
                    <a:cubicBezTo>
                      <a:pt x="42" y="86"/>
                      <a:pt x="39" y="85"/>
                      <a:pt x="37" y="84"/>
                    </a:cubicBezTo>
                    <a:cubicBezTo>
                      <a:pt x="32" y="82"/>
                      <a:pt x="28" y="79"/>
                      <a:pt x="25" y="75"/>
                    </a:cubicBezTo>
                    <a:cubicBezTo>
                      <a:pt x="17" y="68"/>
                      <a:pt x="13" y="59"/>
                      <a:pt x="11" y="50"/>
                    </a:cubicBezTo>
                    <a:cubicBezTo>
                      <a:pt x="11" y="46"/>
                      <a:pt x="11" y="40"/>
                      <a:pt x="10" y="36"/>
                    </a:cubicBezTo>
                    <a:cubicBezTo>
                      <a:pt x="10" y="31"/>
                      <a:pt x="10" y="27"/>
                      <a:pt x="9" y="22"/>
                    </a:cubicBezTo>
                    <a:cubicBezTo>
                      <a:pt x="9" y="14"/>
                      <a:pt x="8" y="7"/>
                      <a:pt x="7" y="1"/>
                    </a:cubicBezTo>
                    <a:cubicBezTo>
                      <a:pt x="7" y="1"/>
                      <a:pt x="7" y="0"/>
                      <a:pt x="7" y="0"/>
                    </a:cubicBezTo>
                    <a:cubicBezTo>
                      <a:pt x="3" y="0"/>
                      <a:pt x="3" y="0"/>
                      <a:pt x="3" y="0"/>
                    </a:cubicBezTo>
                    <a:cubicBezTo>
                      <a:pt x="3" y="0"/>
                      <a:pt x="3" y="1"/>
                      <a:pt x="3" y="1"/>
                    </a:cubicBezTo>
                    <a:cubicBezTo>
                      <a:pt x="3" y="7"/>
                      <a:pt x="2" y="14"/>
                      <a:pt x="2" y="22"/>
                    </a:cubicBezTo>
                    <a:cubicBezTo>
                      <a:pt x="1" y="27"/>
                      <a:pt x="1" y="31"/>
                      <a:pt x="1" y="36"/>
                    </a:cubicBezTo>
                    <a:cubicBezTo>
                      <a:pt x="0" y="40"/>
                      <a:pt x="0" y="45"/>
                      <a:pt x="0" y="51"/>
                    </a:cubicBezTo>
                    <a:cubicBezTo>
                      <a:pt x="0" y="57"/>
                      <a:pt x="1" y="63"/>
                      <a:pt x="3" y="69"/>
                    </a:cubicBezTo>
                    <a:cubicBezTo>
                      <a:pt x="6" y="74"/>
                      <a:pt x="9" y="80"/>
                      <a:pt x="13" y="85"/>
                    </a:cubicBezTo>
                    <a:cubicBezTo>
                      <a:pt x="22" y="96"/>
                      <a:pt x="35" y="104"/>
                      <a:pt x="50" y="106"/>
                    </a:cubicBezTo>
                    <a:cubicBezTo>
                      <a:pt x="53" y="106"/>
                      <a:pt x="54" y="106"/>
                      <a:pt x="56" y="106"/>
                    </a:cubicBezTo>
                    <a:cubicBezTo>
                      <a:pt x="57" y="106"/>
                      <a:pt x="57" y="106"/>
                      <a:pt x="57" y="106"/>
                    </a:cubicBezTo>
                    <a:cubicBezTo>
                      <a:pt x="58" y="106"/>
                      <a:pt x="58" y="106"/>
                      <a:pt x="58" y="106"/>
                    </a:cubicBezTo>
                    <a:cubicBezTo>
                      <a:pt x="61" y="106"/>
                      <a:pt x="61" y="106"/>
                      <a:pt x="61" y="106"/>
                    </a:cubicBezTo>
                    <a:cubicBezTo>
                      <a:pt x="64" y="107"/>
                      <a:pt x="67" y="107"/>
                      <a:pt x="71" y="107"/>
                    </a:cubicBezTo>
                    <a:cubicBezTo>
                      <a:pt x="77" y="107"/>
                      <a:pt x="84" y="107"/>
                      <a:pt x="91" y="107"/>
                    </a:cubicBezTo>
                    <a:cubicBezTo>
                      <a:pt x="104" y="107"/>
                      <a:pt x="118" y="107"/>
                      <a:pt x="132" y="107"/>
                    </a:cubicBezTo>
                    <a:cubicBezTo>
                      <a:pt x="145" y="107"/>
                      <a:pt x="159" y="107"/>
                      <a:pt x="173" y="107"/>
                    </a:cubicBezTo>
                    <a:cubicBezTo>
                      <a:pt x="179" y="107"/>
                      <a:pt x="186" y="107"/>
                      <a:pt x="193" y="107"/>
                    </a:cubicBezTo>
                    <a:cubicBezTo>
                      <a:pt x="200" y="106"/>
                      <a:pt x="205" y="107"/>
                      <a:pt x="213" y="106"/>
                    </a:cubicBezTo>
                    <a:cubicBezTo>
                      <a:pt x="228" y="104"/>
                      <a:pt x="242" y="96"/>
                      <a:pt x="250" y="85"/>
                    </a:cubicBezTo>
                    <a:cubicBezTo>
                      <a:pt x="254" y="80"/>
                      <a:pt x="258" y="74"/>
                      <a:pt x="260" y="69"/>
                    </a:cubicBezTo>
                    <a:cubicBezTo>
                      <a:pt x="262" y="63"/>
                      <a:pt x="263" y="57"/>
                      <a:pt x="264" y="51"/>
                    </a:cubicBezTo>
                    <a:cubicBezTo>
                      <a:pt x="264" y="40"/>
                      <a:pt x="262" y="31"/>
                      <a:pt x="262" y="22"/>
                    </a:cubicBezTo>
                    <a:cubicBezTo>
                      <a:pt x="261" y="14"/>
                      <a:pt x="261" y="7"/>
                      <a:pt x="260" y="1"/>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0" name="Oval 29"/>
              <p:cNvSpPr>
                <a:spLocks noChangeArrowheads="1"/>
              </p:cNvSpPr>
              <p:nvPr/>
            </p:nvSpPr>
            <p:spPr bwMode="auto">
              <a:xfrm>
                <a:off x="13994743"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1" name="Oval 30"/>
              <p:cNvSpPr>
                <a:spLocks noChangeArrowheads="1"/>
              </p:cNvSpPr>
              <p:nvPr/>
            </p:nvSpPr>
            <p:spPr bwMode="auto">
              <a:xfrm>
                <a:off x="14040228" y="4049970"/>
                <a:ext cx="12996" cy="12996"/>
              </a:xfrm>
              <a:prstGeom prst="ellipse">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31"/>
              <p:cNvSpPr>
                <a:spLocks noEditPoints="1"/>
              </p:cNvSpPr>
              <p:nvPr/>
            </p:nvSpPr>
            <p:spPr bwMode="auto">
              <a:xfrm>
                <a:off x="14004335" y="4101025"/>
                <a:ext cx="38987" cy="39297"/>
              </a:xfrm>
              <a:custGeom>
                <a:avLst/>
                <a:gdLst>
                  <a:gd name="T0" fmla="*/ 18 w 36"/>
                  <a:gd name="T1" fmla="*/ 36 h 36"/>
                  <a:gd name="T2" fmla="*/ 0 w 36"/>
                  <a:gd name="T3" fmla="*/ 18 h 36"/>
                  <a:gd name="T4" fmla="*/ 18 w 36"/>
                  <a:gd name="T5" fmla="*/ 0 h 36"/>
                  <a:gd name="T6" fmla="*/ 36 w 36"/>
                  <a:gd name="T7" fmla="*/ 18 h 36"/>
                  <a:gd name="T8" fmla="*/ 18 w 36"/>
                  <a:gd name="T9" fmla="*/ 36 h 36"/>
                  <a:gd name="T10" fmla="*/ 18 w 36"/>
                  <a:gd name="T11" fmla="*/ 5 h 36"/>
                  <a:gd name="T12" fmla="*/ 5 w 36"/>
                  <a:gd name="T13" fmla="*/ 18 h 36"/>
                  <a:gd name="T14" fmla="*/ 18 w 36"/>
                  <a:gd name="T15" fmla="*/ 30 h 36"/>
                  <a:gd name="T16" fmla="*/ 30 w 36"/>
                  <a:gd name="T17" fmla="*/ 18 h 36"/>
                  <a:gd name="T18" fmla="*/ 18 w 36"/>
                  <a:gd name="T19" fmla="*/ 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6">
                    <a:moveTo>
                      <a:pt x="18" y="36"/>
                    </a:moveTo>
                    <a:cubicBezTo>
                      <a:pt x="8" y="36"/>
                      <a:pt x="0" y="28"/>
                      <a:pt x="0" y="18"/>
                    </a:cubicBezTo>
                    <a:cubicBezTo>
                      <a:pt x="0" y="8"/>
                      <a:pt x="8" y="0"/>
                      <a:pt x="18" y="0"/>
                    </a:cubicBezTo>
                    <a:cubicBezTo>
                      <a:pt x="28" y="0"/>
                      <a:pt x="36" y="8"/>
                      <a:pt x="36" y="18"/>
                    </a:cubicBezTo>
                    <a:cubicBezTo>
                      <a:pt x="36" y="28"/>
                      <a:pt x="28" y="36"/>
                      <a:pt x="18" y="36"/>
                    </a:cubicBezTo>
                    <a:close/>
                    <a:moveTo>
                      <a:pt x="18" y="5"/>
                    </a:moveTo>
                    <a:cubicBezTo>
                      <a:pt x="11" y="5"/>
                      <a:pt x="5" y="11"/>
                      <a:pt x="5" y="18"/>
                    </a:cubicBezTo>
                    <a:cubicBezTo>
                      <a:pt x="5" y="25"/>
                      <a:pt x="11" y="30"/>
                      <a:pt x="18" y="30"/>
                    </a:cubicBezTo>
                    <a:cubicBezTo>
                      <a:pt x="25" y="30"/>
                      <a:pt x="30" y="25"/>
                      <a:pt x="30" y="18"/>
                    </a:cubicBezTo>
                    <a:cubicBezTo>
                      <a:pt x="30" y="11"/>
                      <a:pt x="25" y="5"/>
                      <a:pt x="18" y="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32"/>
              <p:cNvSpPr>
                <a:spLocks noChangeArrowheads="1"/>
              </p:cNvSpPr>
              <p:nvPr/>
            </p:nvSpPr>
            <p:spPr bwMode="auto">
              <a:xfrm>
                <a:off x="14015165" y="4068536"/>
                <a:ext cx="16399" cy="4548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4" name="Freeform 33"/>
              <p:cNvSpPr>
                <a:spLocks/>
              </p:cNvSpPr>
              <p:nvPr/>
            </p:nvSpPr>
            <p:spPr bwMode="auto">
              <a:xfrm>
                <a:off x="13601156" y="4068536"/>
                <a:ext cx="27229" cy="73952"/>
              </a:xfrm>
              <a:custGeom>
                <a:avLst/>
                <a:gdLst>
                  <a:gd name="T0" fmla="*/ 0 w 25"/>
                  <a:gd name="T1" fmla="*/ 25 h 68"/>
                  <a:gd name="T2" fmla="*/ 0 w 25"/>
                  <a:gd name="T3" fmla="*/ 68 h 68"/>
                  <a:gd name="T4" fmla="*/ 25 w 25"/>
                  <a:gd name="T5" fmla="*/ 42 h 68"/>
                  <a:gd name="T6" fmla="*/ 25 w 25"/>
                  <a:gd name="T7" fmla="*/ 0 h 68"/>
                  <a:gd name="T8" fmla="*/ 0 w 25"/>
                  <a:gd name="T9" fmla="*/ 25 h 68"/>
                </a:gdLst>
                <a:ahLst/>
                <a:cxnLst>
                  <a:cxn ang="0">
                    <a:pos x="T0" y="T1"/>
                  </a:cxn>
                  <a:cxn ang="0">
                    <a:pos x="T2" y="T3"/>
                  </a:cxn>
                  <a:cxn ang="0">
                    <a:pos x="T4" y="T5"/>
                  </a:cxn>
                  <a:cxn ang="0">
                    <a:pos x="T6" y="T7"/>
                  </a:cxn>
                  <a:cxn ang="0">
                    <a:pos x="T8" y="T9"/>
                  </a:cxn>
                </a:cxnLst>
                <a:rect l="0" t="0" r="r" b="b"/>
                <a:pathLst>
                  <a:path w="25" h="68">
                    <a:moveTo>
                      <a:pt x="0" y="25"/>
                    </a:moveTo>
                    <a:cubicBezTo>
                      <a:pt x="0" y="68"/>
                      <a:pt x="0" y="68"/>
                      <a:pt x="0" y="68"/>
                    </a:cubicBezTo>
                    <a:cubicBezTo>
                      <a:pt x="14" y="68"/>
                      <a:pt x="25" y="56"/>
                      <a:pt x="25" y="42"/>
                    </a:cubicBezTo>
                    <a:cubicBezTo>
                      <a:pt x="25" y="0"/>
                      <a:pt x="25" y="0"/>
                      <a:pt x="25" y="0"/>
                    </a:cubicBezTo>
                    <a:cubicBezTo>
                      <a:pt x="11" y="0"/>
                      <a:pt x="0" y="12"/>
                      <a:pt x="0" y="25"/>
                    </a:cubicBez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34"/>
              <p:cNvSpPr>
                <a:spLocks noChangeArrowheads="1"/>
              </p:cNvSpPr>
              <p:nvPr/>
            </p:nvSpPr>
            <p:spPr bwMode="auto">
              <a:xfrm>
                <a:off x="13994743" y="3995512"/>
                <a:ext cx="58481" cy="40225"/>
              </a:xfrm>
              <a:prstGeom prst="rect">
                <a:avLst/>
              </a:pr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30" name="TextBox 129"/>
            <p:cNvSpPr txBox="1"/>
            <p:nvPr/>
          </p:nvSpPr>
          <p:spPr>
            <a:xfrm>
              <a:off x="6053111" y="175620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Cows</a:t>
              </a:r>
            </a:p>
          </p:txBody>
        </p:sp>
      </p:grpSp>
      <p:grpSp>
        <p:nvGrpSpPr>
          <p:cNvPr id="18" name="Group 17"/>
          <p:cNvGrpSpPr/>
          <p:nvPr/>
        </p:nvGrpSpPr>
        <p:grpSpPr>
          <a:xfrm>
            <a:off x="7846034" y="5188797"/>
            <a:ext cx="968599" cy="702117"/>
            <a:chOff x="7447662" y="5112899"/>
            <a:chExt cx="968599" cy="702117"/>
          </a:xfrm>
        </p:grpSpPr>
        <p:grpSp>
          <p:nvGrpSpPr>
            <p:cNvPr id="147" name="Group 146"/>
            <p:cNvGrpSpPr/>
            <p:nvPr/>
          </p:nvGrpSpPr>
          <p:grpSpPr>
            <a:xfrm>
              <a:off x="7555006" y="5112899"/>
              <a:ext cx="682748" cy="514643"/>
              <a:chOff x="14466548" y="3803109"/>
              <a:chExt cx="499020" cy="376151"/>
            </a:xfrm>
            <a:solidFill>
              <a:srgbClr val="5780CA"/>
            </a:solidFill>
          </p:grpSpPr>
          <p:sp>
            <p:nvSpPr>
              <p:cNvPr id="149" name="Freeform 39"/>
              <p:cNvSpPr>
                <a:spLocks/>
              </p:cNvSpPr>
              <p:nvPr/>
            </p:nvSpPr>
            <p:spPr bwMode="auto">
              <a:xfrm>
                <a:off x="14657821" y="3803109"/>
                <a:ext cx="149599" cy="71595"/>
              </a:xfrm>
              <a:custGeom>
                <a:avLst/>
                <a:gdLst>
                  <a:gd name="T0" fmla="*/ 408 w 560"/>
                  <a:gd name="T1" fmla="*/ 187 h 265"/>
                  <a:gd name="T2" fmla="*/ 523 w 560"/>
                  <a:gd name="T3" fmla="*/ 187 h 265"/>
                  <a:gd name="T4" fmla="*/ 523 w 560"/>
                  <a:gd name="T5" fmla="*/ 187 h 265"/>
                  <a:gd name="T6" fmla="*/ 530 w 560"/>
                  <a:gd name="T7" fmla="*/ 187 h 265"/>
                  <a:gd name="T8" fmla="*/ 537 w 560"/>
                  <a:gd name="T9" fmla="*/ 185 h 265"/>
                  <a:gd name="T10" fmla="*/ 544 w 560"/>
                  <a:gd name="T11" fmla="*/ 181 h 265"/>
                  <a:gd name="T12" fmla="*/ 550 w 560"/>
                  <a:gd name="T13" fmla="*/ 177 h 265"/>
                  <a:gd name="T14" fmla="*/ 554 w 560"/>
                  <a:gd name="T15" fmla="*/ 172 h 265"/>
                  <a:gd name="T16" fmla="*/ 557 w 560"/>
                  <a:gd name="T17" fmla="*/ 164 h 265"/>
                  <a:gd name="T18" fmla="*/ 559 w 560"/>
                  <a:gd name="T19" fmla="*/ 158 h 265"/>
                  <a:gd name="T20" fmla="*/ 560 w 560"/>
                  <a:gd name="T21" fmla="*/ 150 h 265"/>
                  <a:gd name="T22" fmla="*/ 560 w 560"/>
                  <a:gd name="T23" fmla="*/ 37 h 265"/>
                  <a:gd name="T24" fmla="*/ 560 w 560"/>
                  <a:gd name="T25" fmla="*/ 37 h 265"/>
                  <a:gd name="T26" fmla="*/ 559 w 560"/>
                  <a:gd name="T27" fmla="*/ 29 h 265"/>
                  <a:gd name="T28" fmla="*/ 557 w 560"/>
                  <a:gd name="T29" fmla="*/ 22 h 265"/>
                  <a:gd name="T30" fmla="*/ 554 w 560"/>
                  <a:gd name="T31" fmla="*/ 15 h 265"/>
                  <a:gd name="T32" fmla="*/ 550 w 560"/>
                  <a:gd name="T33" fmla="*/ 10 h 265"/>
                  <a:gd name="T34" fmla="*/ 544 w 560"/>
                  <a:gd name="T35" fmla="*/ 6 h 265"/>
                  <a:gd name="T36" fmla="*/ 537 w 560"/>
                  <a:gd name="T37" fmla="*/ 2 h 265"/>
                  <a:gd name="T38" fmla="*/ 530 w 560"/>
                  <a:gd name="T39" fmla="*/ 0 h 265"/>
                  <a:gd name="T40" fmla="*/ 523 w 560"/>
                  <a:gd name="T41" fmla="*/ 0 h 265"/>
                  <a:gd name="T42" fmla="*/ 37 w 560"/>
                  <a:gd name="T43" fmla="*/ 0 h 265"/>
                  <a:gd name="T44" fmla="*/ 37 w 560"/>
                  <a:gd name="T45" fmla="*/ 0 h 265"/>
                  <a:gd name="T46" fmla="*/ 30 w 560"/>
                  <a:gd name="T47" fmla="*/ 0 h 265"/>
                  <a:gd name="T48" fmla="*/ 23 w 560"/>
                  <a:gd name="T49" fmla="*/ 2 h 265"/>
                  <a:gd name="T50" fmla="*/ 17 w 560"/>
                  <a:gd name="T51" fmla="*/ 6 h 265"/>
                  <a:gd name="T52" fmla="*/ 12 w 560"/>
                  <a:gd name="T53" fmla="*/ 10 h 265"/>
                  <a:gd name="T54" fmla="*/ 6 w 560"/>
                  <a:gd name="T55" fmla="*/ 15 h 265"/>
                  <a:gd name="T56" fmla="*/ 3 w 560"/>
                  <a:gd name="T57" fmla="*/ 22 h 265"/>
                  <a:gd name="T58" fmla="*/ 1 w 560"/>
                  <a:gd name="T59" fmla="*/ 29 h 265"/>
                  <a:gd name="T60" fmla="*/ 0 w 560"/>
                  <a:gd name="T61" fmla="*/ 37 h 265"/>
                  <a:gd name="T62" fmla="*/ 0 w 560"/>
                  <a:gd name="T63" fmla="*/ 150 h 265"/>
                  <a:gd name="T64" fmla="*/ 0 w 560"/>
                  <a:gd name="T65" fmla="*/ 150 h 265"/>
                  <a:gd name="T66" fmla="*/ 1 w 560"/>
                  <a:gd name="T67" fmla="*/ 158 h 265"/>
                  <a:gd name="T68" fmla="*/ 3 w 560"/>
                  <a:gd name="T69" fmla="*/ 164 h 265"/>
                  <a:gd name="T70" fmla="*/ 6 w 560"/>
                  <a:gd name="T71" fmla="*/ 172 h 265"/>
                  <a:gd name="T72" fmla="*/ 12 w 560"/>
                  <a:gd name="T73" fmla="*/ 177 h 265"/>
                  <a:gd name="T74" fmla="*/ 17 w 560"/>
                  <a:gd name="T75" fmla="*/ 181 h 265"/>
                  <a:gd name="T76" fmla="*/ 23 w 560"/>
                  <a:gd name="T77" fmla="*/ 185 h 265"/>
                  <a:gd name="T78" fmla="*/ 30 w 560"/>
                  <a:gd name="T79" fmla="*/ 187 h 265"/>
                  <a:gd name="T80" fmla="*/ 37 w 560"/>
                  <a:gd name="T81" fmla="*/ 187 h 265"/>
                  <a:gd name="T82" fmla="*/ 153 w 560"/>
                  <a:gd name="T83" fmla="*/ 187 h 265"/>
                  <a:gd name="T84" fmla="*/ 153 w 560"/>
                  <a:gd name="T85" fmla="*/ 265 h 265"/>
                  <a:gd name="T86" fmla="*/ 408 w 560"/>
                  <a:gd name="T87" fmla="*/ 265 h 265"/>
                  <a:gd name="T88" fmla="*/ 408 w 560"/>
                  <a:gd name="T89" fmla="*/ 187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60" h="265">
                    <a:moveTo>
                      <a:pt x="408" y="187"/>
                    </a:moveTo>
                    <a:lnTo>
                      <a:pt x="523" y="187"/>
                    </a:lnTo>
                    <a:lnTo>
                      <a:pt x="523" y="187"/>
                    </a:lnTo>
                    <a:lnTo>
                      <a:pt x="530" y="187"/>
                    </a:lnTo>
                    <a:lnTo>
                      <a:pt x="537" y="185"/>
                    </a:lnTo>
                    <a:lnTo>
                      <a:pt x="544" y="181"/>
                    </a:lnTo>
                    <a:lnTo>
                      <a:pt x="550" y="177"/>
                    </a:lnTo>
                    <a:lnTo>
                      <a:pt x="554" y="172"/>
                    </a:lnTo>
                    <a:lnTo>
                      <a:pt x="557" y="164"/>
                    </a:lnTo>
                    <a:lnTo>
                      <a:pt x="559" y="158"/>
                    </a:lnTo>
                    <a:lnTo>
                      <a:pt x="560" y="150"/>
                    </a:lnTo>
                    <a:lnTo>
                      <a:pt x="560" y="37"/>
                    </a:lnTo>
                    <a:lnTo>
                      <a:pt x="560" y="37"/>
                    </a:lnTo>
                    <a:lnTo>
                      <a:pt x="559" y="29"/>
                    </a:lnTo>
                    <a:lnTo>
                      <a:pt x="557" y="22"/>
                    </a:lnTo>
                    <a:lnTo>
                      <a:pt x="554" y="15"/>
                    </a:lnTo>
                    <a:lnTo>
                      <a:pt x="550" y="10"/>
                    </a:lnTo>
                    <a:lnTo>
                      <a:pt x="544" y="6"/>
                    </a:lnTo>
                    <a:lnTo>
                      <a:pt x="537" y="2"/>
                    </a:lnTo>
                    <a:lnTo>
                      <a:pt x="530" y="0"/>
                    </a:lnTo>
                    <a:lnTo>
                      <a:pt x="523" y="0"/>
                    </a:lnTo>
                    <a:lnTo>
                      <a:pt x="37" y="0"/>
                    </a:lnTo>
                    <a:lnTo>
                      <a:pt x="37" y="0"/>
                    </a:lnTo>
                    <a:lnTo>
                      <a:pt x="30" y="0"/>
                    </a:lnTo>
                    <a:lnTo>
                      <a:pt x="23" y="2"/>
                    </a:lnTo>
                    <a:lnTo>
                      <a:pt x="17" y="6"/>
                    </a:lnTo>
                    <a:lnTo>
                      <a:pt x="12" y="10"/>
                    </a:lnTo>
                    <a:lnTo>
                      <a:pt x="6" y="15"/>
                    </a:lnTo>
                    <a:lnTo>
                      <a:pt x="3" y="22"/>
                    </a:lnTo>
                    <a:lnTo>
                      <a:pt x="1" y="29"/>
                    </a:lnTo>
                    <a:lnTo>
                      <a:pt x="0" y="37"/>
                    </a:lnTo>
                    <a:lnTo>
                      <a:pt x="0" y="150"/>
                    </a:lnTo>
                    <a:lnTo>
                      <a:pt x="0" y="150"/>
                    </a:lnTo>
                    <a:lnTo>
                      <a:pt x="1" y="158"/>
                    </a:lnTo>
                    <a:lnTo>
                      <a:pt x="3" y="164"/>
                    </a:lnTo>
                    <a:lnTo>
                      <a:pt x="6" y="172"/>
                    </a:lnTo>
                    <a:lnTo>
                      <a:pt x="12" y="177"/>
                    </a:lnTo>
                    <a:lnTo>
                      <a:pt x="17" y="181"/>
                    </a:lnTo>
                    <a:lnTo>
                      <a:pt x="23" y="185"/>
                    </a:lnTo>
                    <a:lnTo>
                      <a:pt x="30" y="187"/>
                    </a:lnTo>
                    <a:lnTo>
                      <a:pt x="37" y="187"/>
                    </a:lnTo>
                    <a:lnTo>
                      <a:pt x="153" y="187"/>
                    </a:lnTo>
                    <a:lnTo>
                      <a:pt x="153" y="265"/>
                    </a:lnTo>
                    <a:lnTo>
                      <a:pt x="408" y="265"/>
                    </a:lnTo>
                    <a:lnTo>
                      <a:pt x="408" y="187"/>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0" name="Freeform 40"/>
              <p:cNvSpPr>
                <a:spLocks noEditPoints="1"/>
              </p:cNvSpPr>
              <p:nvPr/>
            </p:nvSpPr>
            <p:spPr bwMode="auto">
              <a:xfrm>
                <a:off x="14466548" y="3895020"/>
                <a:ext cx="499020" cy="284240"/>
              </a:xfrm>
              <a:custGeom>
                <a:avLst/>
                <a:gdLst>
                  <a:gd name="T0" fmla="*/ 1674 w 1868"/>
                  <a:gd name="T1" fmla="*/ 147 h 1065"/>
                  <a:gd name="T2" fmla="*/ 1651 w 1868"/>
                  <a:gd name="T3" fmla="*/ 162 h 1065"/>
                  <a:gd name="T4" fmla="*/ 1645 w 1868"/>
                  <a:gd name="T5" fmla="*/ 312 h 1065"/>
                  <a:gd name="T6" fmla="*/ 1546 w 1868"/>
                  <a:gd name="T7" fmla="*/ 30 h 1065"/>
                  <a:gd name="T8" fmla="*/ 1530 w 1868"/>
                  <a:gd name="T9" fmla="*/ 7 h 1065"/>
                  <a:gd name="T10" fmla="*/ 701 w 1868"/>
                  <a:gd name="T11" fmla="*/ 0 h 1065"/>
                  <a:gd name="T12" fmla="*/ 678 w 1868"/>
                  <a:gd name="T13" fmla="*/ 8 h 1065"/>
                  <a:gd name="T14" fmla="*/ 320 w 1868"/>
                  <a:gd name="T15" fmla="*/ 210 h 1065"/>
                  <a:gd name="T16" fmla="*/ 294 w 1868"/>
                  <a:gd name="T17" fmla="*/ 221 h 1065"/>
                  <a:gd name="T18" fmla="*/ 284 w 1868"/>
                  <a:gd name="T19" fmla="*/ 247 h 1065"/>
                  <a:gd name="T20" fmla="*/ 187 w 1868"/>
                  <a:gd name="T21" fmla="*/ 288 h 1065"/>
                  <a:gd name="T22" fmla="*/ 176 w 1868"/>
                  <a:gd name="T23" fmla="*/ 262 h 1065"/>
                  <a:gd name="T24" fmla="*/ 150 w 1868"/>
                  <a:gd name="T25" fmla="*/ 252 h 1065"/>
                  <a:gd name="T26" fmla="*/ 22 w 1868"/>
                  <a:gd name="T27" fmla="*/ 254 h 1065"/>
                  <a:gd name="T28" fmla="*/ 2 w 1868"/>
                  <a:gd name="T29" fmla="*/ 273 h 1065"/>
                  <a:gd name="T30" fmla="*/ 0 w 1868"/>
                  <a:gd name="T31" fmla="*/ 776 h 1065"/>
                  <a:gd name="T32" fmla="*/ 10 w 1868"/>
                  <a:gd name="T33" fmla="*/ 802 h 1065"/>
                  <a:gd name="T34" fmla="*/ 37 w 1868"/>
                  <a:gd name="T35" fmla="*/ 814 h 1065"/>
                  <a:gd name="T36" fmla="*/ 164 w 1868"/>
                  <a:gd name="T37" fmla="*/ 810 h 1065"/>
                  <a:gd name="T38" fmla="*/ 184 w 1868"/>
                  <a:gd name="T39" fmla="*/ 791 h 1065"/>
                  <a:gd name="T40" fmla="*/ 284 w 1868"/>
                  <a:gd name="T41" fmla="*/ 660 h 1065"/>
                  <a:gd name="T42" fmla="*/ 286 w 1868"/>
                  <a:gd name="T43" fmla="*/ 832 h 1065"/>
                  <a:gd name="T44" fmla="*/ 306 w 1868"/>
                  <a:gd name="T45" fmla="*/ 852 h 1065"/>
                  <a:gd name="T46" fmla="*/ 672 w 1868"/>
                  <a:gd name="T47" fmla="*/ 1051 h 1065"/>
                  <a:gd name="T48" fmla="*/ 693 w 1868"/>
                  <a:gd name="T49" fmla="*/ 1064 h 1065"/>
                  <a:gd name="T50" fmla="*/ 1262 w 1868"/>
                  <a:gd name="T51" fmla="*/ 1064 h 1065"/>
                  <a:gd name="T52" fmla="*/ 1537 w 1868"/>
                  <a:gd name="T53" fmla="*/ 783 h 1065"/>
                  <a:gd name="T54" fmla="*/ 1546 w 1868"/>
                  <a:gd name="T55" fmla="*/ 764 h 1065"/>
                  <a:gd name="T56" fmla="*/ 1645 w 1868"/>
                  <a:gd name="T57" fmla="*/ 803 h 1065"/>
                  <a:gd name="T58" fmla="*/ 1651 w 1868"/>
                  <a:gd name="T59" fmla="*/ 825 h 1065"/>
                  <a:gd name="T60" fmla="*/ 1674 w 1868"/>
                  <a:gd name="T61" fmla="*/ 840 h 1065"/>
                  <a:gd name="T62" fmla="*/ 1838 w 1868"/>
                  <a:gd name="T63" fmla="*/ 840 h 1065"/>
                  <a:gd name="T64" fmla="*/ 1862 w 1868"/>
                  <a:gd name="T65" fmla="*/ 825 h 1065"/>
                  <a:gd name="T66" fmla="*/ 1868 w 1868"/>
                  <a:gd name="T67" fmla="*/ 183 h 1065"/>
                  <a:gd name="T68" fmla="*/ 1862 w 1868"/>
                  <a:gd name="T69" fmla="*/ 162 h 1065"/>
                  <a:gd name="T70" fmla="*/ 1838 w 1868"/>
                  <a:gd name="T71" fmla="*/ 147 h 1065"/>
                  <a:gd name="T72" fmla="*/ 946 w 1868"/>
                  <a:gd name="T73" fmla="*/ 611 h 1065"/>
                  <a:gd name="T74" fmla="*/ 808 w 1868"/>
                  <a:gd name="T75" fmla="*/ 609 h 1065"/>
                  <a:gd name="T76" fmla="*/ 791 w 1868"/>
                  <a:gd name="T77" fmla="*/ 599 h 1065"/>
                  <a:gd name="T78" fmla="*/ 784 w 1868"/>
                  <a:gd name="T79" fmla="*/ 579 h 1065"/>
                  <a:gd name="T80" fmla="*/ 788 w 1868"/>
                  <a:gd name="T81" fmla="*/ 561 h 1065"/>
                  <a:gd name="T82" fmla="*/ 1121 w 1868"/>
                  <a:gd name="T83" fmla="*/ 165 h 1065"/>
                  <a:gd name="T84" fmla="*/ 1143 w 1868"/>
                  <a:gd name="T85" fmla="*/ 158 h 1065"/>
                  <a:gd name="T86" fmla="*/ 1166 w 1868"/>
                  <a:gd name="T87" fmla="*/ 164 h 1065"/>
                  <a:gd name="T88" fmla="*/ 1179 w 1868"/>
                  <a:gd name="T89" fmla="*/ 182 h 1065"/>
                  <a:gd name="T90" fmla="*/ 1087 w 1868"/>
                  <a:gd name="T91" fmla="*/ 436 h 1065"/>
                  <a:gd name="T92" fmla="*/ 1225 w 1868"/>
                  <a:gd name="T93" fmla="*/ 438 h 1065"/>
                  <a:gd name="T94" fmla="*/ 1241 w 1868"/>
                  <a:gd name="T95" fmla="*/ 448 h 1065"/>
                  <a:gd name="T96" fmla="*/ 1248 w 1868"/>
                  <a:gd name="T97" fmla="*/ 474 h 1065"/>
                  <a:gd name="T98" fmla="*/ 916 w 1868"/>
                  <a:gd name="T99" fmla="*/ 878 h 1065"/>
                  <a:gd name="T100" fmla="*/ 900 w 1868"/>
                  <a:gd name="T101" fmla="*/ 889 h 1065"/>
                  <a:gd name="T102" fmla="*/ 877 w 1868"/>
                  <a:gd name="T103" fmla="*/ 890 h 1065"/>
                  <a:gd name="T104" fmla="*/ 858 w 1868"/>
                  <a:gd name="T105" fmla="*/ 876 h 1065"/>
                  <a:gd name="T106" fmla="*/ 853 w 1868"/>
                  <a:gd name="T107" fmla="*/ 854 h 10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68" h="1065">
                    <a:moveTo>
                      <a:pt x="1831" y="146"/>
                    </a:moveTo>
                    <a:lnTo>
                      <a:pt x="1682" y="146"/>
                    </a:lnTo>
                    <a:lnTo>
                      <a:pt x="1682" y="146"/>
                    </a:lnTo>
                    <a:lnTo>
                      <a:pt x="1674" y="147"/>
                    </a:lnTo>
                    <a:lnTo>
                      <a:pt x="1667" y="149"/>
                    </a:lnTo>
                    <a:lnTo>
                      <a:pt x="1661" y="152"/>
                    </a:lnTo>
                    <a:lnTo>
                      <a:pt x="1656" y="157"/>
                    </a:lnTo>
                    <a:lnTo>
                      <a:pt x="1651" y="162"/>
                    </a:lnTo>
                    <a:lnTo>
                      <a:pt x="1648" y="168"/>
                    </a:lnTo>
                    <a:lnTo>
                      <a:pt x="1646" y="175"/>
                    </a:lnTo>
                    <a:lnTo>
                      <a:pt x="1645" y="183"/>
                    </a:lnTo>
                    <a:lnTo>
                      <a:pt x="1645" y="312"/>
                    </a:lnTo>
                    <a:lnTo>
                      <a:pt x="1547" y="312"/>
                    </a:lnTo>
                    <a:lnTo>
                      <a:pt x="1547" y="37"/>
                    </a:lnTo>
                    <a:lnTo>
                      <a:pt x="1547" y="37"/>
                    </a:lnTo>
                    <a:lnTo>
                      <a:pt x="1546" y="30"/>
                    </a:lnTo>
                    <a:lnTo>
                      <a:pt x="1544" y="23"/>
                    </a:lnTo>
                    <a:lnTo>
                      <a:pt x="1541" y="17"/>
                    </a:lnTo>
                    <a:lnTo>
                      <a:pt x="1536" y="11"/>
                    </a:lnTo>
                    <a:lnTo>
                      <a:pt x="1530" y="7"/>
                    </a:lnTo>
                    <a:lnTo>
                      <a:pt x="1524" y="3"/>
                    </a:lnTo>
                    <a:lnTo>
                      <a:pt x="1517" y="1"/>
                    </a:lnTo>
                    <a:lnTo>
                      <a:pt x="1510" y="0"/>
                    </a:lnTo>
                    <a:lnTo>
                      <a:pt x="701" y="0"/>
                    </a:lnTo>
                    <a:lnTo>
                      <a:pt x="701" y="0"/>
                    </a:lnTo>
                    <a:lnTo>
                      <a:pt x="693" y="1"/>
                    </a:lnTo>
                    <a:lnTo>
                      <a:pt x="685" y="3"/>
                    </a:lnTo>
                    <a:lnTo>
                      <a:pt x="678" y="8"/>
                    </a:lnTo>
                    <a:lnTo>
                      <a:pt x="672" y="14"/>
                    </a:lnTo>
                    <a:lnTo>
                      <a:pt x="505" y="210"/>
                    </a:lnTo>
                    <a:lnTo>
                      <a:pt x="320" y="210"/>
                    </a:lnTo>
                    <a:lnTo>
                      <a:pt x="320" y="210"/>
                    </a:lnTo>
                    <a:lnTo>
                      <a:pt x="313" y="210"/>
                    </a:lnTo>
                    <a:lnTo>
                      <a:pt x="306" y="213"/>
                    </a:lnTo>
                    <a:lnTo>
                      <a:pt x="299" y="217"/>
                    </a:lnTo>
                    <a:lnTo>
                      <a:pt x="294" y="221"/>
                    </a:lnTo>
                    <a:lnTo>
                      <a:pt x="290" y="227"/>
                    </a:lnTo>
                    <a:lnTo>
                      <a:pt x="286" y="233"/>
                    </a:lnTo>
                    <a:lnTo>
                      <a:pt x="284" y="239"/>
                    </a:lnTo>
                    <a:lnTo>
                      <a:pt x="284" y="247"/>
                    </a:lnTo>
                    <a:lnTo>
                      <a:pt x="284" y="404"/>
                    </a:lnTo>
                    <a:lnTo>
                      <a:pt x="187" y="404"/>
                    </a:lnTo>
                    <a:lnTo>
                      <a:pt x="187" y="288"/>
                    </a:lnTo>
                    <a:lnTo>
                      <a:pt x="187" y="288"/>
                    </a:lnTo>
                    <a:lnTo>
                      <a:pt x="186" y="280"/>
                    </a:lnTo>
                    <a:lnTo>
                      <a:pt x="184" y="273"/>
                    </a:lnTo>
                    <a:lnTo>
                      <a:pt x="181" y="267"/>
                    </a:lnTo>
                    <a:lnTo>
                      <a:pt x="176" y="262"/>
                    </a:lnTo>
                    <a:lnTo>
                      <a:pt x="171" y="258"/>
                    </a:lnTo>
                    <a:lnTo>
                      <a:pt x="164" y="254"/>
                    </a:lnTo>
                    <a:lnTo>
                      <a:pt x="157" y="252"/>
                    </a:lnTo>
                    <a:lnTo>
                      <a:pt x="150" y="252"/>
                    </a:lnTo>
                    <a:lnTo>
                      <a:pt x="37" y="252"/>
                    </a:lnTo>
                    <a:lnTo>
                      <a:pt x="37" y="252"/>
                    </a:lnTo>
                    <a:lnTo>
                      <a:pt x="29" y="252"/>
                    </a:lnTo>
                    <a:lnTo>
                      <a:pt x="22" y="254"/>
                    </a:lnTo>
                    <a:lnTo>
                      <a:pt x="15" y="258"/>
                    </a:lnTo>
                    <a:lnTo>
                      <a:pt x="10" y="262"/>
                    </a:lnTo>
                    <a:lnTo>
                      <a:pt x="6" y="267"/>
                    </a:lnTo>
                    <a:lnTo>
                      <a:pt x="2" y="273"/>
                    </a:lnTo>
                    <a:lnTo>
                      <a:pt x="0" y="280"/>
                    </a:lnTo>
                    <a:lnTo>
                      <a:pt x="0" y="288"/>
                    </a:lnTo>
                    <a:lnTo>
                      <a:pt x="0" y="776"/>
                    </a:lnTo>
                    <a:lnTo>
                      <a:pt x="0" y="776"/>
                    </a:lnTo>
                    <a:lnTo>
                      <a:pt x="0" y="784"/>
                    </a:lnTo>
                    <a:lnTo>
                      <a:pt x="2" y="791"/>
                    </a:lnTo>
                    <a:lnTo>
                      <a:pt x="6" y="797"/>
                    </a:lnTo>
                    <a:lnTo>
                      <a:pt x="10" y="802"/>
                    </a:lnTo>
                    <a:lnTo>
                      <a:pt x="15" y="807"/>
                    </a:lnTo>
                    <a:lnTo>
                      <a:pt x="22" y="810"/>
                    </a:lnTo>
                    <a:lnTo>
                      <a:pt x="29" y="812"/>
                    </a:lnTo>
                    <a:lnTo>
                      <a:pt x="37" y="814"/>
                    </a:lnTo>
                    <a:lnTo>
                      <a:pt x="150" y="814"/>
                    </a:lnTo>
                    <a:lnTo>
                      <a:pt x="150" y="814"/>
                    </a:lnTo>
                    <a:lnTo>
                      <a:pt x="157" y="812"/>
                    </a:lnTo>
                    <a:lnTo>
                      <a:pt x="164" y="810"/>
                    </a:lnTo>
                    <a:lnTo>
                      <a:pt x="171" y="807"/>
                    </a:lnTo>
                    <a:lnTo>
                      <a:pt x="176" y="802"/>
                    </a:lnTo>
                    <a:lnTo>
                      <a:pt x="181" y="797"/>
                    </a:lnTo>
                    <a:lnTo>
                      <a:pt x="184" y="791"/>
                    </a:lnTo>
                    <a:lnTo>
                      <a:pt x="186" y="784"/>
                    </a:lnTo>
                    <a:lnTo>
                      <a:pt x="187" y="776"/>
                    </a:lnTo>
                    <a:lnTo>
                      <a:pt x="187" y="660"/>
                    </a:lnTo>
                    <a:lnTo>
                      <a:pt x="284" y="660"/>
                    </a:lnTo>
                    <a:lnTo>
                      <a:pt x="284" y="818"/>
                    </a:lnTo>
                    <a:lnTo>
                      <a:pt x="284" y="818"/>
                    </a:lnTo>
                    <a:lnTo>
                      <a:pt x="284" y="825"/>
                    </a:lnTo>
                    <a:lnTo>
                      <a:pt x="286" y="832"/>
                    </a:lnTo>
                    <a:lnTo>
                      <a:pt x="290" y="838"/>
                    </a:lnTo>
                    <a:lnTo>
                      <a:pt x="294" y="843"/>
                    </a:lnTo>
                    <a:lnTo>
                      <a:pt x="299" y="849"/>
                    </a:lnTo>
                    <a:lnTo>
                      <a:pt x="306" y="852"/>
                    </a:lnTo>
                    <a:lnTo>
                      <a:pt x="313" y="854"/>
                    </a:lnTo>
                    <a:lnTo>
                      <a:pt x="320" y="855"/>
                    </a:lnTo>
                    <a:lnTo>
                      <a:pt x="505" y="855"/>
                    </a:lnTo>
                    <a:lnTo>
                      <a:pt x="672" y="1051"/>
                    </a:lnTo>
                    <a:lnTo>
                      <a:pt x="672" y="1051"/>
                    </a:lnTo>
                    <a:lnTo>
                      <a:pt x="678" y="1056"/>
                    </a:lnTo>
                    <a:lnTo>
                      <a:pt x="685" y="1061"/>
                    </a:lnTo>
                    <a:lnTo>
                      <a:pt x="693" y="1064"/>
                    </a:lnTo>
                    <a:lnTo>
                      <a:pt x="701" y="1065"/>
                    </a:lnTo>
                    <a:lnTo>
                      <a:pt x="1255" y="1065"/>
                    </a:lnTo>
                    <a:lnTo>
                      <a:pt x="1255" y="1065"/>
                    </a:lnTo>
                    <a:lnTo>
                      <a:pt x="1262" y="1064"/>
                    </a:lnTo>
                    <a:lnTo>
                      <a:pt x="1269" y="1062"/>
                    </a:lnTo>
                    <a:lnTo>
                      <a:pt x="1275" y="1057"/>
                    </a:lnTo>
                    <a:lnTo>
                      <a:pt x="1281" y="1052"/>
                    </a:lnTo>
                    <a:lnTo>
                      <a:pt x="1537" y="783"/>
                    </a:lnTo>
                    <a:lnTo>
                      <a:pt x="1537" y="783"/>
                    </a:lnTo>
                    <a:lnTo>
                      <a:pt x="1541" y="776"/>
                    </a:lnTo>
                    <a:lnTo>
                      <a:pt x="1544" y="770"/>
                    </a:lnTo>
                    <a:lnTo>
                      <a:pt x="1546" y="764"/>
                    </a:lnTo>
                    <a:lnTo>
                      <a:pt x="1547" y="757"/>
                    </a:lnTo>
                    <a:lnTo>
                      <a:pt x="1547" y="675"/>
                    </a:lnTo>
                    <a:lnTo>
                      <a:pt x="1645" y="675"/>
                    </a:lnTo>
                    <a:lnTo>
                      <a:pt x="1645" y="803"/>
                    </a:lnTo>
                    <a:lnTo>
                      <a:pt x="1645" y="803"/>
                    </a:lnTo>
                    <a:lnTo>
                      <a:pt x="1646" y="811"/>
                    </a:lnTo>
                    <a:lnTo>
                      <a:pt x="1648" y="818"/>
                    </a:lnTo>
                    <a:lnTo>
                      <a:pt x="1651" y="825"/>
                    </a:lnTo>
                    <a:lnTo>
                      <a:pt x="1656" y="830"/>
                    </a:lnTo>
                    <a:lnTo>
                      <a:pt x="1661" y="834"/>
                    </a:lnTo>
                    <a:lnTo>
                      <a:pt x="1667" y="838"/>
                    </a:lnTo>
                    <a:lnTo>
                      <a:pt x="1674" y="840"/>
                    </a:lnTo>
                    <a:lnTo>
                      <a:pt x="1682" y="840"/>
                    </a:lnTo>
                    <a:lnTo>
                      <a:pt x="1831" y="840"/>
                    </a:lnTo>
                    <a:lnTo>
                      <a:pt x="1831" y="840"/>
                    </a:lnTo>
                    <a:lnTo>
                      <a:pt x="1838" y="840"/>
                    </a:lnTo>
                    <a:lnTo>
                      <a:pt x="1845" y="838"/>
                    </a:lnTo>
                    <a:lnTo>
                      <a:pt x="1852" y="834"/>
                    </a:lnTo>
                    <a:lnTo>
                      <a:pt x="1858" y="830"/>
                    </a:lnTo>
                    <a:lnTo>
                      <a:pt x="1862" y="825"/>
                    </a:lnTo>
                    <a:lnTo>
                      <a:pt x="1865" y="818"/>
                    </a:lnTo>
                    <a:lnTo>
                      <a:pt x="1867" y="811"/>
                    </a:lnTo>
                    <a:lnTo>
                      <a:pt x="1868" y="803"/>
                    </a:lnTo>
                    <a:lnTo>
                      <a:pt x="1868" y="183"/>
                    </a:lnTo>
                    <a:lnTo>
                      <a:pt x="1868" y="183"/>
                    </a:lnTo>
                    <a:lnTo>
                      <a:pt x="1867" y="175"/>
                    </a:lnTo>
                    <a:lnTo>
                      <a:pt x="1865" y="168"/>
                    </a:lnTo>
                    <a:lnTo>
                      <a:pt x="1862" y="162"/>
                    </a:lnTo>
                    <a:lnTo>
                      <a:pt x="1858" y="157"/>
                    </a:lnTo>
                    <a:lnTo>
                      <a:pt x="1852" y="152"/>
                    </a:lnTo>
                    <a:lnTo>
                      <a:pt x="1845" y="149"/>
                    </a:lnTo>
                    <a:lnTo>
                      <a:pt x="1838" y="147"/>
                    </a:lnTo>
                    <a:lnTo>
                      <a:pt x="1831" y="146"/>
                    </a:lnTo>
                    <a:lnTo>
                      <a:pt x="1831" y="146"/>
                    </a:lnTo>
                    <a:close/>
                    <a:moveTo>
                      <a:pt x="855" y="846"/>
                    </a:moveTo>
                    <a:lnTo>
                      <a:pt x="946" y="611"/>
                    </a:lnTo>
                    <a:lnTo>
                      <a:pt x="819" y="611"/>
                    </a:lnTo>
                    <a:lnTo>
                      <a:pt x="819" y="611"/>
                    </a:lnTo>
                    <a:lnTo>
                      <a:pt x="813" y="610"/>
                    </a:lnTo>
                    <a:lnTo>
                      <a:pt x="808" y="609"/>
                    </a:lnTo>
                    <a:lnTo>
                      <a:pt x="804" y="608"/>
                    </a:lnTo>
                    <a:lnTo>
                      <a:pt x="799" y="606"/>
                    </a:lnTo>
                    <a:lnTo>
                      <a:pt x="795" y="603"/>
                    </a:lnTo>
                    <a:lnTo>
                      <a:pt x="791" y="599"/>
                    </a:lnTo>
                    <a:lnTo>
                      <a:pt x="789" y="595"/>
                    </a:lnTo>
                    <a:lnTo>
                      <a:pt x="787" y="591"/>
                    </a:lnTo>
                    <a:lnTo>
                      <a:pt x="784" y="583"/>
                    </a:lnTo>
                    <a:lnTo>
                      <a:pt x="784" y="579"/>
                    </a:lnTo>
                    <a:lnTo>
                      <a:pt x="784" y="575"/>
                    </a:lnTo>
                    <a:lnTo>
                      <a:pt x="785" y="570"/>
                    </a:lnTo>
                    <a:lnTo>
                      <a:pt x="786" y="565"/>
                    </a:lnTo>
                    <a:lnTo>
                      <a:pt x="788" y="561"/>
                    </a:lnTo>
                    <a:lnTo>
                      <a:pt x="791" y="557"/>
                    </a:lnTo>
                    <a:lnTo>
                      <a:pt x="1117" y="169"/>
                    </a:lnTo>
                    <a:lnTo>
                      <a:pt x="1117" y="169"/>
                    </a:lnTo>
                    <a:lnTo>
                      <a:pt x="1121" y="165"/>
                    </a:lnTo>
                    <a:lnTo>
                      <a:pt x="1126" y="162"/>
                    </a:lnTo>
                    <a:lnTo>
                      <a:pt x="1132" y="160"/>
                    </a:lnTo>
                    <a:lnTo>
                      <a:pt x="1137" y="158"/>
                    </a:lnTo>
                    <a:lnTo>
                      <a:pt x="1143" y="158"/>
                    </a:lnTo>
                    <a:lnTo>
                      <a:pt x="1150" y="158"/>
                    </a:lnTo>
                    <a:lnTo>
                      <a:pt x="1155" y="159"/>
                    </a:lnTo>
                    <a:lnTo>
                      <a:pt x="1161" y="161"/>
                    </a:lnTo>
                    <a:lnTo>
                      <a:pt x="1166" y="164"/>
                    </a:lnTo>
                    <a:lnTo>
                      <a:pt x="1170" y="167"/>
                    </a:lnTo>
                    <a:lnTo>
                      <a:pt x="1174" y="171"/>
                    </a:lnTo>
                    <a:lnTo>
                      <a:pt x="1177" y="176"/>
                    </a:lnTo>
                    <a:lnTo>
                      <a:pt x="1179" y="182"/>
                    </a:lnTo>
                    <a:lnTo>
                      <a:pt x="1180" y="188"/>
                    </a:lnTo>
                    <a:lnTo>
                      <a:pt x="1179" y="194"/>
                    </a:lnTo>
                    <a:lnTo>
                      <a:pt x="1177" y="201"/>
                    </a:lnTo>
                    <a:lnTo>
                      <a:pt x="1087" y="436"/>
                    </a:lnTo>
                    <a:lnTo>
                      <a:pt x="1213" y="436"/>
                    </a:lnTo>
                    <a:lnTo>
                      <a:pt x="1213" y="436"/>
                    </a:lnTo>
                    <a:lnTo>
                      <a:pt x="1220" y="437"/>
                    </a:lnTo>
                    <a:lnTo>
                      <a:pt x="1225" y="438"/>
                    </a:lnTo>
                    <a:lnTo>
                      <a:pt x="1230" y="440"/>
                    </a:lnTo>
                    <a:lnTo>
                      <a:pt x="1234" y="442"/>
                    </a:lnTo>
                    <a:lnTo>
                      <a:pt x="1238" y="445"/>
                    </a:lnTo>
                    <a:lnTo>
                      <a:pt x="1241" y="448"/>
                    </a:lnTo>
                    <a:lnTo>
                      <a:pt x="1244" y="452"/>
                    </a:lnTo>
                    <a:lnTo>
                      <a:pt x="1246" y="456"/>
                    </a:lnTo>
                    <a:lnTo>
                      <a:pt x="1248" y="466"/>
                    </a:lnTo>
                    <a:lnTo>
                      <a:pt x="1248" y="474"/>
                    </a:lnTo>
                    <a:lnTo>
                      <a:pt x="1246" y="483"/>
                    </a:lnTo>
                    <a:lnTo>
                      <a:pt x="1244" y="487"/>
                    </a:lnTo>
                    <a:lnTo>
                      <a:pt x="1241" y="490"/>
                    </a:lnTo>
                    <a:lnTo>
                      <a:pt x="916" y="878"/>
                    </a:lnTo>
                    <a:lnTo>
                      <a:pt x="916" y="878"/>
                    </a:lnTo>
                    <a:lnTo>
                      <a:pt x="911" y="884"/>
                    </a:lnTo>
                    <a:lnTo>
                      <a:pt x="906" y="887"/>
                    </a:lnTo>
                    <a:lnTo>
                      <a:pt x="900" y="889"/>
                    </a:lnTo>
                    <a:lnTo>
                      <a:pt x="894" y="891"/>
                    </a:lnTo>
                    <a:lnTo>
                      <a:pt x="888" y="891"/>
                    </a:lnTo>
                    <a:lnTo>
                      <a:pt x="883" y="891"/>
                    </a:lnTo>
                    <a:lnTo>
                      <a:pt x="877" y="890"/>
                    </a:lnTo>
                    <a:lnTo>
                      <a:pt x="872" y="888"/>
                    </a:lnTo>
                    <a:lnTo>
                      <a:pt x="866" y="885"/>
                    </a:lnTo>
                    <a:lnTo>
                      <a:pt x="861" y="881"/>
                    </a:lnTo>
                    <a:lnTo>
                      <a:pt x="858" y="876"/>
                    </a:lnTo>
                    <a:lnTo>
                      <a:pt x="855" y="872"/>
                    </a:lnTo>
                    <a:lnTo>
                      <a:pt x="853" y="866"/>
                    </a:lnTo>
                    <a:lnTo>
                      <a:pt x="852" y="860"/>
                    </a:lnTo>
                    <a:lnTo>
                      <a:pt x="853" y="854"/>
                    </a:lnTo>
                    <a:lnTo>
                      <a:pt x="855" y="846"/>
                    </a:lnTo>
                    <a:lnTo>
                      <a:pt x="855" y="846"/>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48" name="TextBox 147"/>
            <p:cNvSpPr txBox="1"/>
            <p:nvPr/>
          </p:nvSpPr>
          <p:spPr>
            <a:xfrm>
              <a:off x="7447662" y="564881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Engines</a:t>
              </a:r>
            </a:p>
          </p:txBody>
        </p:sp>
      </p:grpSp>
      <p:grpSp>
        <p:nvGrpSpPr>
          <p:cNvPr id="9" name="Group 8"/>
          <p:cNvGrpSpPr/>
          <p:nvPr/>
        </p:nvGrpSpPr>
        <p:grpSpPr>
          <a:xfrm>
            <a:off x="2656202" y="4419976"/>
            <a:ext cx="1074174" cy="896375"/>
            <a:chOff x="8855356" y="2195784"/>
            <a:chExt cx="1074174" cy="896375"/>
          </a:xfrm>
        </p:grpSpPr>
        <p:sp>
          <p:nvSpPr>
            <p:cNvPr id="152" name="Rectangle 2048"/>
            <p:cNvSpPr>
              <a:spLocks noChangeAspect="1"/>
            </p:cNvSpPr>
            <p:nvPr/>
          </p:nvSpPr>
          <p:spPr bwMode="auto">
            <a:xfrm flipV="1">
              <a:off x="9317586" y="2195784"/>
              <a:ext cx="244943" cy="516861"/>
            </a:xfrm>
            <a:custGeom>
              <a:avLst/>
              <a:gdLst/>
              <a:ahLst/>
              <a:cxnLst/>
              <a:rect l="l" t="t" r="r" b="b"/>
              <a:pathLst>
                <a:path w="1402492" h="2959444">
                  <a:moveTo>
                    <a:pt x="0" y="37870"/>
                  </a:moveTo>
                  <a:lnTo>
                    <a:pt x="1402492" y="37870"/>
                  </a:lnTo>
                  <a:lnTo>
                    <a:pt x="1402492" y="0"/>
                  </a:lnTo>
                  <a:lnTo>
                    <a:pt x="0" y="0"/>
                  </a:lnTo>
                  <a:close/>
                  <a:moveTo>
                    <a:pt x="1122231" y="170769"/>
                  </a:moveTo>
                  <a:cubicBezTo>
                    <a:pt x="1117181" y="170769"/>
                    <a:pt x="1113087" y="166675"/>
                    <a:pt x="1113087" y="161625"/>
                  </a:cubicBezTo>
                  <a:lnTo>
                    <a:pt x="1113087" y="88473"/>
                  </a:lnTo>
                  <a:cubicBezTo>
                    <a:pt x="1113087" y="83423"/>
                    <a:pt x="1117181" y="79329"/>
                    <a:pt x="1122231" y="79329"/>
                  </a:cubicBezTo>
                  <a:cubicBezTo>
                    <a:pt x="1127281" y="79329"/>
                    <a:pt x="1131375" y="83423"/>
                    <a:pt x="1131375" y="88473"/>
                  </a:cubicBezTo>
                  <a:lnTo>
                    <a:pt x="1131375" y="161625"/>
                  </a:lnTo>
                  <a:cubicBezTo>
                    <a:pt x="1131375" y="166675"/>
                    <a:pt x="1127281" y="170769"/>
                    <a:pt x="1122231" y="170769"/>
                  </a:cubicBezTo>
                  <a:close/>
                  <a:moveTo>
                    <a:pt x="1094233" y="170769"/>
                  </a:moveTo>
                  <a:cubicBezTo>
                    <a:pt x="1089183" y="170769"/>
                    <a:pt x="1085089" y="166675"/>
                    <a:pt x="1085089" y="161625"/>
                  </a:cubicBezTo>
                  <a:lnTo>
                    <a:pt x="1085089" y="88473"/>
                  </a:lnTo>
                  <a:cubicBezTo>
                    <a:pt x="1085089" y="83423"/>
                    <a:pt x="1089183" y="79329"/>
                    <a:pt x="1094233" y="79329"/>
                  </a:cubicBezTo>
                  <a:cubicBezTo>
                    <a:pt x="1099283" y="79329"/>
                    <a:pt x="1103377" y="83423"/>
                    <a:pt x="1103377" y="88473"/>
                  </a:cubicBezTo>
                  <a:lnTo>
                    <a:pt x="1103377" y="161625"/>
                  </a:lnTo>
                  <a:cubicBezTo>
                    <a:pt x="1103377" y="166675"/>
                    <a:pt x="1099283" y="170769"/>
                    <a:pt x="1094233" y="170769"/>
                  </a:cubicBezTo>
                  <a:close/>
                  <a:moveTo>
                    <a:pt x="1066239" y="170769"/>
                  </a:moveTo>
                  <a:cubicBezTo>
                    <a:pt x="1061189" y="170769"/>
                    <a:pt x="1057095" y="166675"/>
                    <a:pt x="1057095" y="161625"/>
                  </a:cubicBezTo>
                  <a:lnTo>
                    <a:pt x="1057095" y="88473"/>
                  </a:lnTo>
                  <a:cubicBezTo>
                    <a:pt x="1057095" y="83423"/>
                    <a:pt x="1061189" y="79329"/>
                    <a:pt x="1066239" y="79329"/>
                  </a:cubicBezTo>
                  <a:cubicBezTo>
                    <a:pt x="1071289" y="79329"/>
                    <a:pt x="1075383" y="83423"/>
                    <a:pt x="1075383" y="88473"/>
                  </a:cubicBezTo>
                  <a:lnTo>
                    <a:pt x="1075383" y="161625"/>
                  </a:lnTo>
                  <a:cubicBezTo>
                    <a:pt x="1075383" y="166675"/>
                    <a:pt x="1071289" y="170769"/>
                    <a:pt x="1066239" y="170769"/>
                  </a:cubicBezTo>
                  <a:close/>
                  <a:moveTo>
                    <a:pt x="1038245" y="170769"/>
                  </a:moveTo>
                  <a:cubicBezTo>
                    <a:pt x="1033195" y="170769"/>
                    <a:pt x="1029101" y="166675"/>
                    <a:pt x="1029101" y="161625"/>
                  </a:cubicBezTo>
                  <a:lnTo>
                    <a:pt x="1029101" y="88473"/>
                  </a:lnTo>
                  <a:cubicBezTo>
                    <a:pt x="1029101" y="83423"/>
                    <a:pt x="1033195" y="79329"/>
                    <a:pt x="1038245" y="79329"/>
                  </a:cubicBezTo>
                  <a:cubicBezTo>
                    <a:pt x="1043295" y="79329"/>
                    <a:pt x="1047389" y="83423"/>
                    <a:pt x="1047389" y="88473"/>
                  </a:cubicBezTo>
                  <a:lnTo>
                    <a:pt x="1047389" y="161625"/>
                  </a:lnTo>
                  <a:cubicBezTo>
                    <a:pt x="1047389" y="166675"/>
                    <a:pt x="1043295" y="170769"/>
                    <a:pt x="1038245" y="170769"/>
                  </a:cubicBezTo>
                  <a:close/>
                  <a:moveTo>
                    <a:pt x="1010251" y="170769"/>
                  </a:moveTo>
                  <a:cubicBezTo>
                    <a:pt x="1005201" y="170769"/>
                    <a:pt x="1001107" y="166675"/>
                    <a:pt x="1001107" y="161625"/>
                  </a:cubicBezTo>
                  <a:lnTo>
                    <a:pt x="1001107" y="88473"/>
                  </a:lnTo>
                  <a:cubicBezTo>
                    <a:pt x="1001107" y="83423"/>
                    <a:pt x="1005201" y="79329"/>
                    <a:pt x="1010251" y="79329"/>
                  </a:cubicBezTo>
                  <a:cubicBezTo>
                    <a:pt x="1015301" y="79329"/>
                    <a:pt x="1019395" y="83423"/>
                    <a:pt x="1019395" y="88473"/>
                  </a:cubicBezTo>
                  <a:lnTo>
                    <a:pt x="1019395" y="161625"/>
                  </a:lnTo>
                  <a:cubicBezTo>
                    <a:pt x="1019395" y="166675"/>
                    <a:pt x="1015301" y="170769"/>
                    <a:pt x="1010251" y="170769"/>
                  </a:cubicBezTo>
                  <a:close/>
                  <a:moveTo>
                    <a:pt x="982257" y="170769"/>
                  </a:moveTo>
                  <a:cubicBezTo>
                    <a:pt x="977207" y="170769"/>
                    <a:pt x="973113" y="166675"/>
                    <a:pt x="973113" y="161625"/>
                  </a:cubicBezTo>
                  <a:lnTo>
                    <a:pt x="973113" y="88473"/>
                  </a:lnTo>
                  <a:cubicBezTo>
                    <a:pt x="973113" y="83423"/>
                    <a:pt x="977207" y="79329"/>
                    <a:pt x="982257" y="79329"/>
                  </a:cubicBezTo>
                  <a:cubicBezTo>
                    <a:pt x="987307" y="79329"/>
                    <a:pt x="991401" y="83423"/>
                    <a:pt x="991401" y="88473"/>
                  </a:cubicBezTo>
                  <a:lnTo>
                    <a:pt x="991401" y="161625"/>
                  </a:lnTo>
                  <a:cubicBezTo>
                    <a:pt x="991401" y="166675"/>
                    <a:pt x="987307" y="170769"/>
                    <a:pt x="982257" y="170769"/>
                  </a:cubicBezTo>
                  <a:close/>
                  <a:moveTo>
                    <a:pt x="954263" y="170769"/>
                  </a:moveTo>
                  <a:cubicBezTo>
                    <a:pt x="949213" y="170769"/>
                    <a:pt x="945119" y="166675"/>
                    <a:pt x="945119" y="161625"/>
                  </a:cubicBezTo>
                  <a:lnTo>
                    <a:pt x="945119" y="88473"/>
                  </a:lnTo>
                  <a:cubicBezTo>
                    <a:pt x="945119" y="83423"/>
                    <a:pt x="949213" y="79329"/>
                    <a:pt x="954263" y="79329"/>
                  </a:cubicBezTo>
                  <a:cubicBezTo>
                    <a:pt x="959313" y="79329"/>
                    <a:pt x="963407" y="83423"/>
                    <a:pt x="963407" y="88473"/>
                  </a:cubicBezTo>
                  <a:lnTo>
                    <a:pt x="963407" y="161625"/>
                  </a:lnTo>
                  <a:cubicBezTo>
                    <a:pt x="963407" y="166675"/>
                    <a:pt x="959313" y="170769"/>
                    <a:pt x="954263" y="170769"/>
                  </a:cubicBezTo>
                  <a:close/>
                  <a:moveTo>
                    <a:pt x="926269" y="170769"/>
                  </a:moveTo>
                  <a:cubicBezTo>
                    <a:pt x="921219" y="170769"/>
                    <a:pt x="917125" y="166675"/>
                    <a:pt x="917125" y="161625"/>
                  </a:cubicBezTo>
                  <a:lnTo>
                    <a:pt x="917125" y="88473"/>
                  </a:lnTo>
                  <a:cubicBezTo>
                    <a:pt x="917125" y="83423"/>
                    <a:pt x="921219" y="79329"/>
                    <a:pt x="926269" y="79329"/>
                  </a:cubicBezTo>
                  <a:cubicBezTo>
                    <a:pt x="931319" y="79329"/>
                    <a:pt x="935413" y="83423"/>
                    <a:pt x="935413" y="88473"/>
                  </a:cubicBezTo>
                  <a:lnTo>
                    <a:pt x="935413" y="161625"/>
                  </a:lnTo>
                  <a:cubicBezTo>
                    <a:pt x="935413" y="166675"/>
                    <a:pt x="931319" y="170769"/>
                    <a:pt x="926269" y="170769"/>
                  </a:cubicBezTo>
                  <a:close/>
                  <a:moveTo>
                    <a:pt x="898275" y="170769"/>
                  </a:moveTo>
                  <a:cubicBezTo>
                    <a:pt x="893225" y="170769"/>
                    <a:pt x="889131" y="166675"/>
                    <a:pt x="889131" y="161625"/>
                  </a:cubicBezTo>
                  <a:lnTo>
                    <a:pt x="889131" y="88473"/>
                  </a:lnTo>
                  <a:cubicBezTo>
                    <a:pt x="889131" y="83423"/>
                    <a:pt x="893225" y="79329"/>
                    <a:pt x="898275" y="79329"/>
                  </a:cubicBezTo>
                  <a:cubicBezTo>
                    <a:pt x="903325" y="79329"/>
                    <a:pt x="907419" y="83423"/>
                    <a:pt x="907419" y="88473"/>
                  </a:cubicBezTo>
                  <a:lnTo>
                    <a:pt x="907419" y="161625"/>
                  </a:lnTo>
                  <a:cubicBezTo>
                    <a:pt x="907419" y="166675"/>
                    <a:pt x="903325" y="170769"/>
                    <a:pt x="898275" y="170769"/>
                  </a:cubicBezTo>
                  <a:close/>
                  <a:moveTo>
                    <a:pt x="870281" y="170769"/>
                  </a:moveTo>
                  <a:cubicBezTo>
                    <a:pt x="865231" y="170769"/>
                    <a:pt x="861137" y="166675"/>
                    <a:pt x="861137" y="161625"/>
                  </a:cubicBezTo>
                  <a:lnTo>
                    <a:pt x="861137" y="88473"/>
                  </a:lnTo>
                  <a:cubicBezTo>
                    <a:pt x="861137" y="83423"/>
                    <a:pt x="865231" y="79329"/>
                    <a:pt x="870281" y="79329"/>
                  </a:cubicBezTo>
                  <a:cubicBezTo>
                    <a:pt x="875331" y="79329"/>
                    <a:pt x="879425" y="83423"/>
                    <a:pt x="879425" y="88473"/>
                  </a:cubicBezTo>
                  <a:lnTo>
                    <a:pt x="879425" y="161625"/>
                  </a:lnTo>
                  <a:cubicBezTo>
                    <a:pt x="879425" y="166675"/>
                    <a:pt x="875331" y="170769"/>
                    <a:pt x="870281" y="170769"/>
                  </a:cubicBezTo>
                  <a:close/>
                  <a:moveTo>
                    <a:pt x="842287" y="170769"/>
                  </a:moveTo>
                  <a:cubicBezTo>
                    <a:pt x="837237" y="170769"/>
                    <a:pt x="833143" y="166675"/>
                    <a:pt x="833143" y="161625"/>
                  </a:cubicBezTo>
                  <a:lnTo>
                    <a:pt x="833143" y="88473"/>
                  </a:lnTo>
                  <a:cubicBezTo>
                    <a:pt x="833143" y="83423"/>
                    <a:pt x="837237" y="79329"/>
                    <a:pt x="842287" y="79329"/>
                  </a:cubicBezTo>
                  <a:cubicBezTo>
                    <a:pt x="847337" y="79329"/>
                    <a:pt x="851431" y="83423"/>
                    <a:pt x="851431" y="88473"/>
                  </a:cubicBezTo>
                  <a:lnTo>
                    <a:pt x="851431" y="161625"/>
                  </a:lnTo>
                  <a:cubicBezTo>
                    <a:pt x="851431" y="166675"/>
                    <a:pt x="847337" y="170769"/>
                    <a:pt x="842287" y="170769"/>
                  </a:cubicBezTo>
                  <a:close/>
                  <a:moveTo>
                    <a:pt x="814293" y="170769"/>
                  </a:moveTo>
                  <a:cubicBezTo>
                    <a:pt x="809243" y="170769"/>
                    <a:pt x="805149" y="166675"/>
                    <a:pt x="805149" y="161625"/>
                  </a:cubicBezTo>
                  <a:lnTo>
                    <a:pt x="805149" y="88473"/>
                  </a:lnTo>
                  <a:cubicBezTo>
                    <a:pt x="805149" y="83423"/>
                    <a:pt x="809243" y="79329"/>
                    <a:pt x="814293" y="79329"/>
                  </a:cubicBezTo>
                  <a:cubicBezTo>
                    <a:pt x="819343" y="79329"/>
                    <a:pt x="823437" y="83423"/>
                    <a:pt x="823437" y="88473"/>
                  </a:cubicBezTo>
                  <a:lnTo>
                    <a:pt x="823437" y="161625"/>
                  </a:lnTo>
                  <a:cubicBezTo>
                    <a:pt x="823437" y="166675"/>
                    <a:pt x="819343" y="170769"/>
                    <a:pt x="814293" y="170769"/>
                  </a:cubicBezTo>
                  <a:close/>
                  <a:moveTo>
                    <a:pt x="786299" y="170769"/>
                  </a:moveTo>
                  <a:cubicBezTo>
                    <a:pt x="781249" y="170769"/>
                    <a:pt x="777155" y="166675"/>
                    <a:pt x="777155" y="161625"/>
                  </a:cubicBezTo>
                  <a:lnTo>
                    <a:pt x="777155" y="88473"/>
                  </a:lnTo>
                  <a:cubicBezTo>
                    <a:pt x="777155" y="83423"/>
                    <a:pt x="781249" y="79329"/>
                    <a:pt x="786299" y="79329"/>
                  </a:cubicBezTo>
                  <a:cubicBezTo>
                    <a:pt x="791349" y="79329"/>
                    <a:pt x="795443" y="83423"/>
                    <a:pt x="795443" y="88473"/>
                  </a:cubicBezTo>
                  <a:lnTo>
                    <a:pt x="795443" y="161625"/>
                  </a:lnTo>
                  <a:cubicBezTo>
                    <a:pt x="795443" y="166675"/>
                    <a:pt x="791349" y="170769"/>
                    <a:pt x="786299" y="170769"/>
                  </a:cubicBezTo>
                  <a:close/>
                  <a:moveTo>
                    <a:pt x="758305" y="170769"/>
                  </a:moveTo>
                  <a:cubicBezTo>
                    <a:pt x="753255" y="170769"/>
                    <a:pt x="749161" y="166675"/>
                    <a:pt x="749161" y="161625"/>
                  </a:cubicBezTo>
                  <a:lnTo>
                    <a:pt x="749161" y="88473"/>
                  </a:lnTo>
                  <a:cubicBezTo>
                    <a:pt x="749161" y="83423"/>
                    <a:pt x="753255" y="79329"/>
                    <a:pt x="758305" y="79329"/>
                  </a:cubicBezTo>
                  <a:cubicBezTo>
                    <a:pt x="763355" y="79329"/>
                    <a:pt x="767449" y="83423"/>
                    <a:pt x="767449" y="88473"/>
                  </a:cubicBezTo>
                  <a:lnTo>
                    <a:pt x="767449" y="161625"/>
                  </a:lnTo>
                  <a:cubicBezTo>
                    <a:pt x="767449" y="166675"/>
                    <a:pt x="763355" y="170769"/>
                    <a:pt x="758305" y="170769"/>
                  </a:cubicBezTo>
                  <a:close/>
                  <a:moveTo>
                    <a:pt x="730311" y="170769"/>
                  </a:moveTo>
                  <a:cubicBezTo>
                    <a:pt x="725261" y="170769"/>
                    <a:pt x="721167" y="166675"/>
                    <a:pt x="721167" y="161625"/>
                  </a:cubicBezTo>
                  <a:lnTo>
                    <a:pt x="721167" y="88473"/>
                  </a:lnTo>
                  <a:cubicBezTo>
                    <a:pt x="721167" y="83423"/>
                    <a:pt x="725261" y="79329"/>
                    <a:pt x="730311" y="79329"/>
                  </a:cubicBezTo>
                  <a:cubicBezTo>
                    <a:pt x="735361" y="79329"/>
                    <a:pt x="739455" y="83423"/>
                    <a:pt x="739455" y="88473"/>
                  </a:cubicBezTo>
                  <a:lnTo>
                    <a:pt x="739455" y="161625"/>
                  </a:lnTo>
                  <a:cubicBezTo>
                    <a:pt x="739455" y="166675"/>
                    <a:pt x="735361" y="170769"/>
                    <a:pt x="730311" y="170769"/>
                  </a:cubicBezTo>
                  <a:close/>
                  <a:moveTo>
                    <a:pt x="702317" y="170769"/>
                  </a:moveTo>
                  <a:cubicBezTo>
                    <a:pt x="697267" y="170769"/>
                    <a:pt x="693173" y="166675"/>
                    <a:pt x="693173" y="161625"/>
                  </a:cubicBezTo>
                  <a:lnTo>
                    <a:pt x="693173" y="88473"/>
                  </a:lnTo>
                  <a:cubicBezTo>
                    <a:pt x="693173" y="83423"/>
                    <a:pt x="697267" y="79329"/>
                    <a:pt x="702317" y="79329"/>
                  </a:cubicBezTo>
                  <a:cubicBezTo>
                    <a:pt x="707367" y="79329"/>
                    <a:pt x="711461" y="83423"/>
                    <a:pt x="711461" y="88473"/>
                  </a:cubicBezTo>
                  <a:lnTo>
                    <a:pt x="711461" y="161625"/>
                  </a:lnTo>
                  <a:cubicBezTo>
                    <a:pt x="711461" y="166675"/>
                    <a:pt x="707367" y="170769"/>
                    <a:pt x="702317" y="170769"/>
                  </a:cubicBezTo>
                  <a:close/>
                  <a:moveTo>
                    <a:pt x="674323" y="170769"/>
                  </a:moveTo>
                  <a:cubicBezTo>
                    <a:pt x="669273" y="170769"/>
                    <a:pt x="665179" y="166675"/>
                    <a:pt x="665179" y="161625"/>
                  </a:cubicBezTo>
                  <a:lnTo>
                    <a:pt x="665179" y="88473"/>
                  </a:lnTo>
                  <a:cubicBezTo>
                    <a:pt x="665179" y="83423"/>
                    <a:pt x="669273" y="79329"/>
                    <a:pt x="674323" y="79329"/>
                  </a:cubicBezTo>
                  <a:cubicBezTo>
                    <a:pt x="679373" y="79329"/>
                    <a:pt x="683467" y="83423"/>
                    <a:pt x="683467" y="88473"/>
                  </a:cubicBezTo>
                  <a:lnTo>
                    <a:pt x="683467" y="161625"/>
                  </a:lnTo>
                  <a:cubicBezTo>
                    <a:pt x="683467" y="166675"/>
                    <a:pt x="679373" y="170769"/>
                    <a:pt x="674323" y="170769"/>
                  </a:cubicBezTo>
                  <a:close/>
                  <a:moveTo>
                    <a:pt x="646329" y="170769"/>
                  </a:moveTo>
                  <a:cubicBezTo>
                    <a:pt x="641279" y="170769"/>
                    <a:pt x="637185" y="166675"/>
                    <a:pt x="637185" y="161625"/>
                  </a:cubicBezTo>
                  <a:lnTo>
                    <a:pt x="637185" y="88473"/>
                  </a:lnTo>
                  <a:cubicBezTo>
                    <a:pt x="637185" y="83423"/>
                    <a:pt x="641279" y="79329"/>
                    <a:pt x="646329" y="79329"/>
                  </a:cubicBezTo>
                  <a:cubicBezTo>
                    <a:pt x="651379" y="79329"/>
                    <a:pt x="655473" y="83423"/>
                    <a:pt x="655473" y="88473"/>
                  </a:cubicBezTo>
                  <a:lnTo>
                    <a:pt x="655473" y="161625"/>
                  </a:lnTo>
                  <a:cubicBezTo>
                    <a:pt x="655473" y="166675"/>
                    <a:pt x="651379" y="170769"/>
                    <a:pt x="646329" y="170769"/>
                  </a:cubicBezTo>
                  <a:close/>
                  <a:moveTo>
                    <a:pt x="618335" y="170769"/>
                  </a:moveTo>
                  <a:cubicBezTo>
                    <a:pt x="613285" y="170769"/>
                    <a:pt x="609191" y="166675"/>
                    <a:pt x="609191" y="161625"/>
                  </a:cubicBezTo>
                  <a:lnTo>
                    <a:pt x="609191" y="88473"/>
                  </a:lnTo>
                  <a:cubicBezTo>
                    <a:pt x="609191" y="83423"/>
                    <a:pt x="613285" y="79329"/>
                    <a:pt x="618335" y="79329"/>
                  </a:cubicBezTo>
                  <a:cubicBezTo>
                    <a:pt x="623385" y="79329"/>
                    <a:pt x="627479" y="83423"/>
                    <a:pt x="627479" y="88473"/>
                  </a:cubicBezTo>
                  <a:lnTo>
                    <a:pt x="627479" y="161625"/>
                  </a:lnTo>
                  <a:cubicBezTo>
                    <a:pt x="627479" y="166675"/>
                    <a:pt x="623385" y="170769"/>
                    <a:pt x="618335" y="170769"/>
                  </a:cubicBezTo>
                  <a:close/>
                  <a:moveTo>
                    <a:pt x="590341" y="170769"/>
                  </a:moveTo>
                  <a:cubicBezTo>
                    <a:pt x="585291" y="170769"/>
                    <a:pt x="581197" y="166675"/>
                    <a:pt x="581197" y="161625"/>
                  </a:cubicBezTo>
                  <a:lnTo>
                    <a:pt x="581197" y="88473"/>
                  </a:lnTo>
                  <a:cubicBezTo>
                    <a:pt x="581197" y="83423"/>
                    <a:pt x="585291" y="79329"/>
                    <a:pt x="590341" y="79329"/>
                  </a:cubicBezTo>
                  <a:cubicBezTo>
                    <a:pt x="595391" y="79329"/>
                    <a:pt x="599485" y="83423"/>
                    <a:pt x="599485" y="88473"/>
                  </a:cubicBezTo>
                  <a:lnTo>
                    <a:pt x="599485" y="161625"/>
                  </a:lnTo>
                  <a:cubicBezTo>
                    <a:pt x="599485" y="166675"/>
                    <a:pt x="595391" y="170769"/>
                    <a:pt x="590341" y="170769"/>
                  </a:cubicBezTo>
                  <a:close/>
                  <a:moveTo>
                    <a:pt x="562347" y="170769"/>
                  </a:moveTo>
                  <a:cubicBezTo>
                    <a:pt x="557297" y="170769"/>
                    <a:pt x="553203" y="166675"/>
                    <a:pt x="553203" y="161625"/>
                  </a:cubicBezTo>
                  <a:lnTo>
                    <a:pt x="553203" y="88473"/>
                  </a:lnTo>
                  <a:cubicBezTo>
                    <a:pt x="553203" y="83423"/>
                    <a:pt x="557297" y="79329"/>
                    <a:pt x="562347" y="79329"/>
                  </a:cubicBezTo>
                  <a:cubicBezTo>
                    <a:pt x="567397" y="79329"/>
                    <a:pt x="571491" y="83423"/>
                    <a:pt x="571491" y="88473"/>
                  </a:cubicBezTo>
                  <a:lnTo>
                    <a:pt x="571491" y="161625"/>
                  </a:lnTo>
                  <a:cubicBezTo>
                    <a:pt x="571491" y="166675"/>
                    <a:pt x="567397" y="170769"/>
                    <a:pt x="562347" y="170769"/>
                  </a:cubicBezTo>
                  <a:close/>
                  <a:moveTo>
                    <a:pt x="534353" y="170769"/>
                  </a:moveTo>
                  <a:cubicBezTo>
                    <a:pt x="529303" y="170769"/>
                    <a:pt x="525209" y="166675"/>
                    <a:pt x="525209" y="161625"/>
                  </a:cubicBezTo>
                  <a:lnTo>
                    <a:pt x="525209" y="88473"/>
                  </a:lnTo>
                  <a:cubicBezTo>
                    <a:pt x="525209" y="83423"/>
                    <a:pt x="529303" y="79329"/>
                    <a:pt x="534353" y="79329"/>
                  </a:cubicBezTo>
                  <a:cubicBezTo>
                    <a:pt x="539403" y="79329"/>
                    <a:pt x="543497" y="83423"/>
                    <a:pt x="543497" y="88473"/>
                  </a:cubicBezTo>
                  <a:lnTo>
                    <a:pt x="543497" y="161625"/>
                  </a:lnTo>
                  <a:cubicBezTo>
                    <a:pt x="543497" y="166675"/>
                    <a:pt x="539403" y="170769"/>
                    <a:pt x="534353" y="170769"/>
                  </a:cubicBezTo>
                  <a:close/>
                  <a:moveTo>
                    <a:pt x="506359" y="170769"/>
                  </a:moveTo>
                  <a:cubicBezTo>
                    <a:pt x="501309" y="170769"/>
                    <a:pt x="497215" y="166675"/>
                    <a:pt x="497215" y="161625"/>
                  </a:cubicBezTo>
                  <a:lnTo>
                    <a:pt x="497215" y="88473"/>
                  </a:lnTo>
                  <a:cubicBezTo>
                    <a:pt x="497215" y="83423"/>
                    <a:pt x="501309" y="79329"/>
                    <a:pt x="506359" y="79329"/>
                  </a:cubicBezTo>
                  <a:cubicBezTo>
                    <a:pt x="511409" y="79329"/>
                    <a:pt x="515503" y="83423"/>
                    <a:pt x="515503" y="88473"/>
                  </a:cubicBezTo>
                  <a:lnTo>
                    <a:pt x="515503" y="161625"/>
                  </a:lnTo>
                  <a:cubicBezTo>
                    <a:pt x="515503" y="166675"/>
                    <a:pt x="511409" y="170769"/>
                    <a:pt x="506359" y="170769"/>
                  </a:cubicBezTo>
                  <a:close/>
                  <a:moveTo>
                    <a:pt x="478365" y="170769"/>
                  </a:moveTo>
                  <a:cubicBezTo>
                    <a:pt x="473315" y="170769"/>
                    <a:pt x="469221" y="166675"/>
                    <a:pt x="469221" y="161625"/>
                  </a:cubicBezTo>
                  <a:lnTo>
                    <a:pt x="469221" y="88473"/>
                  </a:lnTo>
                  <a:cubicBezTo>
                    <a:pt x="469221" y="83423"/>
                    <a:pt x="473315" y="79329"/>
                    <a:pt x="478365" y="79329"/>
                  </a:cubicBezTo>
                  <a:cubicBezTo>
                    <a:pt x="483415" y="79329"/>
                    <a:pt x="487509" y="83423"/>
                    <a:pt x="487509" y="88473"/>
                  </a:cubicBezTo>
                  <a:lnTo>
                    <a:pt x="487509" y="161625"/>
                  </a:lnTo>
                  <a:cubicBezTo>
                    <a:pt x="487509" y="166675"/>
                    <a:pt x="483415" y="170769"/>
                    <a:pt x="478365" y="170769"/>
                  </a:cubicBezTo>
                  <a:close/>
                  <a:moveTo>
                    <a:pt x="450371" y="170769"/>
                  </a:moveTo>
                  <a:cubicBezTo>
                    <a:pt x="445321" y="170769"/>
                    <a:pt x="441227" y="166675"/>
                    <a:pt x="441227" y="161625"/>
                  </a:cubicBezTo>
                  <a:lnTo>
                    <a:pt x="441227" y="88473"/>
                  </a:lnTo>
                  <a:cubicBezTo>
                    <a:pt x="441227" y="83423"/>
                    <a:pt x="445321" y="79329"/>
                    <a:pt x="450371" y="79329"/>
                  </a:cubicBezTo>
                  <a:cubicBezTo>
                    <a:pt x="455421" y="79329"/>
                    <a:pt x="459515" y="83423"/>
                    <a:pt x="459515" y="88473"/>
                  </a:cubicBezTo>
                  <a:lnTo>
                    <a:pt x="459515" y="161625"/>
                  </a:lnTo>
                  <a:cubicBezTo>
                    <a:pt x="459515" y="166675"/>
                    <a:pt x="455421" y="170769"/>
                    <a:pt x="450371" y="170769"/>
                  </a:cubicBezTo>
                  <a:close/>
                  <a:moveTo>
                    <a:pt x="422377" y="170769"/>
                  </a:moveTo>
                  <a:cubicBezTo>
                    <a:pt x="417327" y="170769"/>
                    <a:pt x="413233" y="166675"/>
                    <a:pt x="413233" y="161625"/>
                  </a:cubicBezTo>
                  <a:lnTo>
                    <a:pt x="413233" y="88473"/>
                  </a:lnTo>
                  <a:cubicBezTo>
                    <a:pt x="413233" y="83423"/>
                    <a:pt x="417327" y="79329"/>
                    <a:pt x="422377" y="79329"/>
                  </a:cubicBezTo>
                  <a:cubicBezTo>
                    <a:pt x="427427" y="79329"/>
                    <a:pt x="431521" y="83423"/>
                    <a:pt x="431521" y="88473"/>
                  </a:cubicBezTo>
                  <a:lnTo>
                    <a:pt x="431521" y="161625"/>
                  </a:lnTo>
                  <a:cubicBezTo>
                    <a:pt x="431521" y="166675"/>
                    <a:pt x="427427" y="170769"/>
                    <a:pt x="422377" y="170769"/>
                  </a:cubicBezTo>
                  <a:close/>
                  <a:moveTo>
                    <a:pt x="394383" y="170769"/>
                  </a:moveTo>
                  <a:cubicBezTo>
                    <a:pt x="389333" y="170769"/>
                    <a:pt x="385239" y="166675"/>
                    <a:pt x="385239" y="161625"/>
                  </a:cubicBezTo>
                  <a:lnTo>
                    <a:pt x="385239" y="88473"/>
                  </a:lnTo>
                  <a:cubicBezTo>
                    <a:pt x="385239" y="83423"/>
                    <a:pt x="389333" y="79329"/>
                    <a:pt x="394383" y="79329"/>
                  </a:cubicBezTo>
                  <a:cubicBezTo>
                    <a:pt x="399433" y="79329"/>
                    <a:pt x="403527" y="83423"/>
                    <a:pt x="403527" y="88473"/>
                  </a:cubicBezTo>
                  <a:lnTo>
                    <a:pt x="403527" y="161625"/>
                  </a:lnTo>
                  <a:cubicBezTo>
                    <a:pt x="403527" y="166675"/>
                    <a:pt x="399433" y="170769"/>
                    <a:pt x="394383" y="170769"/>
                  </a:cubicBezTo>
                  <a:close/>
                  <a:moveTo>
                    <a:pt x="366389" y="170769"/>
                  </a:moveTo>
                  <a:cubicBezTo>
                    <a:pt x="361339" y="170769"/>
                    <a:pt x="357245" y="166675"/>
                    <a:pt x="357245" y="161625"/>
                  </a:cubicBezTo>
                  <a:lnTo>
                    <a:pt x="357245" y="88473"/>
                  </a:lnTo>
                  <a:cubicBezTo>
                    <a:pt x="357245" y="83423"/>
                    <a:pt x="361339" y="79329"/>
                    <a:pt x="366389" y="79329"/>
                  </a:cubicBezTo>
                  <a:cubicBezTo>
                    <a:pt x="371439" y="79329"/>
                    <a:pt x="375533" y="83423"/>
                    <a:pt x="375533" y="88473"/>
                  </a:cubicBezTo>
                  <a:lnTo>
                    <a:pt x="375533" y="161625"/>
                  </a:lnTo>
                  <a:cubicBezTo>
                    <a:pt x="375533" y="166675"/>
                    <a:pt x="371439" y="170769"/>
                    <a:pt x="366389" y="170769"/>
                  </a:cubicBezTo>
                  <a:close/>
                  <a:moveTo>
                    <a:pt x="338395" y="170769"/>
                  </a:moveTo>
                  <a:cubicBezTo>
                    <a:pt x="333345" y="170769"/>
                    <a:pt x="329251" y="166675"/>
                    <a:pt x="329251" y="161625"/>
                  </a:cubicBezTo>
                  <a:lnTo>
                    <a:pt x="329251" y="88473"/>
                  </a:lnTo>
                  <a:cubicBezTo>
                    <a:pt x="329251" y="83423"/>
                    <a:pt x="333345" y="79329"/>
                    <a:pt x="338395" y="79329"/>
                  </a:cubicBezTo>
                  <a:cubicBezTo>
                    <a:pt x="343445" y="79329"/>
                    <a:pt x="347539" y="83423"/>
                    <a:pt x="347539" y="88473"/>
                  </a:cubicBezTo>
                  <a:lnTo>
                    <a:pt x="347539" y="161625"/>
                  </a:lnTo>
                  <a:cubicBezTo>
                    <a:pt x="347539" y="166675"/>
                    <a:pt x="343445" y="170769"/>
                    <a:pt x="338395" y="170769"/>
                  </a:cubicBezTo>
                  <a:close/>
                  <a:moveTo>
                    <a:pt x="310401" y="170769"/>
                  </a:moveTo>
                  <a:cubicBezTo>
                    <a:pt x="305351" y="170769"/>
                    <a:pt x="301257" y="166675"/>
                    <a:pt x="301257" y="161625"/>
                  </a:cubicBezTo>
                  <a:lnTo>
                    <a:pt x="301257" y="88473"/>
                  </a:lnTo>
                  <a:cubicBezTo>
                    <a:pt x="301257" y="83423"/>
                    <a:pt x="305351" y="79329"/>
                    <a:pt x="310401" y="79329"/>
                  </a:cubicBezTo>
                  <a:cubicBezTo>
                    <a:pt x="315451" y="79329"/>
                    <a:pt x="319545" y="83423"/>
                    <a:pt x="319545" y="88473"/>
                  </a:cubicBezTo>
                  <a:lnTo>
                    <a:pt x="319545" y="161625"/>
                  </a:lnTo>
                  <a:cubicBezTo>
                    <a:pt x="319545" y="166675"/>
                    <a:pt x="315451" y="170769"/>
                    <a:pt x="310401" y="170769"/>
                  </a:cubicBezTo>
                  <a:close/>
                  <a:moveTo>
                    <a:pt x="282407" y="170769"/>
                  </a:moveTo>
                  <a:cubicBezTo>
                    <a:pt x="277357" y="170769"/>
                    <a:pt x="273263" y="166675"/>
                    <a:pt x="273263" y="161625"/>
                  </a:cubicBezTo>
                  <a:lnTo>
                    <a:pt x="273263" y="88473"/>
                  </a:lnTo>
                  <a:cubicBezTo>
                    <a:pt x="273263" y="83423"/>
                    <a:pt x="277357" y="79329"/>
                    <a:pt x="282407" y="79329"/>
                  </a:cubicBezTo>
                  <a:cubicBezTo>
                    <a:pt x="287457" y="79329"/>
                    <a:pt x="291551" y="83423"/>
                    <a:pt x="291551" y="88473"/>
                  </a:cubicBezTo>
                  <a:lnTo>
                    <a:pt x="291551" y="161625"/>
                  </a:lnTo>
                  <a:cubicBezTo>
                    <a:pt x="291551" y="166675"/>
                    <a:pt x="287457" y="170769"/>
                    <a:pt x="282407" y="170769"/>
                  </a:cubicBezTo>
                  <a:close/>
                  <a:moveTo>
                    <a:pt x="0" y="187436"/>
                  </a:moveTo>
                  <a:lnTo>
                    <a:pt x="1402492" y="187436"/>
                  </a:lnTo>
                  <a:lnTo>
                    <a:pt x="1402492" y="56158"/>
                  </a:lnTo>
                  <a:lnTo>
                    <a:pt x="0" y="56158"/>
                  </a:lnTo>
                  <a:close/>
                  <a:moveTo>
                    <a:pt x="448311" y="646221"/>
                  </a:moveTo>
                  <a:cubicBezTo>
                    <a:pt x="435378" y="646221"/>
                    <a:pt x="424893" y="635736"/>
                    <a:pt x="424893" y="622803"/>
                  </a:cubicBezTo>
                  <a:lnTo>
                    <a:pt x="424893" y="400558"/>
                  </a:lnTo>
                  <a:cubicBezTo>
                    <a:pt x="424893" y="387625"/>
                    <a:pt x="435378" y="377140"/>
                    <a:pt x="448311" y="377140"/>
                  </a:cubicBezTo>
                  <a:lnTo>
                    <a:pt x="1211100" y="377140"/>
                  </a:lnTo>
                  <a:cubicBezTo>
                    <a:pt x="1224033" y="377140"/>
                    <a:pt x="1234518" y="387625"/>
                    <a:pt x="1234518" y="400558"/>
                  </a:cubicBezTo>
                  <a:lnTo>
                    <a:pt x="1234518" y="622803"/>
                  </a:lnTo>
                  <a:cubicBezTo>
                    <a:pt x="1234518" y="635736"/>
                    <a:pt x="1224033" y="646221"/>
                    <a:pt x="1211100" y="646221"/>
                  </a:cubicBezTo>
                  <a:close/>
                  <a:moveTo>
                    <a:pt x="1157297" y="896251"/>
                  </a:moveTo>
                  <a:cubicBezTo>
                    <a:pt x="1142981" y="896251"/>
                    <a:pt x="1131375" y="884645"/>
                    <a:pt x="1131375" y="870329"/>
                  </a:cubicBezTo>
                  <a:lnTo>
                    <a:pt x="1131375" y="765012"/>
                  </a:lnTo>
                  <a:cubicBezTo>
                    <a:pt x="1131375" y="750696"/>
                    <a:pt x="1142981" y="739090"/>
                    <a:pt x="1157297" y="739090"/>
                  </a:cubicBezTo>
                  <a:lnTo>
                    <a:pt x="1260983" y="739090"/>
                  </a:lnTo>
                  <a:cubicBezTo>
                    <a:pt x="1275299" y="739090"/>
                    <a:pt x="1286905" y="750696"/>
                    <a:pt x="1286905" y="765012"/>
                  </a:cubicBezTo>
                  <a:lnTo>
                    <a:pt x="1286905" y="870329"/>
                  </a:lnTo>
                  <a:cubicBezTo>
                    <a:pt x="1286905" y="884645"/>
                    <a:pt x="1275299" y="896251"/>
                    <a:pt x="1260983" y="896251"/>
                  </a:cubicBezTo>
                  <a:close/>
                  <a:moveTo>
                    <a:pt x="193380" y="1417901"/>
                  </a:moveTo>
                  <a:lnTo>
                    <a:pt x="236685" y="1417901"/>
                  </a:lnTo>
                  <a:lnTo>
                    <a:pt x="276969" y="1362511"/>
                  </a:lnTo>
                  <a:lnTo>
                    <a:pt x="276969" y="1190793"/>
                  </a:lnTo>
                  <a:lnTo>
                    <a:pt x="319776" y="1190793"/>
                  </a:lnTo>
                  <a:lnTo>
                    <a:pt x="319049" y="1364525"/>
                  </a:lnTo>
                  <a:lnTo>
                    <a:pt x="355305" y="1417901"/>
                  </a:lnTo>
                  <a:lnTo>
                    <a:pt x="398610" y="1417901"/>
                  </a:lnTo>
                  <a:lnTo>
                    <a:pt x="438894" y="1362511"/>
                  </a:lnTo>
                  <a:lnTo>
                    <a:pt x="438894" y="1190793"/>
                  </a:lnTo>
                  <a:lnTo>
                    <a:pt x="486464" y="1190793"/>
                  </a:lnTo>
                  <a:lnTo>
                    <a:pt x="485737" y="1364525"/>
                  </a:lnTo>
                  <a:lnTo>
                    <a:pt x="521993" y="1417901"/>
                  </a:lnTo>
                  <a:lnTo>
                    <a:pt x="565298" y="1417901"/>
                  </a:lnTo>
                  <a:lnTo>
                    <a:pt x="605582" y="1362511"/>
                  </a:lnTo>
                  <a:lnTo>
                    <a:pt x="605582" y="1190793"/>
                  </a:lnTo>
                  <a:lnTo>
                    <a:pt x="658202" y="1190793"/>
                  </a:lnTo>
                  <a:lnTo>
                    <a:pt x="657475" y="1364525"/>
                  </a:lnTo>
                  <a:lnTo>
                    <a:pt x="693731" y="1417901"/>
                  </a:lnTo>
                  <a:lnTo>
                    <a:pt x="737036" y="1417901"/>
                  </a:lnTo>
                  <a:lnTo>
                    <a:pt x="777320" y="1362511"/>
                  </a:lnTo>
                  <a:lnTo>
                    <a:pt x="777320" y="1190793"/>
                  </a:lnTo>
                  <a:lnTo>
                    <a:pt x="811843" y="1190793"/>
                  </a:lnTo>
                  <a:lnTo>
                    <a:pt x="811843" y="1092914"/>
                  </a:lnTo>
                  <a:lnTo>
                    <a:pt x="126043" y="1092914"/>
                  </a:lnTo>
                  <a:lnTo>
                    <a:pt x="126043" y="1190793"/>
                  </a:lnTo>
                  <a:lnTo>
                    <a:pt x="157851" y="1190793"/>
                  </a:lnTo>
                  <a:lnTo>
                    <a:pt x="157124" y="1364525"/>
                  </a:lnTo>
                  <a:close/>
                  <a:moveTo>
                    <a:pt x="715384" y="1461206"/>
                  </a:moveTo>
                  <a:lnTo>
                    <a:pt x="733542" y="1459289"/>
                  </a:lnTo>
                  <a:lnTo>
                    <a:pt x="739046" y="1457208"/>
                  </a:lnTo>
                  <a:lnTo>
                    <a:pt x="741065" y="1454659"/>
                  </a:lnTo>
                  <a:lnTo>
                    <a:pt x="741065" y="1428476"/>
                  </a:lnTo>
                  <a:lnTo>
                    <a:pt x="739046" y="1425927"/>
                  </a:lnTo>
                  <a:lnTo>
                    <a:pt x="733542" y="1423846"/>
                  </a:lnTo>
                  <a:cubicBezTo>
                    <a:pt x="728894" y="1422661"/>
                    <a:pt x="722474" y="1421929"/>
                    <a:pt x="715384" y="1421929"/>
                  </a:cubicBezTo>
                  <a:cubicBezTo>
                    <a:pt x="704748" y="1421929"/>
                    <a:pt x="695620" y="1423577"/>
                    <a:pt x="691721" y="1425927"/>
                  </a:cubicBezTo>
                  <a:cubicBezTo>
                    <a:pt x="690421" y="1426711"/>
                    <a:pt x="689703" y="1427572"/>
                    <a:pt x="689703" y="1428476"/>
                  </a:cubicBezTo>
                  <a:lnTo>
                    <a:pt x="689703" y="1454659"/>
                  </a:lnTo>
                  <a:cubicBezTo>
                    <a:pt x="689703" y="1456467"/>
                    <a:pt x="692578" y="1458104"/>
                    <a:pt x="697225" y="1459289"/>
                  </a:cubicBezTo>
                  <a:cubicBezTo>
                    <a:pt x="701873" y="1460473"/>
                    <a:pt x="708293" y="1461206"/>
                    <a:pt x="715384" y="1461206"/>
                  </a:cubicBezTo>
                  <a:close/>
                  <a:moveTo>
                    <a:pt x="543646" y="1461206"/>
                  </a:moveTo>
                  <a:lnTo>
                    <a:pt x="561804" y="1459289"/>
                  </a:lnTo>
                  <a:lnTo>
                    <a:pt x="567308" y="1457208"/>
                  </a:lnTo>
                  <a:lnTo>
                    <a:pt x="569327" y="1454659"/>
                  </a:lnTo>
                  <a:lnTo>
                    <a:pt x="569327" y="1428476"/>
                  </a:lnTo>
                  <a:lnTo>
                    <a:pt x="567308" y="1425927"/>
                  </a:lnTo>
                  <a:lnTo>
                    <a:pt x="561804" y="1423846"/>
                  </a:lnTo>
                  <a:cubicBezTo>
                    <a:pt x="557156" y="1422661"/>
                    <a:pt x="550736" y="1421929"/>
                    <a:pt x="543646" y="1421929"/>
                  </a:cubicBezTo>
                  <a:cubicBezTo>
                    <a:pt x="533010" y="1421929"/>
                    <a:pt x="523882" y="1423577"/>
                    <a:pt x="519983" y="1425927"/>
                  </a:cubicBezTo>
                  <a:cubicBezTo>
                    <a:pt x="518683" y="1426711"/>
                    <a:pt x="517965" y="1427572"/>
                    <a:pt x="517965" y="1428476"/>
                  </a:cubicBezTo>
                  <a:lnTo>
                    <a:pt x="517965" y="1454659"/>
                  </a:lnTo>
                  <a:cubicBezTo>
                    <a:pt x="517965" y="1456467"/>
                    <a:pt x="520840" y="1458104"/>
                    <a:pt x="525487" y="1459289"/>
                  </a:cubicBezTo>
                  <a:cubicBezTo>
                    <a:pt x="530135" y="1460473"/>
                    <a:pt x="536555" y="1461206"/>
                    <a:pt x="543646" y="1461206"/>
                  </a:cubicBezTo>
                  <a:close/>
                  <a:moveTo>
                    <a:pt x="376958" y="1461206"/>
                  </a:moveTo>
                  <a:lnTo>
                    <a:pt x="395116" y="1459289"/>
                  </a:lnTo>
                  <a:lnTo>
                    <a:pt x="400620" y="1457208"/>
                  </a:lnTo>
                  <a:lnTo>
                    <a:pt x="402639" y="1454659"/>
                  </a:lnTo>
                  <a:lnTo>
                    <a:pt x="402639" y="1428476"/>
                  </a:lnTo>
                  <a:lnTo>
                    <a:pt x="400620" y="1425927"/>
                  </a:lnTo>
                  <a:lnTo>
                    <a:pt x="395116" y="1423846"/>
                  </a:lnTo>
                  <a:cubicBezTo>
                    <a:pt x="390468" y="1422661"/>
                    <a:pt x="384048" y="1421929"/>
                    <a:pt x="376958" y="1421929"/>
                  </a:cubicBezTo>
                  <a:cubicBezTo>
                    <a:pt x="366322" y="1421929"/>
                    <a:pt x="357194" y="1423577"/>
                    <a:pt x="353295" y="1425927"/>
                  </a:cubicBezTo>
                  <a:cubicBezTo>
                    <a:pt x="351995" y="1426711"/>
                    <a:pt x="351277" y="1427572"/>
                    <a:pt x="351277" y="1428476"/>
                  </a:cubicBezTo>
                  <a:lnTo>
                    <a:pt x="351277" y="1454659"/>
                  </a:lnTo>
                  <a:cubicBezTo>
                    <a:pt x="351277" y="1456467"/>
                    <a:pt x="354152" y="1458104"/>
                    <a:pt x="358799" y="1459289"/>
                  </a:cubicBezTo>
                  <a:cubicBezTo>
                    <a:pt x="363447" y="1460473"/>
                    <a:pt x="369867" y="1461206"/>
                    <a:pt x="376958" y="1461206"/>
                  </a:cubicBezTo>
                  <a:close/>
                  <a:moveTo>
                    <a:pt x="215033" y="1461206"/>
                  </a:moveTo>
                  <a:lnTo>
                    <a:pt x="233191" y="1459289"/>
                  </a:lnTo>
                  <a:lnTo>
                    <a:pt x="238695" y="1457208"/>
                  </a:lnTo>
                  <a:lnTo>
                    <a:pt x="240714" y="1454659"/>
                  </a:lnTo>
                  <a:lnTo>
                    <a:pt x="240714" y="1428476"/>
                  </a:lnTo>
                  <a:lnTo>
                    <a:pt x="238695" y="1425927"/>
                  </a:lnTo>
                  <a:lnTo>
                    <a:pt x="233191" y="1423846"/>
                  </a:lnTo>
                  <a:cubicBezTo>
                    <a:pt x="228543" y="1422661"/>
                    <a:pt x="222123" y="1421929"/>
                    <a:pt x="215033" y="1421929"/>
                  </a:cubicBezTo>
                  <a:cubicBezTo>
                    <a:pt x="204397" y="1421929"/>
                    <a:pt x="195269" y="1423577"/>
                    <a:pt x="191370" y="1425927"/>
                  </a:cubicBezTo>
                  <a:cubicBezTo>
                    <a:pt x="190070" y="1426711"/>
                    <a:pt x="189352" y="1427572"/>
                    <a:pt x="189352" y="1428476"/>
                  </a:cubicBezTo>
                  <a:lnTo>
                    <a:pt x="189352" y="1454659"/>
                  </a:lnTo>
                  <a:cubicBezTo>
                    <a:pt x="189352" y="1456467"/>
                    <a:pt x="192227" y="1458104"/>
                    <a:pt x="196874" y="1459289"/>
                  </a:cubicBezTo>
                  <a:cubicBezTo>
                    <a:pt x="201522" y="1460473"/>
                    <a:pt x="207942" y="1461206"/>
                    <a:pt x="215033" y="1461206"/>
                  </a:cubicBezTo>
                  <a:close/>
                  <a:moveTo>
                    <a:pt x="486552" y="1531448"/>
                  </a:moveTo>
                  <a:cubicBezTo>
                    <a:pt x="486158" y="1531123"/>
                    <a:pt x="486146" y="1530770"/>
                    <a:pt x="486146" y="1530415"/>
                  </a:cubicBezTo>
                  <a:lnTo>
                    <a:pt x="486560" y="1529359"/>
                  </a:lnTo>
                  <a:close/>
                  <a:moveTo>
                    <a:pt x="319858" y="1532686"/>
                  </a:moveTo>
                  <a:cubicBezTo>
                    <a:pt x="319027" y="1532018"/>
                    <a:pt x="318967" y="1531224"/>
                    <a:pt x="318967" y="1530415"/>
                  </a:cubicBezTo>
                  <a:lnTo>
                    <a:pt x="319878" y="1528094"/>
                  </a:lnTo>
                  <a:close/>
                  <a:moveTo>
                    <a:pt x="157929" y="1533624"/>
                  </a:moveTo>
                  <a:cubicBezTo>
                    <a:pt x="156796" y="1532725"/>
                    <a:pt x="156670" y="1531585"/>
                    <a:pt x="156670" y="1530415"/>
                  </a:cubicBezTo>
                  <a:lnTo>
                    <a:pt x="157957" y="1527136"/>
                  </a:lnTo>
                  <a:close/>
                  <a:moveTo>
                    <a:pt x="658276" y="1534776"/>
                  </a:moveTo>
                  <a:cubicBezTo>
                    <a:pt x="656808" y="1533616"/>
                    <a:pt x="656564" y="1532045"/>
                    <a:pt x="656564" y="1530415"/>
                  </a:cubicBezTo>
                  <a:lnTo>
                    <a:pt x="658313" y="1525960"/>
                  </a:lnTo>
                  <a:close/>
                  <a:moveTo>
                    <a:pt x="1191766" y="1623750"/>
                  </a:moveTo>
                  <a:lnTo>
                    <a:pt x="1199790" y="1623750"/>
                  </a:lnTo>
                  <a:lnTo>
                    <a:pt x="1199790" y="1566817"/>
                  </a:lnTo>
                  <a:lnTo>
                    <a:pt x="1191766" y="1566817"/>
                  </a:lnTo>
                  <a:close/>
                  <a:moveTo>
                    <a:pt x="1197062" y="1639589"/>
                  </a:moveTo>
                  <a:cubicBezTo>
                    <a:pt x="1172200" y="1639589"/>
                    <a:pt x="1152046" y="1619435"/>
                    <a:pt x="1152046" y="1594573"/>
                  </a:cubicBezTo>
                  <a:cubicBezTo>
                    <a:pt x="1152046" y="1569711"/>
                    <a:pt x="1172200" y="1549557"/>
                    <a:pt x="1197062" y="1549557"/>
                  </a:cubicBezTo>
                  <a:cubicBezTo>
                    <a:pt x="1221924" y="1549557"/>
                    <a:pt x="1242079" y="1569711"/>
                    <a:pt x="1242079" y="1594573"/>
                  </a:cubicBezTo>
                  <a:cubicBezTo>
                    <a:pt x="1242079" y="1619435"/>
                    <a:pt x="1221924" y="1639589"/>
                    <a:pt x="1197062" y="1639589"/>
                  </a:cubicBezTo>
                  <a:close/>
                  <a:moveTo>
                    <a:pt x="193380" y="1779536"/>
                  </a:moveTo>
                  <a:lnTo>
                    <a:pt x="236685" y="1779536"/>
                  </a:lnTo>
                  <a:lnTo>
                    <a:pt x="276969" y="1724146"/>
                  </a:lnTo>
                  <a:lnTo>
                    <a:pt x="276969" y="1571626"/>
                  </a:lnTo>
                  <a:lnTo>
                    <a:pt x="319696" y="1571626"/>
                  </a:lnTo>
                  <a:lnTo>
                    <a:pt x="319049" y="1726160"/>
                  </a:lnTo>
                  <a:lnTo>
                    <a:pt x="355305" y="1779536"/>
                  </a:lnTo>
                  <a:lnTo>
                    <a:pt x="398610" y="1779536"/>
                  </a:lnTo>
                  <a:lnTo>
                    <a:pt x="438894" y="1724146"/>
                  </a:lnTo>
                  <a:lnTo>
                    <a:pt x="438894" y="1571626"/>
                  </a:lnTo>
                  <a:lnTo>
                    <a:pt x="486384" y="1571626"/>
                  </a:lnTo>
                  <a:lnTo>
                    <a:pt x="485737" y="1726160"/>
                  </a:lnTo>
                  <a:lnTo>
                    <a:pt x="521993" y="1779536"/>
                  </a:lnTo>
                  <a:lnTo>
                    <a:pt x="565298" y="1779536"/>
                  </a:lnTo>
                  <a:lnTo>
                    <a:pt x="605582" y="1724146"/>
                  </a:lnTo>
                  <a:lnTo>
                    <a:pt x="605582" y="1571626"/>
                  </a:lnTo>
                  <a:lnTo>
                    <a:pt x="658122" y="1571626"/>
                  </a:lnTo>
                  <a:lnTo>
                    <a:pt x="657475" y="1726160"/>
                  </a:lnTo>
                  <a:lnTo>
                    <a:pt x="693731" y="1779536"/>
                  </a:lnTo>
                  <a:lnTo>
                    <a:pt x="737036" y="1779536"/>
                  </a:lnTo>
                  <a:lnTo>
                    <a:pt x="777320" y="1724146"/>
                  </a:lnTo>
                  <a:lnTo>
                    <a:pt x="777320" y="1571626"/>
                  </a:lnTo>
                  <a:lnTo>
                    <a:pt x="807081" y="1571626"/>
                  </a:lnTo>
                  <a:lnTo>
                    <a:pt x="807081" y="1473747"/>
                  </a:lnTo>
                  <a:lnTo>
                    <a:pt x="121281" y="1473747"/>
                  </a:lnTo>
                  <a:lnTo>
                    <a:pt x="121281" y="1571626"/>
                  </a:lnTo>
                  <a:lnTo>
                    <a:pt x="157771" y="1571626"/>
                  </a:lnTo>
                  <a:lnTo>
                    <a:pt x="157124" y="1726160"/>
                  </a:lnTo>
                  <a:close/>
                  <a:moveTo>
                    <a:pt x="715384" y="1822841"/>
                  </a:moveTo>
                  <a:lnTo>
                    <a:pt x="733542" y="1820924"/>
                  </a:lnTo>
                  <a:lnTo>
                    <a:pt x="739046" y="1818843"/>
                  </a:lnTo>
                  <a:lnTo>
                    <a:pt x="741065" y="1816294"/>
                  </a:lnTo>
                  <a:lnTo>
                    <a:pt x="741065" y="1790112"/>
                  </a:lnTo>
                  <a:lnTo>
                    <a:pt x="739046" y="1787563"/>
                  </a:lnTo>
                  <a:lnTo>
                    <a:pt x="733542" y="1785481"/>
                  </a:lnTo>
                  <a:cubicBezTo>
                    <a:pt x="728894" y="1784297"/>
                    <a:pt x="722474" y="1783564"/>
                    <a:pt x="715384" y="1783564"/>
                  </a:cubicBezTo>
                  <a:cubicBezTo>
                    <a:pt x="704748" y="1783564"/>
                    <a:pt x="695620" y="1785212"/>
                    <a:pt x="691721" y="1787563"/>
                  </a:cubicBezTo>
                  <a:cubicBezTo>
                    <a:pt x="690421" y="1788346"/>
                    <a:pt x="689703" y="1789207"/>
                    <a:pt x="689703" y="1790112"/>
                  </a:cubicBezTo>
                  <a:lnTo>
                    <a:pt x="689703" y="1816294"/>
                  </a:lnTo>
                  <a:cubicBezTo>
                    <a:pt x="689703" y="1818102"/>
                    <a:pt x="692578" y="1819739"/>
                    <a:pt x="697225" y="1820924"/>
                  </a:cubicBezTo>
                  <a:cubicBezTo>
                    <a:pt x="701873" y="1822109"/>
                    <a:pt x="708293" y="1822841"/>
                    <a:pt x="715384" y="1822841"/>
                  </a:cubicBezTo>
                  <a:close/>
                  <a:moveTo>
                    <a:pt x="543646" y="1822841"/>
                  </a:moveTo>
                  <a:lnTo>
                    <a:pt x="561804" y="1820924"/>
                  </a:lnTo>
                  <a:lnTo>
                    <a:pt x="567308" y="1818843"/>
                  </a:lnTo>
                  <a:lnTo>
                    <a:pt x="569327" y="1816294"/>
                  </a:lnTo>
                  <a:lnTo>
                    <a:pt x="569327" y="1790112"/>
                  </a:lnTo>
                  <a:lnTo>
                    <a:pt x="567308" y="1787563"/>
                  </a:lnTo>
                  <a:lnTo>
                    <a:pt x="561804" y="1785481"/>
                  </a:lnTo>
                  <a:cubicBezTo>
                    <a:pt x="557156" y="1784297"/>
                    <a:pt x="550736" y="1783564"/>
                    <a:pt x="543646" y="1783564"/>
                  </a:cubicBezTo>
                  <a:cubicBezTo>
                    <a:pt x="533010" y="1783564"/>
                    <a:pt x="523882" y="1785212"/>
                    <a:pt x="519983" y="1787563"/>
                  </a:cubicBezTo>
                  <a:cubicBezTo>
                    <a:pt x="518683" y="1788346"/>
                    <a:pt x="517965" y="1789207"/>
                    <a:pt x="517965" y="1790112"/>
                  </a:cubicBezTo>
                  <a:lnTo>
                    <a:pt x="517965" y="1816294"/>
                  </a:lnTo>
                  <a:cubicBezTo>
                    <a:pt x="517965" y="1818102"/>
                    <a:pt x="520840" y="1819739"/>
                    <a:pt x="525487" y="1820924"/>
                  </a:cubicBezTo>
                  <a:cubicBezTo>
                    <a:pt x="530135" y="1822109"/>
                    <a:pt x="536555" y="1822841"/>
                    <a:pt x="543646" y="1822841"/>
                  </a:cubicBezTo>
                  <a:close/>
                  <a:moveTo>
                    <a:pt x="376958" y="1822841"/>
                  </a:moveTo>
                  <a:lnTo>
                    <a:pt x="395116" y="1820924"/>
                  </a:lnTo>
                  <a:lnTo>
                    <a:pt x="400620" y="1818843"/>
                  </a:lnTo>
                  <a:lnTo>
                    <a:pt x="402639" y="1816294"/>
                  </a:lnTo>
                  <a:lnTo>
                    <a:pt x="402639" y="1790112"/>
                  </a:lnTo>
                  <a:lnTo>
                    <a:pt x="400620" y="1787563"/>
                  </a:lnTo>
                  <a:lnTo>
                    <a:pt x="395116" y="1785481"/>
                  </a:lnTo>
                  <a:cubicBezTo>
                    <a:pt x="390468" y="1784297"/>
                    <a:pt x="384048" y="1783564"/>
                    <a:pt x="376958" y="1783564"/>
                  </a:cubicBezTo>
                  <a:cubicBezTo>
                    <a:pt x="366322" y="1783564"/>
                    <a:pt x="357194" y="1785212"/>
                    <a:pt x="353295" y="1787563"/>
                  </a:cubicBezTo>
                  <a:cubicBezTo>
                    <a:pt x="351995" y="1788346"/>
                    <a:pt x="351277" y="1789207"/>
                    <a:pt x="351277" y="1790112"/>
                  </a:cubicBezTo>
                  <a:lnTo>
                    <a:pt x="351277" y="1816294"/>
                  </a:lnTo>
                  <a:cubicBezTo>
                    <a:pt x="351277" y="1818102"/>
                    <a:pt x="354152" y="1819739"/>
                    <a:pt x="358799" y="1820924"/>
                  </a:cubicBezTo>
                  <a:cubicBezTo>
                    <a:pt x="363447" y="1822109"/>
                    <a:pt x="369867" y="1822841"/>
                    <a:pt x="376958" y="1822841"/>
                  </a:cubicBezTo>
                  <a:close/>
                  <a:moveTo>
                    <a:pt x="215033" y="1822841"/>
                  </a:moveTo>
                  <a:lnTo>
                    <a:pt x="233191" y="1820924"/>
                  </a:lnTo>
                  <a:lnTo>
                    <a:pt x="238695" y="1818843"/>
                  </a:lnTo>
                  <a:lnTo>
                    <a:pt x="240714" y="1816294"/>
                  </a:lnTo>
                  <a:lnTo>
                    <a:pt x="240714" y="1790112"/>
                  </a:lnTo>
                  <a:lnTo>
                    <a:pt x="238695" y="1787563"/>
                  </a:lnTo>
                  <a:lnTo>
                    <a:pt x="233191" y="1785481"/>
                  </a:lnTo>
                  <a:cubicBezTo>
                    <a:pt x="228543" y="1784297"/>
                    <a:pt x="222123" y="1783564"/>
                    <a:pt x="215033" y="1783564"/>
                  </a:cubicBezTo>
                  <a:cubicBezTo>
                    <a:pt x="204397" y="1783564"/>
                    <a:pt x="195269" y="1785212"/>
                    <a:pt x="191370" y="1787563"/>
                  </a:cubicBezTo>
                  <a:cubicBezTo>
                    <a:pt x="190070" y="1788346"/>
                    <a:pt x="189352" y="1789207"/>
                    <a:pt x="189352" y="1790112"/>
                  </a:cubicBezTo>
                  <a:lnTo>
                    <a:pt x="189352" y="1816294"/>
                  </a:lnTo>
                  <a:cubicBezTo>
                    <a:pt x="189352" y="1818102"/>
                    <a:pt x="192227" y="1819739"/>
                    <a:pt x="196874" y="1820924"/>
                  </a:cubicBezTo>
                  <a:cubicBezTo>
                    <a:pt x="201522" y="1822109"/>
                    <a:pt x="207942" y="1822841"/>
                    <a:pt x="215033" y="1822841"/>
                  </a:cubicBezTo>
                  <a:close/>
                  <a:moveTo>
                    <a:pt x="986109" y="1830956"/>
                  </a:moveTo>
                  <a:lnTo>
                    <a:pt x="986109" y="1782631"/>
                  </a:lnTo>
                  <a:lnTo>
                    <a:pt x="1102789" y="1782631"/>
                  </a:lnTo>
                  <a:lnTo>
                    <a:pt x="1102789" y="1830956"/>
                  </a:lnTo>
                  <a:close/>
                  <a:moveTo>
                    <a:pt x="486503" y="1896847"/>
                  </a:moveTo>
                  <a:cubicBezTo>
                    <a:pt x="486155" y="1896558"/>
                    <a:pt x="486146" y="1896249"/>
                    <a:pt x="486146" y="1895937"/>
                  </a:cubicBezTo>
                  <a:lnTo>
                    <a:pt x="486511" y="1895007"/>
                  </a:lnTo>
                  <a:close/>
                  <a:moveTo>
                    <a:pt x="319810" y="1898084"/>
                  </a:moveTo>
                  <a:cubicBezTo>
                    <a:pt x="319020" y="1897449"/>
                    <a:pt x="318967" y="1896699"/>
                    <a:pt x="318967" y="1895937"/>
                  </a:cubicBezTo>
                  <a:lnTo>
                    <a:pt x="319828" y="1893743"/>
                  </a:lnTo>
                  <a:close/>
                  <a:moveTo>
                    <a:pt x="157881" y="1899022"/>
                  </a:moveTo>
                  <a:cubicBezTo>
                    <a:pt x="156786" y="1898152"/>
                    <a:pt x="156670" y="1897059"/>
                    <a:pt x="156670" y="1895937"/>
                  </a:cubicBezTo>
                  <a:lnTo>
                    <a:pt x="157907" y="1892784"/>
                  </a:lnTo>
                  <a:close/>
                  <a:moveTo>
                    <a:pt x="658227" y="1900174"/>
                  </a:moveTo>
                  <a:cubicBezTo>
                    <a:pt x="656794" y="1899041"/>
                    <a:pt x="656564" y="1897517"/>
                    <a:pt x="656564" y="1895937"/>
                  </a:cubicBezTo>
                  <a:lnTo>
                    <a:pt x="658263" y="1891608"/>
                  </a:lnTo>
                  <a:close/>
                  <a:moveTo>
                    <a:pt x="967231" y="1907087"/>
                  </a:moveTo>
                  <a:lnTo>
                    <a:pt x="1121668" y="1907087"/>
                  </a:lnTo>
                  <a:cubicBezTo>
                    <a:pt x="1127283" y="1907087"/>
                    <a:pt x="1131834" y="1902535"/>
                    <a:pt x="1131834" y="1896920"/>
                  </a:cubicBezTo>
                  <a:lnTo>
                    <a:pt x="1131834" y="1764992"/>
                  </a:lnTo>
                  <a:cubicBezTo>
                    <a:pt x="1131834" y="1759378"/>
                    <a:pt x="1127283" y="1754826"/>
                    <a:pt x="1121668" y="1754826"/>
                  </a:cubicBezTo>
                  <a:lnTo>
                    <a:pt x="967231" y="1754826"/>
                  </a:lnTo>
                  <a:cubicBezTo>
                    <a:pt x="961616" y="1754826"/>
                    <a:pt x="957065" y="1759378"/>
                    <a:pt x="957065" y="1764992"/>
                  </a:cubicBezTo>
                  <a:lnTo>
                    <a:pt x="957065" y="1896920"/>
                  </a:lnTo>
                  <a:cubicBezTo>
                    <a:pt x="957065" y="1902535"/>
                    <a:pt x="961616" y="1907087"/>
                    <a:pt x="967231" y="1907087"/>
                  </a:cubicBezTo>
                  <a:close/>
                  <a:moveTo>
                    <a:pt x="970657" y="1920328"/>
                  </a:moveTo>
                  <a:cubicBezTo>
                    <a:pt x="954570" y="1920328"/>
                    <a:pt x="941528" y="1907287"/>
                    <a:pt x="941528" y="1891200"/>
                  </a:cubicBezTo>
                  <a:lnTo>
                    <a:pt x="941528" y="1774688"/>
                  </a:lnTo>
                  <a:cubicBezTo>
                    <a:pt x="941528" y="1758600"/>
                    <a:pt x="954570" y="1745559"/>
                    <a:pt x="970657" y="1745559"/>
                  </a:cubicBezTo>
                  <a:lnTo>
                    <a:pt x="1114973" y="1745559"/>
                  </a:lnTo>
                  <a:cubicBezTo>
                    <a:pt x="1131061" y="1745559"/>
                    <a:pt x="1144102" y="1758600"/>
                    <a:pt x="1144102" y="1774688"/>
                  </a:cubicBezTo>
                  <a:lnTo>
                    <a:pt x="1144102" y="1891200"/>
                  </a:lnTo>
                  <a:cubicBezTo>
                    <a:pt x="1144102" y="1907287"/>
                    <a:pt x="1131061" y="1920328"/>
                    <a:pt x="1114973" y="1920328"/>
                  </a:cubicBezTo>
                  <a:close/>
                  <a:moveTo>
                    <a:pt x="1109480" y="1998069"/>
                  </a:moveTo>
                  <a:cubicBezTo>
                    <a:pt x="1115019" y="1998069"/>
                    <a:pt x="1119510" y="1993578"/>
                    <a:pt x="1119510" y="1988039"/>
                  </a:cubicBezTo>
                  <a:cubicBezTo>
                    <a:pt x="1119510" y="1982500"/>
                    <a:pt x="1115019" y="1978010"/>
                    <a:pt x="1109480" y="1978010"/>
                  </a:cubicBezTo>
                  <a:cubicBezTo>
                    <a:pt x="1103941" y="1978010"/>
                    <a:pt x="1099451" y="1982500"/>
                    <a:pt x="1099451" y="1988039"/>
                  </a:cubicBezTo>
                  <a:cubicBezTo>
                    <a:pt x="1099451" y="1993578"/>
                    <a:pt x="1103941" y="1998069"/>
                    <a:pt x="1109480" y="1998069"/>
                  </a:cubicBezTo>
                  <a:close/>
                  <a:moveTo>
                    <a:pt x="1064099" y="1998069"/>
                  </a:moveTo>
                  <a:cubicBezTo>
                    <a:pt x="1069638" y="1998069"/>
                    <a:pt x="1074128" y="1993578"/>
                    <a:pt x="1074128" y="1988039"/>
                  </a:cubicBezTo>
                  <a:cubicBezTo>
                    <a:pt x="1074128" y="1982500"/>
                    <a:pt x="1069638" y="1978010"/>
                    <a:pt x="1064099" y="1978010"/>
                  </a:cubicBezTo>
                  <a:cubicBezTo>
                    <a:pt x="1058560" y="1978010"/>
                    <a:pt x="1054069" y="1982500"/>
                    <a:pt x="1054069" y="1988039"/>
                  </a:cubicBezTo>
                  <a:cubicBezTo>
                    <a:pt x="1054069" y="1993578"/>
                    <a:pt x="1058560" y="1998069"/>
                    <a:pt x="1064099" y="1998069"/>
                  </a:cubicBezTo>
                  <a:close/>
                  <a:moveTo>
                    <a:pt x="1015110" y="1998069"/>
                  </a:moveTo>
                  <a:cubicBezTo>
                    <a:pt x="1020649" y="1998069"/>
                    <a:pt x="1025139" y="1993578"/>
                    <a:pt x="1025139" y="1988039"/>
                  </a:cubicBezTo>
                  <a:cubicBezTo>
                    <a:pt x="1025139" y="1982500"/>
                    <a:pt x="1020649" y="1978010"/>
                    <a:pt x="1015110" y="1978010"/>
                  </a:cubicBezTo>
                  <a:cubicBezTo>
                    <a:pt x="1009571" y="1978010"/>
                    <a:pt x="1005081" y="1982500"/>
                    <a:pt x="1005081" y="1988039"/>
                  </a:cubicBezTo>
                  <a:cubicBezTo>
                    <a:pt x="1005081" y="1993578"/>
                    <a:pt x="1009571" y="1998069"/>
                    <a:pt x="1015110" y="1998069"/>
                  </a:cubicBezTo>
                  <a:close/>
                  <a:moveTo>
                    <a:pt x="972742" y="1998069"/>
                  </a:moveTo>
                  <a:cubicBezTo>
                    <a:pt x="978281" y="1998069"/>
                    <a:pt x="982771" y="1993578"/>
                    <a:pt x="982771" y="1988039"/>
                  </a:cubicBezTo>
                  <a:cubicBezTo>
                    <a:pt x="982771" y="1982500"/>
                    <a:pt x="978281" y="1978010"/>
                    <a:pt x="972742" y="1978010"/>
                  </a:cubicBezTo>
                  <a:cubicBezTo>
                    <a:pt x="967203" y="1978010"/>
                    <a:pt x="962712" y="1982500"/>
                    <a:pt x="962712" y="1988039"/>
                  </a:cubicBezTo>
                  <a:cubicBezTo>
                    <a:pt x="962712" y="1993578"/>
                    <a:pt x="967203" y="1998069"/>
                    <a:pt x="972742" y="1998069"/>
                  </a:cubicBezTo>
                  <a:close/>
                  <a:moveTo>
                    <a:pt x="954327" y="2039489"/>
                  </a:moveTo>
                  <a:cubicBezTo>
                    <a:pt x="947259" y="2039489"/>
                    <a:pt x="941528" y="2033759"/>
                    <a:pt x="941528" y="2026690"/>
                  </a:cubicBezTo>
                  <a:lnTo>
                    <a:pt x="941528" y="1975495"/>
                  </a:lnTo>
                  <a:cubicBezTo>
                    <a:pt x="941528" y="1968426"/>
                    <a:pt x="947259" y="1962696"/>
                    <a:pt x="954327" y="1962696"/>
                  </a:cubicBezTo>
                  <a:lnTo>
                    <a:pt x="1131303" y="1962696"/>
                  </a:lnTo>
                  <a:cubicBezTo>
                    <a:pt x="1138372" y="1962696"/>
                    <a:pt x="1144102" y="1968426"/>
                    <a:pt x="1144102" y="1975495"/>
                  </a:cubicBezTo>
                  <a:lnTo>
                    <a:pt x="1144102" y="2026690"/>
                  </a:lnTo>
                  <a:cubicBezTo>
                    <a:pt x="1144102" y="2033759"/>
                    <a:pt x="1138372" y="2039489"/>
                    <a:pt x="1131303" y="2039489"/>
                  </a:cubicBezTo>
                  <a:close/>
                  <a:moveTo>
                    <a:pt x="921012" y="2072589"/>
                  </a:moveTo>
                  <a:lnTo>
                    <a:pt x="1276369" y="2072589"/>
                  </a:lnTo>
                  <a:cubicBezTo>
                    <a:pt x="1285949" y="2072589"/>
                    <a:pt x="1293715" y="2064823"/>
                    <a:pt x="1293715" y="2055243"/>
                  </a:cubicBezTo>
                  <a:lnTo>
                    <a:pt x="1293715" y="1533850"/>
                  </a:lnTo>
                  <a:cubicBezTo>
                    <a:pt x="1293715" y="1524271"/>
                    <a:pt x="1285949" y="1516505"/>
                    <a:pt x="1276369" y="1516505"/>
                  </a:cubicBezTo>
                  <a:lnTo>
                    <a:pt x="921012" y="1516505"/>
                  </a:lnTo>
                  <a:cubicBezTo>
                    <a:pt x="911432" y="1516505"/>
                    <a:pt x="903666" y="1524271"/>
                    <a:pt x="903666" y="1533850"/>
                  </a:cubicBezTo>
                  <a:lnTo>
                    <a:pt x="903666" y="2055243"/>
                  </a:lnTo>
                  <a:cubicBezTo>
                    <a:pt x="903666" y="2064823"/>
                    <a:pt x="911432" y="2072589"/>
                    <a:pt x="921012" y="2072589"/>
                  </a:cubicBezTo>
                  <a:close/>
                  <a:moveTo>
                    <a:pt x="902336" y="2084495"/>
                  </a:moveTo>
                  <a:cubicBezTo>
                    <a:pt x="893786" y="2084495"/>
                    <a:pt x="886855" y="2077564"/>
                    <a:pt x="886855" y="2069014"/>
                  </a:cubicBezTo>
                  <a:lnTo>
                    <a:pt x="886855" y="1516570"/>
                  </a:lnTo>
                  <a:cubicBezTo>
                    <a:pt x="886855" y="1508020"/>
                    <a:pt x="893786" y="1501089"/>
                    <a:pt x="902336" y="1501089"/>
                  </a:cubicBezTo>
                  <a:lnTo>
                    <a:pt x="1292855" y="1501089"/>
                  </a:lnTo>
                  <a:cubicBezTo>
                    <a:pt x="1301405" y="1501089"/>
                    <a:pt x="1308336" y="1508020"/>
                    <a:pt x="1308336" y="1516570"/>
                  </a:cubicBezTo>
                  <a:lnTo>
                    <a:pt x="1308336" y="2069014"/>
                  </a:lnTo>
                  <a:cubicBezTo>
                    <a:pt x="1308336" y="2077564"/>
                    <a:pt x="1301405" y="2084495"/>
                    <a:pt x="1292855" y="2084495"/>
                  </a:cubicBezTo>
                  <a:close/>
                  <a:moveTo>
                    <a:pt x="193380" y="2133342"/>
                  </a:moveTo>
                  <a:lnTo>
                    <a:pt x="236685" y="2133342"/>
                  </a:lnTo>
                  <a:lnTo>
                    <a:pt x="276969" y="2077952"/>
                  </a:lnTo>
                  <a:lnTo>
                    <a:pt x="276969" y="1937148"/>
                  </a:lnTo>
                  <a:lnTo>
                    <a:pt x="319647" y="1937148"/>
                  </a:lnTo>
                  <a:lnTo>
                    <a:pt x="319049" y="2079966"/>
                  </a:lnTo>
                  <a:lnTo>
                    <a:pt x="355305" y="2133342"/>
                  </a:lnTo>
                  <a:lnTo>
                    <a:pt x="398610" y="2133342"/>
                  </a:lnTo>
                  <a:lnTo>
                    <a:pt x="438894" y="2077952"/>
                  </a:lnTo>
                  <a:lnTo>
                    <a:pt x="438894" y="1937148"/>
                  </a:lnTo>
                  <a:lnTo>
                    <a:pt x="486335" y="1937148"/>
                  </a:lnTo>
                  <a:lnTo>
                    <a:pt x="485737" y="2079966"/>
                  </a:lnTo>
                  <a:lnTo>
                    <a:pt x="521993" y="2133342"/>
                  </a:lnTo>
                  <a:lnTo>
                    <a:pt x="565298" y="2133342"/>
                  </a:lnTo>
                  <a:lnTo>
                    <a:pt x="605582" y="2077952"/>
                  </a:lnTo>
                  <a:lnTo>
                    <a:pt x="605582" y="1937148"/>
                  </a:lnTo>
                  <a:lnTo>
                    <a:pt x="658072" y="1937148"/>
                  </a:lnTo>
                  <a:lnTo>
                    <a:pt x="657475" y="2079966"/>
                  </a:lnTo>
                  <a:lnTo>
                    <a:pt x="693731" y="2133342"/>
                  </a:lnTo>
                  <a:lnTo>
                    <a:pt x="737036" y="2133342"/>
                  </a:lnTo>
                  <a:lnTo>
                    <a:pt x="777320" y="2077952"/>
                  </a:lnTo>
                  <a:lnTo>
                    <a:pt x="777320" y="1937148"/>
                  </a:lnTo>
                  <a:lnTo>
                    <a:pt x="807081" y="1937148"/>
                  </a:lnTo>
                  <a:lnTo>
                    <a:pt x="807081" y="1839269"/>
                  </a:lnTo>
                  <a:lnTo>
                    <a:pt x="777320" y="1839269"/>
                  </a:lnTo>
                  <a:lnTo>
                    <a:pt x="658482" y="1839269"/>
                  </a:lnTo>
                  <a:lnTo>
                    <a:pt x="605582" y="1839269"/>
                  </a:lnTo>
                  <a:lnTo>
                    <a:pt x="486744" y="1839269"/>
                  </a:lnTo>
                  <a:lnTo>
                    <a:pt x="438894" y="1839269"/>
                  </a:lnTo>
                  <a:lnTo>
                    <a:pt x="320056" y="1839269"/>
                  </a:lnTo>
                  <a:lnTo>
                    <a:pt x="276969" y="1839269"/>
                  </a:lnTo>
                  <a:lnTo>
                    <a:pt x="158131" y="1839269"/>
                  </a:lnTo>
                  <a:lnTo>
                    <a:pt x="121281" y="1839269"/>
                  </a:lnTo>
                  <a:lnTo>
                    <a:pt x="121281" y="1937148"/>
                  </a:lnTo>
                  <a:lnTo>
                    <a:pt x="157721" y="1937148"/>
                  </a:lnTo>
                  <a:lnTo>
                    <a:pt x="157124" y="2079966"/>
                  </a:lnTo>
                  <a:close/>
                  <a:moveTo>
                    <a:pt x="715384" y="2176647"/>
                  </a:moveTo>
                  <a:lnTo>
                    <a:pt x="733542" y="2174730"/>
                  </a:lnTo>
                  <a:lnTo>
                    <a:pt x="739046" y="2172649"/>
                  </a:lnTo>
                  <a:lnTo>
                    <a:pt x="741065" y="2170100"/>
                  </a:lnTo>
                  <a:lnTo>
                    <a:pt x="741065" y="2143918"/>
                  </a:lnTo>
                  <a:lnTo>
                    <a:pt x="739046" y="2141369"/>
                  </a:lnTo>
                  <a:lnTo>
                    <a:pt x="733542" y="2139287"/>
                  </a:lnTo>
                  <a:cubicBezTo>
                    <a:pt x="728894" y="2138103"/>
                    <a:pt x="722474" y="2137370"/>
                    <a:pt x="715384" y="2137370"/>
                  </a:cubicBezTo>
                  <a:cubicBezTo>
                    <a:pt x="704748" y="2137370"/>
                    <a:pt x="695620" y="2139018"/>
                    <a:pt x="691721" y="2141369"/>
                  </a:cubicBezTo>
                  <a:cubicBezTo>
                    <a:pt x="690421" y="2142152"/>
                    <a:pt x="689703" y="2143013"/>
                    <a:pt x="689703" y="2143918"/>
                  </a:cubicBezTo>
                  <a:lnTo>
                    <a:pt x="689703" y="2170100"/>
                  </a:lnTo>
                  <a:cubicBezTo>
                    <a:pt x="689703" y="2171908"/>
                    <a:pt x="692578" y="2173545"/>
                    <a:pt x="697225" y="2174730"/>
                  </a:cubicBezTo>
                  <a:cubicBezTo>
                    <a:pt x="701873" y="2175915"/>
                    <a:pt x="708293" y="2176647"/>
                    <a:pt x="715384" y="2176647"/>
                  </a:cubicBezTo>
                  <a:close/>
                  <a:moveTo>
                    <a:pt x="543646" y="2176647"/>
                  </a:moveTo>
                  <a:lnTo>
                    <a:pt x="561804" y="2174730"/>
                  </a:lnTo>
                  <a:lnTo>
                    <a:pt x="567308" y="2172649"/>
                  </a:lnTo>
                  <a:lnTo>
                    <a:pt x="569327" y="2170100"/>
                  </a:lnTo>
                  <a:lnTo>
                    <a:pt x="569327" y="2143918"/>
                  </a:lnTo>
                  <a:lnTo>
                    <a:pt x="567308" y="2141369"/>
                  </a:lnTo>
                  <a:lnTo>
                    <a:pt x="561804" y="2139287"/>
                  </a:lnTo>
                  <a:cubicBezTo>
                    <a:pt x="557156" y="2138103"/>
                    <a:pt x="550736" y="2137370"/>
                    <a:pt x="543646" y="2137370"/>
                  </a:cubicBezTo>
                  <a:cubicBezTo>
                    <a:pt x="533010" y="2137370"/>
                    <a:pt x="523882" y="2139018"/>
                    <a:pt x="519983" y="2141369"/>
                  </a:cubicBezTo>
                  <a:cubicBezTo>
                    <a:pt x="518683" y="2142152"/>
                    <a:pt x="517965" y="2143013"/>
                    <a:pt x="517965" y="2143918"/>
                  </a:cubicBezTo>
                  <a:lnTo>
                    <a:pt x="517965" y="2170100"/>
                  </a:lnTo>
                  <a:cubicBezTo>
                    <a:pt x="517965" y="2171908"/>
                    <a:pt x="520840" y="2173545"/>
                    <a:pt x="525487" y="2174730"/>
                  </a:cubicBezTo>
                  <a:cubicBezTo>
                    <a:pt x="530135" y="2175915"/>
                    <a:pt x="536555" y="2176647"/>
                    <a:pt x="543646" y="2176647"/>
                  </a:cubicBezTo>
                  <a:close/>
                  <a:moveTo>
                    <a:pt x="376958" y="2176647"/>
                  </a:moveTo>
                  <a:lnTo>
                    <a:pt x="395116" y="2174730"/>
                  </a:lnTo>
                  <a:lnTo>
                    <a:pt x="400620" y="2172649"/>
                  </a:lnTo>
                  <a:lnTo>
                    <a:pt x="402639" y="2170100"/>
                  </a:lnTo>
                  <a:lnTo>
                    <a:pt x="402639" y="2143918"/>
                  </a:lnTo>
                  <a:lnTo>
                    <a:pt x="400620" y="2141369"/>
                  </a:lnTo>
                  <a:lnTo>
                    <a:pt x="395116" y="2139287"/>
                  </a:lnTo>
                  <a:cubicBezTo>
                    <a:pt x="390468" y="2138103"/>
                    <a:pt x="384048" y="2137370"/>
                    <a:pt x="376958" y="2137370"/>
                  </a:cubicBezTo>
                  <a:cubicBezTo>
                    <a:pt x="366322" y="2137370"/>
                    <a:pt x="357194" y="2139018"/>
                    <a:pt x="353295" y="2141369"/>
                  </a:cubicBezTo>
                  <a:cubicBezTo>
                    <a:pt x="351995" y="2142152"/>
                    <a:pt x="351277" y="2143013"/>
                    <a:pt x="351277" y="2143918"/>
                  </a:cubicBezTo>
                  <a:lnTo>
                    <a:pt x="351277" y="2170100"/>
                  </a:lnTo>
                  <a:cubicBezTo>
                    <a:pt x="351277" y="2171908"/>
                    <a:pt x="354152" y="2173545"/>
                    <a:pt x="358799" y="2174730"/>
                  </a:cubicBezTo>
                  <a:cubicBezTo>
                    <a:pt x="363447" y="2175915"/>
                    <a:pt x="369867" y="2176647"/>
                    <a:pt x="376958" y="2176647"/>
                  </a:cubicBezTo>
                  <a:close/>
                  <a:moveTo>
                    <a:pt x="215033" y="2176647"/>
                  </a:moveTo>
                  <a:lnTo>
                    <a:pt x="233191" y="2174730"/>
                  </a:lnTo>
                  <a:lnTo>
                    <a:pt x="238695" y="2172649"/>
                  </a:lnTo>
                  <a:lnTo>
                    <a:pt x="240714" y="2170100"/>
                  </a:lnTo>
                  <a:lnTo>
                    <a:pt x="240714" y="2143918"/>
                  </a:lnTo>
                  <a:lnTo>
                    <a:pt x="238695" y="2141369"/>
                  </a:lnTo>
                  <a:lnTo>
                    <a:pt x="233191" y="2139287"/>
                  </a:lnTo>
                  <a:cubicBezTo>
                    <a:pt x="228543" y="2138103"/>
                    <a:pt x="222123" y="2137370"/>
                    <a:pt x="215033" y="2137370"/>
                  </a:cubicBezTo>
                  <a:cubicBezTo>
                    <a:pt x="204397" y="2137370"/>
                    <a:pt x="195269" y="2139018"/>
                    <a:pt x="191370" y="2141369"/>
                  </a:cubicBezTo>
                  <a:cubicBezTo>
                    <a:pt x="190070" y="2142152"/>
                    <a:pt x="189352" y="2143013"/>
                    <a:pt x="189352" y="2143918"/>
                  </a:cubicBezTo>
                  <a:lnTo>
                    <a:pt x="189352" y="2170100"/>
                  </a:lnTo>
                  <a:cubicBezTo>
                    <a:pt x="189352" y="2171908"/>
                    <a:pt x="192227" y="2173545"/>
                    <a:pt x="196874" y="2174730"/>
                  </a:cubicBezTo>
                  <a:cubicBezTo>
                    <a:pt x="201522" y="2175915"/>
                    <a:pt x="207942" y="2176647"/>
                    <a:pt x="215033" y="2176647"/>
                  </a:cubicBezTo>
                  <a:close/>
                  <a:moveTo>
                    <a:pt x="193380" y="2523867"/>
                  </a:moveTo>
                  <a:lnTo>
                    <a:pt x="236685" y="2523867"/>
                  </a:lnTo>
                  <a:lnTo>
                    <a:pt x="276969" y="2468477"/>
                  </a:lnTo>
                  <a:lnTo>
                    <a:pt x="276969" y="2311314"/>
                  </a:lnTo>
                  <a:lnTo>
                    <a:pt x="319938" y="2311314"/>
                  </a:lnTo>
                  <a:lnTo>
                    <a:pt x="319272" y="2470491"/>
                  </a:lnTo>
                  <a:lnTo>
                    <a:pt x="355528" y="2523867"/>
                  </a:lnTo>
                  <a:lnTo>
                    <a:pt x="398833" y="2523867"/>
                  </a:lnTo>
                  <a:lnTo>
                    <a:pt x="439117" y="2468477"/>
                  </a:lnTo>
                  <a:lnTo>
                    <a:pt x="439117" y="2311314"/>
                  </a:lnTo>
                  <a:lnTo>
                    <a:pt x="482085" y="2311314"/>
                  </a:lnTo>
                  <a:lnTo>
                    <a:pt x="481419" y="2470491"/>
                  </a:lnTo>
                  <a:lnTo>
                    <a:pt x="517675" y="2523867"/>
                  </a:lnTo>
                  <a:lnTo>
                    <a:pt x="560980" y="2523867"/>
                  </a:lnTo>
                  <a:lnTo>
                    <a:pt x="601264" y="2468477"/>
                  </a:lnTo>
                  <a:lnTo>
                    <a:pt x="601264" y="2311314"/>
                  </a:lnTo>
                  <a:lnTo>
                    <a:pt x="644232" y="2311314"/>
                  </a:lnTo>
                  <a:lnTo>
                    <a:pt x="643566" y="2470491"/>
                  </a:lnTo>
                  <a:lnTo>
                    <a:pt x="679822" y="2523867"/>
                  </a:lnTo>
                  <a:lnTo>
                    <a:pt x="723127" y="2523867"/>
                  </a:lnTo>
                  <a:lnTo>
                    <a:pt x="763411" y="2468477"/>
                  </a:lnTo>
                  <a:lnTo>
                    <a:pt x="763411" y="2311314"/>
                  </a:lnTo>
                  <a:lnTo>
                    <a:pt x="806379" y="2311314"/>
                  </a:lnTo>
                  <a:lnTo>
                    <a:pt x="805713" y="2470491"/>
                  </a:lnTo>
                  <a:lnTo>
                    <a:pt x="841969" y="2523867"/>
                  </a:lnTo>
                  <a:lnTo>
                    <a:pt x="885274" y="2523867"/>
                  </a:lnTo>
                  <a:lnTo>
                    <a:pt x="925558" y="2468477"/>
                  </a:lnTo>
                  <a:lnTo>
                    <a:pt x="925558" y="2311314"/>
                  </a:lnTo>
                  <a:lnTo>
                    <a:pt x="968527" y="2311314"/>
                  </a:lnTo>
                  <a:lnTo>
                    <a:pt x="967861" y="2470491"/>
                  </a:lnTo>
                  <a:lnTo>
                    <a:pt x="1004117" y="2523867"/>
                  </a:lnTo>
                  <a:lnTo>
                    <a:pt x="1047422" y="2523867"/>
                  </a:lnTo>
                  <a:lnTo>
                    <a:pt x="1087706" y="2468477"/>
                  </a:lnTo>
                  <a:lnTo>
                    <a:pt x="1087706" y="2311314"/>
                  </a:lnTo>
                  <a:lnTo>
                    <a:pt x="1130675" y="2311314"/>
                  </a:lnTo>
                  <a:lnTo>
                    <a:pt x="1130009" y="2470491"/>
                  </a:lnTo>
                  <a:lnTo>
                    <a:pt x="1166265" y="2523867"/>
                  </a:lnTo>
                  <a:lnTo>
                    <a:pt x="1209570" y="2523867"/>
                  </a:lnTo>
                  <a:lnTo>
                    <a:pt x="1249854" y="2468477"/>
                  </a:lnTo>
                  <a:lnTo>
                    <a:pt x="1249854" y="2311314"/>
                  </a:lnTo>
                  <a:lnTo>
                    <a:pt x="1273424" y="2311314"/>
                  </a:lnTo>
                  <a:lnTo>
                    <a:pt x="1273424" y="2229586"/>
                  </a:lnTo>
                  <a:lnTo>
                    <a:pt x="121280" y="2229586"/>
                  </a:lnTo>
                  <a:lnTo>
                    <a:pt x="121280" y="2311314"/>
                  </a:lnTo>
                  <a:lnTo>
                    <a:pt x="157790" y="2311314"/>
                  </a:lnTo>
                  <a:lnTo>
                    <a:pt x="157124" y="2470491"/>
                  </a:lnTo>
                  <a:close/>
                  <a:moveTo>
                    <a:pt x="1187918" y="2567172"/>
                  </a:moveTo>
                  <a:lnTo>
                    <a:pt x="1206076" y="2565255"/>
                  </a:lnTo>
                  <a:lnTo>
                    <a:pt x="1211580" y="2563174"/>
                  </a:lnTo>
                  <a:lnTo>
                    <a:pt x="1213599" y="2560625"/>
                  </a:lnTo>
                  <a:lnTo>
                    <a:pt x="1213599" y="2534442"/>
                  </a:lnTo>
                  <a:lnTo>
                    <a:pt x="1211580" y="2531893"/>
                  </a:lnTo>
                  <a:lnTo>
                    <a:pt x="1206076" y="2529812"/>
                  </a:lnTo>
                  <a:cubicBezTo>
                    <a:pt x="1201428" y="2528628"/>
                    <a:pt x="1195008" y="2527895"/>
                    <a:pt x="1187918" y="2527895"/>
                  </a:cubicBezTo>
                  <a:cubicBezTo>
                    <a:pt x="1177282" y="2527895"/>
                    <a:pt x="1168154" y="2529543"/>
                    <a:pt x="1164255" y="2531893"/>
                  </a:cubicBezTo>
                  <a:cubicBezTo>
                    <a:pt x="1162955" y="2532677"/>
                    <a:pt x="1162237" y="2533538"/>
                    <a:pt x="1162237" y="2534442"/>
                  </a:cubicBezTo>
                  <a:lnTo>
                    <a:pt x="1162237" y="2560625"/>
                  </a:lnTo>
                  <a:cubicBezTo>
                    <a:pt x="1162237" y="2562433"/>
                    <a:pt x="1165112" y="2564070"/>
                    <a:pt x="1169759" y="2565255"/>
                  </a:cubicBezTo>
                  <a:cubicBezTo>
                    <a:pt x="1174407" y="2566440"/>
                    <a:pt x="1180827" y="2567172"/>
                    <a:pt x="1187918" y="2567172"/>
                  </a:cubicBezTo>
                  <a:close/>
                  <a:moveTo>
                    <a:pt x="1025770" y="2567172"/>
                  </a:moveTo>
                  <a:lnTo>
                    <a:pt x="1043928" y="2565255"/>
                  </a:lnTo>
                  <a:lnTo>
                    <a:pt x="1049432" y="2563174"/>
                  </a:lnTo>
                  <a:lnTo>
                    <a:pt x="1051451" y="2560625"/>
                  </a:lnTo>
                  <a:lnTo>
                    <a:pt x="1051451" y="2534442"/>
                  </a:lnTo>
                  <a:lnTo>
                    <a:pt x="1049432" y="2531893"/>
                  </a:lnTo>
                  <a:lnTo>
                    <a:pt x="1043928" y="2529812"/>
                  </a:lnTo>
                  <a:cubicBezTo>
                    <a:pt x="1039280" y="2528628"/>
                    <a:pt x="1032860" y="2527895"/>
                    <a:pt x="1025770" y="2527895"/>
                  </a:cubicBezTo>
                  <a:cubicBezTo>
                    <a:pt x="1015134" y="2527895"/>
                    <a:pt x="1006006" y="2529543"/>
                    <a:pt x="1002107" y="2531893"/>
                  </a:cubicBezTo>
                  <a:cubicBezTo>
                    <a:pt x="1000807" y="2532677"/>
                    <a:pt x="1000089" y="2533538"/>
                    <a:pt x="1000089" y="2534442"/>
                  </a:cubicBezTo>
                  <a:lnTo>
                    <a:pt x="1000089" y="2560625"/>
                  </a:lnTo>
                  <a:cubicBezTo>
                    <a:pt x="1000089" y="2562433"/>
                    <a:pt x="1002964" y="2564070"/>
                    <a:pt x="1007611" y="2565255"/>
                  </a:cubicBezTo>
                  <a:cubicBezTo>
                    <a:pt x="1012259" y="2566440"/>
                    <a:pt x="1018679" y="2567172"/>
                    <a:pt x="1025770" y="2567172"/>
                  </a:cubicBezTo>
                  <a:close/>
                  <a:moveTo>
                    <a:pt x="863622" y="2567172"/>
                  </a:moveTo>
                  <a:lnTo>
                    <a:pt x="881780" y="2565255"/>
                  </a:lnTo>
                  <a:lnTo>
                    <a:pt x="887284" y="2563174"/>
                  </a:lnTo>
                  <a:lnTo>
                    <a:pt x="889303" y="2560625"/>
                  </a:lnTo>
                  <a:lnTo>
                    <a:pt x="889303" y="2534442"/>
                  </a:lnTo>
                  <a:lnTo>
                    <a:pt x="887284" y="2531893"/>
                  </a:lnTo>
                  <a:lnTo>
                    <a:pt x="881780" y="2529812"/>
                  </a:lnTo>
                  <a:cubicBezTo>
                    <a:pt x="877132" y="2528628"/>
                    <a:pt x="870712" y="2527895"/>
                    <a:pt x="863622" y="2527895"/>
                  </a:cubicBezTo>
                  <a:cubicBezTo>
                    <a:pt x="852986" y="2527895"/>
                    <a:pt x="843858" y="2529543"/>
                    <a:pt x="839959" y="2531893"/>
                  </a:cubicBezTo>
                  <a:cubicBezTo>
                    <a:pt x="838659" y="2532677"/>
                    <a:pt x="837941" y="2533538"/>
                    <a:pt x="837941" y="2534442"/>
                  </a:cubicBezTo>
                  <a:lnTo>
                    <a:pt x="837941" y="2560625"/>
                  </a:lnTo>
                  <a:cubicBezTo>
                    <a:pt x="837941" y="2562433"/>
                    <a:pt x="840816" y="2564070"/>
                    <a:pt x="845463" y="2565255"/>
                  </a:cubicBezTo>
                  <a:cubicBezTo>
                    <a:pt x="850111" y="2566440"/>
                    <a:pt x="856531" y="2567172"/>
                    <a:pt x="863622" y="2567172"/>
                  </a:cubicBezTo>
                  <a:close/>
                  <a:moveTo>
                    <a:pt x="701475" y="2567172"/>
                  </a:moveTo>
                  <a:lnTo>
                    <a:pt x="719633" y="2565255"/>
                  </a:lnTo>
                  <a:lnTo>
                    <a:pt x="725137" y="2563174"/>
                  </a:lnTo>
                  <a:lnTo>
                    <a:pt x="727156" y="2560625"/>
                  </a:lnTo>
                  <a:lnTo>
                    <a:pt x="727156" y="2534442"/>
                  </a:lnTo>
                  <a:lnTo>
                    <a:pt x="725137" y="2531893"/>
                  </a:lnTo>
                  <a:lnTo>
                    <a:pt x="719633" y="2529812"/>
                  </a:lnTo>
                  <a:cubicBezTo>
                    <a:pt x="714985" y="2528628"/>
                    <a:pt x="708565" y="2527895"/>
                    <a:pt x="701475" y="2527895"/>
                  </a:cubicBezTo>
                  <a:cubicBezTo>
                    <a:pt x="690839" y="2527895"/>
                    <a:pt x="681711" y="2529543"/>
                    <a:pt x="677812" y="2531893"/>
                  </a:cubicBezTo>
                  <a:cubicBezTo>
                    <a:pt x="676512" y="2532677"/>
                    <a:pt x="675794" y="2533538"/>
                    <a:pt x="675794" y="2534442"/>
                  </a:cubicBezTo>
                  <a:lnTo>
                    <a:pt x="675794" y="2560625"/>
                  </a:lnTo>
                  <a:cubicBezTo>
                    <a:pt x="675794" y="2562433"/>
                    <a:pt x="678669" y="2564070"/>
                    <a:pt x="683316" y="2565255"/>
                  </a:cubicBezTo>
                  <a:cubicBezTo>
                    <a:pt x="687964" y="2566440"/>
                    <a:pt x="694384" y="2567172"/>
                    <a:pt x="701475" y="2567172"/>
                  </a:cubicBezTo>
                  <a:close/>
                  <a:moveTo>
                    <a:pt x="539328" y="2567172"/>
                  </a:moveTo>
                  <a:lnTo>
                    <a:pt x="557486" y="2565255"/>
                  </a:lnTo>
                  <a:lnTo>
                    <a:pt x="562990" y="2563174"/>
                  </a:lnTo>
                  <a:lnTo>
                    <a:pt x="565009" y="2560625"/>
                  </a:lnTo>
                  <a:lnTo>
                    <a:pt x="565009" y="2534442"/>
                  </a:lnTo>
                  <a:lnTo>
                    <a:pt x="562990" y="2531893"/>
                  </a:lnTo>
                  <a:lnTo>
                    <a:pt x="557486" y="2529812"/>
                  </a:lnTo>
                  <a:cubicBezTo>
                    <a:pt x="552838" y="2528628"/>
                    <a:pt x="546418" y="2527895"/>
                    <a:pt x="539328" y="2527895"/>
                  </a:cubicBezTo>
                  <a:cubicBezTo>
                    <a:pt x="528692" y="2527895"/>
                    <a:pt x="519564" y="2529543"/>
                    <a:pt x="515665" y="2531893"/>
                  </a:cubicBezTo>
                  <a:cubicBezTo>
                    <a:pt x="514365" y="2532677"/>
                    <a:pt x="513647" y="2533538"/>
                    <a:pt x="513647" y="2534442"/>
                  </a:cubicBezTo>
                  <a:lnTo>
                    <a:pt x="513647" y="2560625"/>
                  </a:lnTo>
                  <a:cubicBezTo>
                    <a:pt x="513647" y="2562433"/>
                    <a:pt x="516522" y="2564070"/>
                    <a:pt x="521169" y="2565255"/>
                  </a:cubicBezTo>
                  <a:cubicBezTo>
                    <a:pt x="525817" y="2566440"/>
                    <a:pt x="532237" y="2567172"/>
                    <a:pt x="539328" y="2567172"/>
                  </a:cubicBezTo>
                  <a:close/>
                  <a:moveTo>
                    <a:pt x="377181" y="2567172"/>
                  </a:moveTo>
                  <a:lnTo>
                    <a:pt x="395339" y="2565255"/>
                  </a:lnTo>
                  <a:lnTo>
                    <a:pt x="400843" y="2563174"/>
                  </a:lnTo>
                  <a:lnTo>
                    <a:pt x="402862" y="2560625"/>
                  </a:lnTo>
                  <a:lnTo>
                    <a:pt x="402862" y="2534442"/>
                  </a:lnTo>
                  <a:lnTo>
                    <a:pt x="400843" y="2531893"/>
                  </a:lnTo>
                  <a:lnTo>
                    <a:pt x="395339" y="2529812"/>
                  </a:lnTo>
                  <a:cubicBezTo>
                    <a:pt x="390691" y="2528628"/>
                    <a:pt x="384271" y="2527895"/>
                    <a:pt x="377181" y="2527895"/>
                  </a:cubicBezTo>
                  <a:cubicBezTo>
                    <a:pt x="366545" y="2527895"/>
                    <a:pt x="357417" y="2529543"/>
                    <a:pt x="353518" y="2531893"/>
                  </a:cubicBezTo>
                  <a:cubicBezTo>
                    <a:pt x="352218" y="2532677"/>
                    <a:pt x="351500" y="2533538"/>
                    <a:pt x="351500" y="2534442"/>
                  </a:cubicBezTo>
                  <a:lnTo>
                    <a:pt x="351500" y="2560625"/>
                  </a:lnTo>
                  <a:cubicBezTo>
                    <a:pt x="351500" y="2562433"/>
                    <a:pt x="354375" y="2564070"/>
                    <a:pt x="359022" y="2565255"/>
                  </a:cubicBezTo>
                  <a:cubicBezTo>
                    <a:pt x="363670" y="2566440"/>
                    <a:pt x="370090" y="2567172"/>
                    <a:pt x="377181" y="2567172"/>
                  </a:cubicBezTo>
                  <a:close/>
                  <a:moveTo>
                    <a:pt x="215033" y="2567172"/>
                  </a:moveTo>
                  <a:lnTo>
                    <a:pt x="233191" y="2565255"/>
                  </a:lnTo>
                  <a:lnTo>
                    <a:pt x="238695" y="2563174"/>
                  </a:lnTo>
                  <a:lnTo>
                    <a:pt x="240714" y="2560625"/>
                  </a:lnTo>
                  <a:lnTo>
                    <a:pt x="240714" y="2534442"/>
                  </a:lnTo>
                  <a:lnTo>
                    <a:pt x="238695" y="2531893"/>
                  </a:lnTo>
                  <a:lnTo>
                    <a:pt x="233191" y="2529812"/>
                  </a:lnTo>
                  <a:cubicBezTo>
                    <a:pt x="228543" y="2528628"/>
                    <a:pt x="222123" y="2527895"/>
                    <a:pt x="215033" y="2527895"/>
                  </a:cubicBezTo>
                  <a:cubicBezTo>
                    <a:pt x="204397" y="2527895"/>
                    <a:pt x="195269" y="2529543"/>
                    <a:pt x="191370" y="2531893"/>
                  </a:cubicBezTo>
                  <a:cubicBezTo>
                    <a:pt x="190070" y="2532677"/>
                    <a:pt x="189352" y="2533538"/>
                    <a:pt x="189352" y="2534442"/>
                  </a:cubicBezTo>
                  <a:lnTo>
                    <a:pt x="189352" y="2560625"/>
                  </a:lnTo>
                  <a:cubicBezTo>
                    <a:pt x="189352" y="2562433"/>
                    <a:pt x="192227" y="2564070"/>
                    <a:pt x="196874" y="2565255"/>
                  </a:cubicBezTo>
                  <a:cubicBezTo>
                    <a:pt x="201522" y="2566440"/>
                    <a:pt x="207942" y="2567172"/>
                    <a:pt x="215033" y="2567172"/>
                  </a:cubicBezTo>
                  <a:close/>
                  <a:moveTo>
                    <a:pt x="146290" y="2789345"/>
                  </a:moveTo>
                  <a:cubicBezTo>
                    <a:pt x="123931" y="2789345"/>
                    <a:pt x="105805" y="2771219"/>
                    <a:pt x="105805" y="2748860"/>
                  </a:cubicBezTo>
                  <a:lnTo>
                    <a:pt x="105805" y="2201180"/>
                  </a:lnTo>
                  <a:lnTo>
                    <a:pt x="107588" y="2196877"/>
                  </a:lnTo>
                  <a:lnTo>
                    <a:pt x="105805" y="2188048"/>
                  </a:lnTo>
                  <a:lnTo>
                    <a:pt x="105805" y="1092736"/>
                  </a:lnTo>
                  <a:cubicBezTo>
                    <a:pt x="105805" y="1067074"/>
                    <a:pt x="126609" y="1046270"/>
                    <a:pt x="152271" y="1046270"/>
                  </a:cubicBezTo>
                  <a:lnTo>
                    <a:pt x="780858" y="1046270"/>
                  </a:lnTo>
                  <a:cubicBezTo>
                    <a:pt x="806520" y="1046270"/>
                    <a:pt x="827324" y="1067074"/>
                    <a:pt x="827324" y="1092736"/>
                  </a:cubicBezTo>
                  <a:lnTo>
                    <a:pt x="827324" y="2160695"/>
                  </a:lnTo>
                  <a:lnTo>
                    <a:pt x="1255945" y="2160695"/>
                  </a:lnTo>
                  <a:cubicBezTo>
                    <a:pt x="1278304" y="2160695"/>
                    <a:pt x="1296430" y="2178821"/>
                    <a:pt x="1296430" y="2201180"/>
                  </a:cubicBezTo>
                  <a:lnTo>
                    <a:pt x="1296430" y="2748860"/>
                  </a:lnTo>
                  <a:cubicBezTo>
                    <a:pt x="1296430" y="2771219"/>
                    <a:pt x="1278304" y="2789345"/>
                    <a:pt x="1255945" y="2789345"/>
                  </a:cubicBezTo>
                  <a:close/>
                  <a:moveTo>
                    <a:pt x="0" y="2959444"/>
                  </a:moveTo>
                  <a:lnTo>
                    <a:pt x="1402492" y="2959444"/>
                  </a:lnTo>
                  <a:lnTo>
                    <a:pt x="1402492" y="205724"/>
                  </a:lnTo>
                  <a:lnTo>
                    <a:pt x="0" y="205724"/>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TextBox 152"/>
            <p:cNvSpPr txBox="1"/>
            <p:nvPr/>
          </p:nvSpPr>
          <p:spPr>
            <a:xfrm>
              <a:off x="8855356" y="2759760"/>
              <a:ext cx="1074174"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Vending machines</a:t>
              </a:r>
              <a:endParaRPr kumimoji="0" lang="en-US" sz="1600" b="0" i="0" u="none" strike="noStrike" kern="0" cap="none" spc="0" normalizeH="0" baseline="0" noProof="0" dirty="0">
                <a:ln>
                  <a:noFill/>
                </a:ln>
                <a:effectLst/>
                <a:uLnTx/>
                <a:uFillTx/>
              </a:endParaRPr>
            </a:p>
          </p:txBody>
        </p:sp>
      </p:grpSp>
      <p:grpSp>
        <p:nvGrpSpPr>
          <p:cNvPr id="11" name="Group 10"/>
          <p:cNvGrpSpPr/>
          <p:nvPr/>
        </p:nvGrpSpPr>
        <p:grpSpPr>
          <a:xfrm>
            <a:off x="10500421" y="3433224"/>
            <a:ext cx="968599" cy="612811"/>
            <a:chOff x="10712679" y="2633766"/>
            <a:chExt cx="968599" cy="612811"/>
          </a:xfrm>
        </p:grpSpPr>
        <p:sp>
          <p:nvSpPr>
            <p:cNvPr id="155" name="Freeform 352"/>
            <p:cNvSpPr>
              <a:spLocks noChangeAspect="1" noEditPoints="1"/>
            </p:cNvSpPr>
            <p:nvPr/>
          </p:nvSpPr>
          <p:spPr bwMode="auto">
            <a:xfrm>
              <a:off x="11002895" y="2633766"/>
              <a:ext cx="447798" cy="396000"/>
            </a:xfrm>
            <a:custGeom>
              <a:avLst/>
              <a:gdLst>
                <a:gd name="T0" fmla="*/ 1263 w 1874"/>
                <a:gd name="T1" fmla="*/ 1435 h 1657"/>
                <a:gd name="T2" fmla="*/ 1264 w 1874"/>
                <a:gd name="T3" fmla="*/ 1426 h 1657"/>
                <a:gd name="T4" fmla="*/ 1271 w 1874"/>
                <a:gd name="T5" fmla="*/ 1409 h 1657"/>
                <a:gd name="T6" fmla="*/ 1284 w 1874"/>
                <a:gd name="T7" fmla="*/ 1396 h 1657"/>
                <a:gd name="T8" fmla="*/ 1301 w 1874"/>
                <a:gd name="T9" fmla="*/ 1389 h 1657"/>
                <a:gd name="T10" fmla="*/ 1492 w 1874"/>
                <a:gd name="T11" fmla="*/ 1388 h 1657"/>
                <a:gd name="T12" fmla="*/ 1501 w 1874"/>
                <a:gd name="T13" fmla="*/ 1389 h 1657"/>
                <a:gd name="T14" fmla="*/ 1518 w 1874"/>
                <a:gd name="T15" fmla="*/ 1396 h 1657"/>
                <a:gd name="T16" fmla="*/ 1531 w 1874"/>
                <a:gd name="T17" fmla="*/ 1409 h 1657"/>
                <a:gd name="T18" fmla="*/ 1538 w 1874"/>
                <a:gd name="T19" fmla="*/ 1426 h 1657"/>
                <a:gd name="T20" fmla="*/ 1539 w 1874"/>
                <a:gd name="T21" fmla="*/ 1657 h 1657"/>
                <a:gd name="T22" fmla="*/ 1873 w 1874"/>
                <a:gd name="T23" fmla="*/ 885 h 1657"/>
                <a:gd name="T24" fmla="*/ 930 w 1874"/>
                <a:gd name="T25" fmla="*/ 0 h 1657"/>
                <a:gd name="T26" fmla="*/ 0 w 1874"/>
                <a:gd name="T27" fmla="*/ 552 h 1657"/>
                <a:gd name="T28" fmla="*/ 1263 w 1874"/>
                <a:gd name="T29" fmla="*/ 1657 h 1657"/>
                <a:gd name="T30" fmla="*/ 1707 w 1874"/>
                <a:gd name="T31" fmla="*/ 220 h 1657"/>
                <a:gd name="T32" fmla="*/ 1472 w 1874"/>
                <a:gd name="T33" fmla="*/ 372 h 1657"/>
                <a:gd name="T34" fmla="*/ 1472 w 1874"/>
                <a:gd name="T35" fmla="*/ 490 h 1657"/>
                <a:gd name="T36" fmla="*/ 1707 w 1874"/>
                <a:gd name="T37" fmla="*/ 643 h 1657"/>
                <a:gd name="T38" fmla="*/ 1472 w 1874"/>
                <a:gd name="T39" fmla="*/ 490 h 1657"/>
                <a:gd name="T40" fmla="*/ 1707 w 1874"/>
                <a:gd name="T41" fmla="*/ 760 h 1657"/>
                <a:gd name="T42" fmla="*/ 1472 w 1874"/>
                <a:gd name="T43" fmla="*/ 914 h 1657"/>
                <a:gd name="T44" fmla="*/ 1472 w 1874"/>
                <a:gd name="T45" fmla="*/ 1031 h 1657"/>
                <a:gd name="T46" fmla="*/ 1707 w 1874"/>
                <a:gd name="T47" fmla="*/ 1185 h 1657"/>
                <a:gd name="T48" fmla="*/ 1472 w 1874"/>
                <a:gd name="T49" fmla="*/ 1031 h 1657"/>
                <a:gd name="T50" fmla="*/ 1331 w 1874"/>
                <a:gd name="T51" fmla="*/ 220 h 1657"/>
                <a:gd name="T52" fmla="*/ 1096 w 1874"/>
                <a:gd name="T53" fmla="*/ 372 h 1657"/>
                <a:gd name="T54" fmla="*/ 1096 w 1874"/>
                <a:gd name="T55" fmla="*/ 490 h 1657"/>
                <a:gd name="T56" fmla="*/ 1331 w 1874"/>
                <a:gd name="T57" fmla="*/ 643 h 1657"/>
                <a:gd name="T58" fmla="*/ 1096 w 1874"/>
                <a:gd name="T59" fmla="*/ 490 h 1657"/>
                <a:gd name="T60" fmla="*/ 1331 w 1874"/>
                <a:gd name="T61" fmla="*/ 760 h 1657"/>
                <a:gd name="T62" fmla="*/ 1096 w 1874"/>
                <a:gd name="T63" fmla="*/ 914 h 1657"/>
                <a:gd name="T64" fmla="*/ 1096 w 1874"/>
                <a:gd name="T65" fmla="*/ 1031 h 1657"/>
                <a:gd name="T66" fmla="*/ 1331 w 1874"/>
                <a:gd name="T67" fmla="*/ 1185 h 1657"/>
                <a:gd name="T68" fmla="*/ 1096 w 1874"/>
                <a:gd name="T69" fmla="*/ 1031 h 1657"/>
                <a:gd name="T70" fmla="*/ 866 w 1874"/>
                <a:gd name="T71" fmla="*/ 767 h 1657"/>
                <a:gd name="T72" fmla="*/ 690 w 1874"/>
                <a:gd name="T73" fmla="*/ 932 h 1657"/>
                <a:gd name="T74" fmla="*/ 690 w 1874"/>
                <a:gd name="T75" fmla="*/ 1058 h 1657"/>
                <a:gd name="T76" fmla="*/ 866 w 1874"/>
                <a:gd name="T77" fmla="*/ 1222 h 1657"/>
                <a:gd name="T78" fmla="*/ 690 w 1874"/>
                <a:gd name="T79" fmla="*/ 1058 h 1657"/>
                <a:gd name="T80" fmla="*/ 866 w 1874"/>
                <a:gd name="T81" fmla="*/ 1348 h 1657"/>
                <a:gd name="T82" fmla="*/ 690 w 1874"/>
                <a:gd name="T83" fmla="*/ 1512 h 1657"/>
                <a:gd name="T84" fmla="*/ 405 w 1874"/>
                <a:gd name="T85" fmla="*/ 767 h 1657"/>
                <a:gd name="T86" fmla="*/ 581 w 1874"/>
                <a:gd name="T87" fmla="*/ 932 h 1657"/>
                <a:gd name="T88" fmla="*/ 405 w 1874"/>
                <a:gd name="T89" fmla="*/ 767 h 1657"/>
                <a:gd name="T90" fmla="*/ 581 w 1874"/>
                <a:gd name="T91" fmla="*/ 1058 h 1657"/>
                <a:gd name="T92" fmla="*/ 405 w 1874"/>
                <a:gd name="T93" fmla="*/ 1222 h 1657"/>
                <a:gd name="T94" fmla="*/ 405 w 1874"/>
                <a:gd name="T95" fmla="*/ 1348 h 1657"/>
                <a:gd name="T96" fmla="*/ 581 w 1874"/>
                <a:gd name="T97" fmla="*/ 1512 h 1657"/>
                <a:gd name="T98" fmla="*/ 405 w 1874"/>
                <a:gd name="T99" fmla="*/ 1348 h 1657"/>
                <a:gd name="T100" fmla="*/ 295 w 1874"/>
                <a:gd name="T101" fmla="*/ 767 h 1657"/>
                <a:gd name="T102" fmla="*/ 119 w 1874"/>
                <a:gd name="T103" fmla="*/ 932 h 1657"/>
                <a:gd name="T104" fmla="*/ 119 w 1874"/>
                <a:gd name="T105" fmla="*/ 1058 h 1657"/>
                <a:gd name="T106" fmla="*/ 295 w 1874"/>
                <a:gd name="T107" fmla="*/ 1222 h 1657"/>
                <a:gd name="T108" fmla="*/ 119 w 1874"/>
                <a:gd name="T109" fmla="*/ 1058 h 1657"/>
                <a:gd name="T110" fmla="*/ 295 w 1874"/>
                <a:gd name="T111" fmla="*/ 1512 h 1657"/>
                <a:gd name="T112" fmla="*/ 119 w 1874"/>
                <a:gd name="T113" fmla="*/ 1348 h 1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74" h="1657">
                  <a:moveTo>
                    <a:pt x="1263" y="1657"/>
                  </a:moveTo>
                  <a:lnTo>
                    <a:pt x="1263" y="1435"/>
                  </a:lnTo>
                  <a:lnTo>
                    <a:pt x="1263" y="1435"/>
                  </a:lnTo>
                  <a:lnTo>
                    <a:pt x="1264" y="1426"/>
                  </a:lnTo>
                  <a:lnTo>
                    <a:pt x="1267" y="1417"/>
                  </a:lnTo>
                  <a:lnTo>
                    <a:pt x="1271" y="1409"/>
                  </a:lnTo>
                  <a:lnTo>
                    <a:pt x="1277" y="1402"/>
                  </a:lnTo>
                  <a:lnTo>
                    <a:pt x="1284" y="1396"/>
                  </a:lnTo>
                  <a:lnTo>
                    <a:pt x="1293" y="1392"/>
                  </a:lnTo>
                  <a:lnTo>
                    <a:pt x="1301" y="1389"/>
                  </a:lnTo>
                  <a:lnTo>
                    <a:pt x="1310" y="1388"/>
                  </a:lnTo>
                  <a:lnTo>
                    <a:pt x="1492" y="1388"/>
                  </a:lnTo>
                  <a:lnTo>
                    <a:pt x="1492" y="1388"/>
                  </a:lnTo>
                  <a:lnTo>
                    <a:pt x="1501" y="1389"/>
                  </a:lnTo>
                  <a:lnTo>
                    <a:pt x="1510" y="1392"/>
                  </a:lnTo>
                  <a:lnTo>
                    <a:pt x="1518" y="1396"/>
                  </a:lnTo>
                  <a:lnTo>
                    <a:pt x="1525" y="1402"/>
                  </a:lnTo>
                  <a:lnTo>
                    <a:pt x="1531" y="1409"/>
                  </a:lnTo>
                  <a:lnTo>
                    <a:pt x="1535" y="1417"/>
                  </a:lnTo>
                  <a:lnTo>
                    <a:pt x="1538" y="1426"/>
                  </a:lnTo>
                  <a:lnTo>
                    <a:pt x="1539" y="1435"/>
                  </a:lnTo>
                  <a:lnTo>
                    <a:pt x="1539" y="1657"/>
                  </a:lnTo>
                  <a:lnTo>
                    <a:pt x="1873" y="1657"/>
                  </a:lnTo>
                  <a:lnTo>
                    <a:pt x="1873" y="885"/>
                  </a:lnTo>
                  <a:lnTo>
                    <a:pt x="1874" y="0"/>
                  </a:lnTo>
                  <a:lnTo>
                    <a:pt x="930" y="0"/>
                  </a:lnTo>
                  <a:lnTo>
                    <a:pt x="928" y="552"/>
                  </a:lnTo>
                  <a:lnTo>
                    <a:pt x="0" y="552"/>
                  </a:lnTo>
                  <a:lnTo>
                    <a:pt x="3" y="1657"/>
                  </a:lnTo>
                  <a:lnTo>
                    <a:pt x="1263" y="1657"/>
                  </a:lnTo>
                  <a:close/>
                  <a:moveTo>
                    <a:pt x="1472" y="220"/>
                  </a:moveTo>
                  <a:lnTo>
                    <a:pt x="1707" y="220"/>
                  </a:lnTo>
                  <a:lnTo>
                    <a:pt x="1707" y="372"/>
                  </a:lnTo>
                  <a:lnTo>
                    <a:pt x="1472" y="372"/>
                  </a:lnTo>
                  <a:lnTo>
                    <a:pt x="1472" y="220"/>
                  </a:lnTo>
                  <a:close/>
                  <a:moveTo>
                    <a:pt x="1472" y="490"/>
                  </a:moveTo>
                  <a:lnTo>
                    <a:pt x="1707" y="490"/>
                  </a:lnTo>
                  <a:lnTo>
                    <a:pt x="1707" y="643"/>
                  </a:lnTo>
                  <a:lnTo>
                    <a:pt x="1472" y="643"/>
                  </a:lnTo>
                  <a:lnTo>
                    <a:pt x="1472" y="490"/>
                  </a:lnTo>
                  <a:close/>
                  <a:moveTo>
                    <a:pt x="1472" y="760"/>
                  </a:moveTo>
                  <a:lnTo>
                    <a:pt x="1707" y="760"/>
                  </a:lnTo>
                  <a:lnTo>
                    <a:pt x="1707" y="914"/>
                  </a:lnTo>
                  <a:lnTo>
                    <a:pt x="1472" y="914"/>
                  </a:lnTo>
                  <a:lnTo>
                    <a:pt x="1472" y="760"/>
                  </a:lnTo>
                  <a:close/>
                  <a:moveTo>
                    <a:pt x="1472" y="1031"/>
                  </a:moveTo>
                  <a:lnTo>
                    <a:pt x="1707" y="1031"/>
                  </a:lnTo>
                  <a:lnTo>
                    <a:pt x="1707" y="1185"/>
                  </a:lnTo>
                  <a:lnTo>
                    <a:pt x="1472" y="1185"/>
                  </a:lnTo>
                  <a:lnTo>
                    <a:pt x="1472" y="1031"/>
                  </a:lnTo>
                  <a:close/>
                  <a:moveTo>
                    <a:pt x="1096" y="220"/>
                  </a:moveTo>
                  <a:lnTo>
                    <a:pt x="1331" y="220"/>
                  </a:lnTo>
                  <a:lnTo>
                    <a:pt x="1331" y="372"/>
                  </a:lnTo>
                  <a:lnTo>
                    <a:pt x="1096" y="372"/>
                  </a:lnTo>
                  <a:lnTo>
                    <a:pt x="1096" y="220"/>
                  </a:lnTo>
                  <a:close/>
                  <a:moveTo>
                    <a:pt x="1096" y="490"/>
                  </a:moveTo>
                  <a:lnTo>
                    <a:pt x="1331" y="490"/>
                  </a:lnTo>
                  <a:lnTo>
                    <a:pt x="1331" y="643"/>
                  </a:lnTo>
                  <a:lnTo>
                    <a:pt x="1096" y="643"/>
                  </a:lnTo>
                  <a:lnTo>
                    <a:pt x="1096" y="490"/>
                  </a:lnTo>
                  <a:close/>
                  <a:moveTo>
                    <a:pt x="1096" y="760"/>
                  </a:moveTo>
                  <a:lnTo>
                    <a:pt x="1331" y="760"/>
                  </a:lnTo>
                  <a:lnTo>
                    <a:pt x="1331" y="914"/>
                  </a:lnTo>
                  <a:lnTo>
                    <a:pt x="1096" y="914"/>
                  </a:lnTo>
                  <a:lnTo>
                    <a:pt x="1096" y="760"/>
                  </a:lnTo>
                  <a:close/>
                  <a:moveTo>
                    <a:pt x="1096" y="1031"/>
                  </a:moveTo>
                  <a:lnTo>
                    <a:pt x="1331" y="1031"/>
                  </a:lnTo>
                  <a:lnTo>
                    <a:pt x="1331" y="1185"/>
                  </a:lnTo>
                  <a:lnTo>
                    <a:pt x="1096" y="1185"/>
                  </a:lnTo>
                  <a:lnTo>
                    <a:pt x="1096" y="1031"/>
                  </a:lnTo>
                  <a:close/>
                  <a:moveTo>
                    <a:pt x="690" y="767"/>
                  </a:moveTo>
                  <a:lnTo>
                    <a:pt x="866" y="767"/>
                  </a:lnTo>
                  <a:lnTo>
                    <a:pt x="866" y="932"/>
                  </a:lnTo>
                  <a:lnTo>
                    <a:pt x="690" y="932"/>
                  </a:lnTo>
                  <a:lnTo>
                    <a:pt x="690" y="767"/>
                  </a:lnTo>
                  <a:close/>
                  <a:moveTo>
                    <a:pt x="690" y="1058"/>
                  </a:moveTo>
                  <a:lnTo>
                    <a:pt x="866" y="1058"/>
                  </a:lnTo>
                  <a:lnTo>
                    <a:pt x="866" y="1222"/>
                  </a:lnTo>
                  <a:lnTo>
                    <a:pt x="690" y="1222"/>
                  </a:lnTo>
                  <a:lnTo>
                    <a:pt x="690" y="1058"/>
                  </a:lnTo>
                  <a:close/>
                  <a:moveTo>
                    <a:pt x="690" y="1348"/>
                  </a:moveTo>
                  <a:lnTo>
                    <a:pt x="866" y="1348"/>
                  </a:lnTo>
                  <a:lnTo>
                    <a:pt x="866" y="1512"/>
                  </a:lnTo>
                  <a:lnTo>
                    <a:pt x="690" y="1512"/>
                  </a:lnTo>
                  <a:lnTo>
                    <a:pt x="690" y="1348"/>
                  </a:lnTo>
                  <a:close/>
                  <a:moveTo>
                    <a:pt x="405" y="767"/>
                  </a:moveTo>
                  <a:lnTo>
                    <a:pt x="581" y="767"/>
                  </a:lnTo>
                  <a:lnTo>
                    <a:pt x="581" y="932"/>
                  </a:lnTo>
                  <a:lnTo>
                    <a:pt x="405" y="932"/>
                  </a:lnTo>
                  <a:lnTo>
                    <a:pt x="405" y="767"/>
                  </a:lnTo>
                  <a:close/>
                  <a:moveTo>
                    <a:pt x="405" y="1058"/>
                  </a:moveTo>
                  <a:lnTo>
                    <a:pt x="581" y="1058"/>
                  </a:lnTo>
                  <a:lnTo>
                    <a:pt x="581" y="1222"/>
                  </a:lnTo>
                  <a:lnTo>
                    <a:pt x="405" y="1222"/>
                  </a:lnTo>
                  <a:lnTo>
                    <a:pt x="405" y="1058"/>
                  </a:lnTo>
                  <a:close/>
                  <a:moveTo>
                    <a:pt x="405" y="1348"/>
                  </a:moveTo>
                  <a:lnTo>
                    <a:pt x="581" y="1348"/>
                  </a:lnTo>
                  <a:lnTo>
                    <a:pt x="581" y="1512"/>
                  </a:lnTo>
                  <a:lnTo>
                    <a:pt x="405" y="1512"/>
                  </a:lnTo>
                  <a:lnTo>
                    <a:pt x="405" y="1348"/>
                  </a:lnTo>
                  <a:close/>
                  <a:moveTo>
                    <a:pt x="119" y="767"/>
                  </a:moveTo>
                  <a:lnTo>
                    <a:pt x="295" y="767"/>
                  </a:lnTo>
                  <a:lnTo>
                    <a:pt x="295" y="932"/>
                  </a:lnTo>
                  <a:lnTo>
                    <a:pt x="119" y="932"/>
                  </a:lnTo>
                  <a:lnTo>
                    <a:pt x="119" y="767"/>
                  </a:lnTo>
                  <a:close/>
                  <a:moveTo>
                    <a:pt x="119" y="1058"/>
                  </a:moveTo>
                  <a:lnTo>
                    <a:pt x="295" y="1058"/>
                  </a:lnTo>
                  <a:lnTo>
                    <a:pt x="295" y="1222"/>
                  </a:lnTo>
                  <a:lnTo>
                    <a:pt x="119" y="1222"/>
                  </a:lnTo>
                  <a:lnTo>
                    <a:pt x="119" y="1058"/>
                  </a:lnTo>
                  <a:close/>
                  <a:moveTo>
                    <a:pt x="295" y="1348"/>
                  </a:moveTo>
                  <a:lnTo>
                    <a:pt x="295" y="1512"/>
                  </a:lnTo>
                  <a:lnTo>
                    <a:pt x="119" y="1512"/>
                  </a:lnTo>
                  <a:lnTo>
                    <a:pt x="119" y="1348"/>
                  </a:lnTo>
                  <a:lnTo>
                    <a:pt x="295" y="1348"/>
                  </a:ln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56" name="TextBox 155"/>
            <p:cNvSpPr txBox="1"/>
            <p:nvPr/>
          </p:nvSpPr>
          <p:spPr>
            <a:xfrm>
              <a:off x="10712679" y="3080378"/>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Buildings</a:t>
              </a:r>
            </a:p>
          </p:txBody>
        </p:sp>
      </p:grpSp>
      <p:grpSp>
        <p:nvGrpSpPr>
          <p:cNvPr id="7" name="Group 6"/>
          <p:cNvGrpSpPr/>
          <p:nvPr/>
        </p:nvGrpSpPr>
        <p:grpSpPr>
          <a:xfrm>
            <a:off x="6411306" y="1210351"/>
            <a:ext cx="1362492" cy="796211"/>
            <a:chOff x="8045023" y="1336966"/>
            <a:chExt cx="1362492" cy="796211"/>
          </a:xfrm>
        </p:grpSpPr>
        <p:grpSp>
          <p:nvGrpSpPr>
            <p:cNvPr id="158" name="Group 157"/>
            <p:cNvGrpSpPr/>
            <p:nvPr/>
          </p:nvGrpSpPr>
          <p:grpSpPr>
            <a:xfrm>
              <a:off x="8488005" y="1336966"/>
              <a:ext cx="508942" cy="506179"/>
              <a:chOff x="9993179" y="3108498"/>
              <a:chExt cx="342486" cy="340626"/>
            </a:xfrm>
            <a:solidFill>
              <a:srgbClr val="5780CA"/>
            </a:solidFill>
          </p:grpSpPr>
          <p:sp>
            <p:nvSpPr>
              <p:cNvPr id="160" name="Freeform: Shape 234"/>
              <p:cNvSpPr/>
              <p:nvPr/>
            </p:nvSpPr>
            <p:spPr bwMode="auto">
              <a:xfrm>
                <a:off x="10038666" y="3153983"/>
                <a:ext cx="245015" cy="105794"/>
              </a:xfrm>
              <a:custGeom>
                <a:avLst/>
                <a:gdLst>
                  <a:gd name="connsiteX0" fmla="*/ 187946 w 245015"/>
                  <a:gd name="connsiteY0" fmla="*/ 18128 h 105794"/>
                  <a:gd name="connsiteX1" fmla="*/ 187946 w 245015"/>
                  <a:gd name="connsiteY1" fmla="*/ 87665 h 105794"/>
                  <a:gd name="connsiteX2" fmla="*/ 210433 w 245015"/>
                  <a:gd name="connsiteY2" fmla="*/ 87665 h 105794"/>
                  <a:gd name="connsiteX3" fmla="*/ 210433 w 245015"/>
                  <a:gd name="connsiteY3" fmla="*/ 18128 h 105794"/>
                  <a:gd name="connsiteX4" fmla="*/ 149779 w 245015"/>
                  <a:gd name="connsiteY4" fmla="*/ 18128 h 105794"/>
                  <a:gd name="connsiteX5" fmla="*/ 149779 w 245015"/>
                  <a:gd name="connsiteY5" fmla="*/ 87665 h 105794"/>
                  <a:gd name="connsiteX6" fmla="*/ 172266 w 245015"/>
                  <a:gd name="connsiteY6" fmla="*/ 87665 h 105794"/>
                  <a:gd name="connsiteX7" fmla="*/ 172266 w 245015"/>
                  <a:gd name="connsiteY7" fmla="*/ 18128 h 105794"/>
                  <a:gd name="connsiteX8" fmla="*/ 111612 w 245015"/>
                  <a:gd name="connsiteY8" fmla="*/ 18128 h 105794"/>
                  <a:gd name="connsiteX9" fmla="*/ 111612 w 245015"/>
                  <a:gd name="connsiteY9" fmla="*/ 87665 h 105794"/>
                  <a:gd name="connsiteX10" fmla="*/ 134099 w 245015"/>
                  <a:gd name="connsiteY10" fmla="*/ 87665 h 105794"/>
                  <a:gd name="connsiteX11" fmla="*/ 134099 w 245015"/>
                  <a:gd name="connsiteY11" fmla="*/ 18128 h 105794"/>
                  <a:gd name="connsiteX12" fmla="*/ 73445 w 245015"/>
                  <a:gd name="connsiteY12" fmla="*/ 18128 h 105794"/>
                  <a:gd name="connsiteX13" fmla="*/ 73445 w 245015"/>
                  <a:gd name="connsiteY13" fmla="*/ 87665 h 105794"/>
                  <a:gd name="connsiteX14" fmla="*/ 95932 w 245015"/>
                  <a:gd name="connsiteY14" fmla="*/ 87665 h 105794"/>
                  <a:gd name="connsiteX15" fmla="*/ 95932 w 245015"/>
                  <a:gd name="connsiteY15" fmla="*/ 18128 h 105794"/>
                  <a:gd name="connsiteX16" fmla="*/ 35278 w 245015"/>
                  <a:gd name="connsiteY16" fmla="*/ 18128 h 105794"/>
                  <a:gd name="connsiteX17" fmla="*/ 35278 w 245015"/>
                  <a:gd name="connsiteY17" fmla="*/ 87665 h 105794"/>
                  <a:gd name="connsiteX18" fmla="*/ 57765 w 245015"/>
                  <a:gd name="connsiteY18" fmla="*/ 87665 h 105794"/>
                  <a:gd name="connsiteX19" fmla="*/ 57765 w 245015"/>
                  <a:gd name="connsiteY19" fmla="*/ 18128 h 105794"/>
                  <a:gd name="connsiteX20" fmla="*/ 0 w 245015"/>
                  <a:gd name="connsiteY20" fmla="*/ 0 h 105794"/>
                  <a:gd name="connsiteX21" fmla="*/ 245015 w 245015"/>
                  <a:gd name="connsiteY21" fmla="*/ 0 h 105794"/>
                  <a:gd name="connsiteX22" fmla="*/ 245015 w 245015"/>
                  <a:gd name="connsiteY22" fmla="*/ 105794 h 105794"/>
                  <a:gd name="connsiteX23" fmla="*/ 0 w 245015"/>
                  <a:gd name="connsiteY23" fmla="*/ 105794 h 105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45015" h="105794">
                    <a:moveTo>
                      <a:pt x="187946" y="18128"/>
                    </a:moveTo>
                    <a:lnTo>
                      <a:pt x="187946" y="87665"/>
                    </a:lnTo>
                    <a:lnTo>
                      <a:pt x="210433" y="87665"/>
                    </a:lnTo>
                    <a:lnTo>
                      <a:pt x="210433" y="18128"/>
                    </a:lnTo>
                    <a:close/>
                    <a:moveTo>
                      <a:pt x="149779" y="18128"/>
                    </a:moveTo>
                    <a:lnTo>
                      <a:pt x="149779" y="87665"/>
                    </a:lnTo>
                    <a:lnTo>
                      <a:pt x="172266" y="87665"/>
                    </a:lnTo>
                    <a:lnTo>
                      <a:pt x="172266" y="18128"/>
                    </a:lnTo>
                    <a:close/>
                    <a:moveTo>
                      <a:pt x="111612" y="18128"/>
                    </a:moveTo>
                    <a:lnTo>
                      <a:pt x="111612" y="87665"/>
                    </a:lnTo>
                    <a:lnTo>
                      <a:pt x="134099" y="87665"/>
                    </a:lnTo>
                    <a:lnTo>
                      <a:pt x="134099" y="18128"/>
                    </a:lnTo>
                    <a:close/>
                    <a:moveTo>
                      <a:pt x="73445" y="18128"/>
                    </a:moveTo>
                    <a:lnTo>
                      <a:pt x="73445" y="87665"/>
                    </a:lnTo>
                    <a:lnTo>
                      <a:pt x="95932" y="87665"/>
                    </a:lnTo>
                    <a:lnTo>
                      <a:pt x="95932" y="18128"/>
                    </a:lnTo>
                    <a:close/>
                    <a:moveTo>
                      <a:pt x="35278" y="18128"/>
                    </a:moveTo>
                    <a:lnTo>
                      <a:pt x="35278" y="87665"/>
                    </a:lnTo>
                    <a:lnTo>
                      <a:pt x="57765" y="87665"/>
                    </a:lnTo>
                    <a:lnTo>
                      <a:pt x="57765" y="18128"/>
                    </a:lnTo>
                    <a:close/>
                    <a:moveTo>
                      <a:pt x="0" y="0"/>
                    </a:moveTo>
                    <a:lnTo>
                      <a:pt x="245015" y="0"/>
                    </a:lnTo>
                    <a:lnTo>
                      <a:pt x="245015" y="105794"/>
                    </a:lnTo>
                    <a:lnTo>
                      <a:pt x="0" y="10579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61" name="Group 160"/>
              <p:cNvGrpSpPr/>
              <p:nvPr/>
            </p:nvGrpSpPr>
            <p:grpSpPr>
              <a:xfrm>
                <a:off x="9993179" y="3108498"/>
                <a:ext cx="104400" cy="49510"/>
                <a:chOff x="4732666" y="-1007401"/>
                <a:chExt cx="183486" cy="87016"/>
              </a:xfrm>
              <a:grpFill/>
            </p:grpSpPr>
            <p:sp>
              <p:nvSpPr>
                <p:cNvPr id="163" name="Rectangle 162"/>
                <p:cNvSpPr/>
                <p:nvPr/>
              </p:nvSpPr>
              <p:spPr bwMode="auto">
                <a:xfrm>
                  <a:off x="4847524" y="-1007401"/>
                  <a:ext cx="68628" cy="8701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4732666" y="-1007401"/>
                  <a:ext cx="160709" cy="50906"/>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62" name="Freeform: Shape 235"/>
              <p:cNvSpPr/>
              <p:nvPr/>
            </p:nvSpPr>
            <p:spPr bwMode="auto">
              <a:xfrm>
                <a:off x="10009865" y="3276315"/>
                <a:ext cx="325800" cy="172809"/>
              </a:xfrm>
              <a:custGeom>
                <a:avLst/>
                <a:gdLst>
                  <a:gd name="connsiteX0" fmla="*/ 97661 w 325800"/>
                  <a:gd name="connsiteY0" fmla="*/ 38515 h 172809"/>
                  <a:gd name="connsiteX1" fmla="*/ 97661 w 325800"/>
                  <a:gd name="connsiteY1" fmla="*/ 74992 h 172809"/>
                  <a:gd name="connsiteX2" fmla="*/ 214113 w 325800"/>
                  <a:gd name="connsiteY2" fmla="*/ 74992 h 172809"/>
                  <a:gd name="connsiteX3" fmla="*/ 214113 w 325800"/>
                  <a:gd name="connsiteY3" fmla="*/ 38515 h 172809"/>
                  <a:gd name="connsiteX4" fmla="*/ 28802 w 325800"/>
                  <a:gd name="connsiteY4" fmla="*/ 0 h 172809"/>
                  <a:gd name="connsiteX5" fmla="*/ 296998 w 325800"/>
                  <a:gd name="connsiteY5" fmla="*/ 0 h 172809"/>
                  <a:gd name="connsiteX6" fmla="*/ 325800 w 325800"/>
                  <a:gd name="connsiteY6" fmla="*/ 28802 h 172809"/>
                  <a:gd name="connsiteX7" fmla="*/ 325800 w 325800"/>
                  <a:gd name="connsiteY7" fmla="*/ 144007 h 172809"/>
                  <a:gd name="connsiteX8" fmla="*/ 296998 w 325800"/>
                  <a:gd name="connsiteY8" fmla="*/ 172809 h 172809"/>
                  <a:gd name="connsiteX9" fmla="*/ 28802 w 325800"/>
                  <a:gd name="connsiteY9" fmla="*/ 172809 h 172809"/>
                  <a:gd name="connsiteX10" fmla="*/ 0 w 325800"/>
                  <a:gd name="connsiteY10" fmla="*/ 144007 h 172809"/>
                  <a:gd name="connsiteX11" fmla="*/ 0 w 325800"/>
                  <a:gd name="connsiteY11" fmla="*/ 28802 h 172809"/>
                  <a:gd name="connsiteX12" fmla="*/ 28802 w 325800"/>
                  <a:gd name="connsiteY12" fmla="*/ 0 h 172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5800" h="172809">
                    <a:moveTo>
                      <a:pt x="97661" y="38515"/>
                    </a:moveTo>
                    <a:lnTo>
                      <a:pt x="97661" y="74992"/>
                    </a:lnTo>
                    <a:lnTo>
                      <a:pt x="214113" y="74992"/>
                    </a:lnTo>
                    <a:lnTo>
                      <a:pt x="214113" y="38515"/>
                    </a:lnTo>
                    <a:close/>
                    <a:moveTo>
                      <a:pt x="28802" y="0"/>
                    </a:moveTo>
                    <a:lnTo>
                      <a:pt x="296998" y="0"/>
                    </a:lnTo>
                    <a:cubicBezTo>
                      <a:pt x="312905" y="0"/>
                      <a:pt x="325800" y="12895"/>
                      <a:pt x="325800" y="28802"/>
                    </a:cubicBezTo>
                    <a:lnTo>
                      <a:pt x="325800" y="144007"/>
                    </a:lnTo>
                    <a:cubicBezTo>
                      <a:pt x="325800" y="159914"/>
                      <a:pt x="312905" y="172809"/>
                      <a:pt x="296998" y="172809"/>
                    </a:cubicBezTo>
                    <a:lnTo>
                      <a:pt x="28802" y="172809"/>
                    </a:lnTo>
                    <a:cubicBezTo>
                      <a:pt x="12895" y="172809"/>
                      <a:pt x="0" y="159914"/>
                      <a:pt x="0" y="144007"/>
                    </a:cubicBezTo>
                    <a:lnTo>
                      <a:pt x="0" y="28802"/>
                    </a:lnTo>
                    <a:cubicBezTo>
                      <a:pt x="0" y="12895"/>
                      <a:pt x="12895" y="0"/>
                      <a:pt x="2880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sp>
          <p:nvSpPr>
            <p:cNvPr id="159" name="TextBox 158"/>
            <p:cNvSpPr txBox="1"/>
            <p:nvPr/>
          </p:nvSpPr>
          <p:spPr>
            <a:xfrm>
              <a:off x="8045023" y="1922369"/>
              <a:ext cx="1362492" cy="210808"/>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Fryers</a:t>
              </a:r>
              <a:endParaRPr kumimoji="0" lang="en-US" sz="1600" b="0" i="0" u="none" strike="noStrike" kern="0" cap="none" spc="0" normalizeH="0" baseline="0" noProof="0" dirty="0">
                <a:ln>
                  <a:noFill/>
                </a:ln>
                <a:effectLst/>
                <a:uLnTx/>
                <a:uFillTx/>
              </a:endParaRPr>
            </a:p>
          </p:txBody>
        </p:sp>
      </p:grpSp>
      <p:grpSp>
        <p:nvGrpSpPr>
          <p:cNvPr id="14" name="Group 13"/>
          <p:cNvGrpSpPr/>
          <p:nvPr/>
        </p:nvGrpSpPr>
        <p:grpSpPr>
          <a:xfrm>
            <a:off x="9791208" y="5224438"/>
            <a:ext cx="1074174" cy="563888"/>
            <a:chOff x="9699773" y="5455554"/>
            <a:chExt cx="1074174" cy="563888"/>
          </a:xfrm>
        </p:grpSpPr>
        <p:grpSp>
          <p:nvGrpSpPr>
            <p:cNvPr id="166" name="Group 165"/>
            <p:cNvGrpSpPr>
              <a:grpSpLocks noChangeAspect="1"/>
            </p:cNvGrpSpPr>
            <p:nvPr/>
          </p:nvGrpSpPr>
          <p:grpSpPr>
            <a:xfrm>
              <a:off x="10022165" y="5455554"/>
              <a:ext cx="365167" cy="368280"/>
              <a:chOff x="4706938" y="2719388"/>
              <a:chExt cx="558800" cy="563563"/>
            </a:xfrm>
            <a:solidFill>
              <a:srgbClr val="5780CA"/>
            </a:solidFill>
          </p:grpSpPr>
          <p:sp>
            <p:nvSpPr>
              <p:cNvPr id="168" name="Freeform 87"/>
              <p:cNvSpPr>
                <a:spLocks/>
              </p:cNvSpPr>
              <p:nvPr/>
            </p:nvSpPr>
            <p:spPr bwMode="auto">
              <a:xfrm>
                <a:off x="4849813" y="2719388"/>
                <a:ext cx="273050" cy="87313"/>
              </a:xfrm>
              <a:custGeom>
                <a:avLst/>
                <a:gdLst>
                  <a:gd name="T0" fmla="*/ 88 w 1028"/>
                  <a:gd name="T1" fmla="*/ 331 h 331"/>
                  <a:gd name="T2" fmla="*/ 111 w 1028"/>
                  <a:gd name="T3" fmla="*/ 325 h 331"/>
                  <a:gd name="T4" fmla="*/ 131 w 1028"/>
                  <a:gd name="T5" fmla="*/ 313 h 331"/>
                  <a:gd name="T6" fmla="*/ 146 w 1028"/>
                  <a:gd name="T7" fmla="*/ 295 h 331"/>
                  <a:gd name="T8" fmla="*/ 157 w 1028"/>
                  <a:gd name="T9" fmla="*/ 274 h 331"/>
                  <a:gd name="T10" fmla="*/ 160 w 1028"/>
                  <a:gd name="T11" fmla="*/ 251 h 331"/>
                  <a:gd name="T12" fmla="*/ 161 w 1028"/>
                  <a:gd name="T13" fmla="*/ 232 h 331"/>
                  <a:gd name="T14" fmla="*/ 171 w 1028"/>
                  <a:gd name="T15" fmla="*/ 208 h 331"/>
                  <a:gd name="T16" fmla="*/ 186 w 1028"/>
                  <a:gd name="T17" fmla="*/ 188 h 331"/>
                  <a:gd name="T18" fmla="*/ 207 w 1028"/>
                  <a:gd name="T19" fmla="*/ 172 h 331"/>
                  <a:gd name="T20" fmla="*/ 232 w 1028"/>
                  <a:gd name="T21" fmla="*/ 163 h 331"/>
                  <a:gd name="T22" fmla="*/ 777 w 1028"/>
                  <a:gd name="T23" fmla="*/ 162 h 331"/>
                  <a:gd name="T24" fmla="*/ 796 w 1028"/>
                  <a:gd name="T25" fmla="*/ 163 h 331"/>
                  <a:gd name="T26" fmla="*/ 821 w 1028"/>
                  <a:gd name="T27" fmla="*/ 172 h 331"/>
                  <a:gd name="T28" fmla="*/ 840 w 1028"/>
                  <a:gd name="T29" fmla="*/ 188 h 331"/>
                  <a:gd name="T30" fmla="*/ 857 w 1028"/>
                  <a:gd name="T31" fmla="*/ 208 h 331"/>
                  <a:gd name="T32" fmla="*/ 865 w 1028"/>
                  <a:gd name="T33" fmla="*/ 232 h 331"/>
                  <a:gd name="T34" fmla="*/ 867 w 1028"/>
                  <a:gd name="T35" fmla="*/ 251 h 331"/>
                  <a:gd name="T36" fmla="*/ 871 w 1028"/>
                  <a:gd name="T37" fmla="*/ 274 h 331"/>
                  <a:gd name="T38" fmla="*/ 880 w 1028"/>
                  <a:gd name="T39" fmla="*/ 295 h 331"/>
                  <a:gd name="T40" fmla="*/ 897 w 1028"/>
                  <a:gd name="T41" fmla="*/ 313 h 331"/>
                  <a:gd name="T42" fmla="*/ 917 w 1028"/>
                  <a:gd name="T43" fmla="*/ 325 h 331"/>
                  <a:gd name="T44" fmla="*/ 939 w 1028"/>
                  <a:gd name="T45" fmla="*/ 331 h 331"/>
                  <a:gd name="T46" fmla="*/ 955 w 1028"/>
                  <a:gd name="T47" fmla="*/ 331 h 331"/>
                  <a:gd name="T48" fmla="*/ 979 w 1028"/>
                  <a:gd name="T49" fmla="*/ 325 h 331"/>
                  <a:gd name="T50" fmla="*/ 998 w 1028"/>
                  <a:gd name="T51" fmla="*/ 313 h 331"/>
                  <a:gd name="T52" fmla="*/ 1014 w 1028"/>
                  <a:gd name="T53" fmla="*/ 295 h 331"/>
                  <a:gd name="T54" fmla="*/ 1024 w 1028"/>
                  <a:gd name="T55" fmla="*/ 274 h 331"/>
                  <a:gd name="T56" fmla="*/ 1028 w 1028"/>
                  <a:gd name="T57" fmla="*/ 251 h 331"/>
                  <a:gd name="T58" fmla="*/ 1023 w 1028"/>
                  <a:gd name="T59" fmla="*/ 201 h 331"/>
                  <a:gd name="T60" fmla="*/ 997 w 1028"/>
                  <a:gd name="T61" fmla="*/ 131 h 331"/>
                  <a:gd name="T62" fmla="*/ 954 w 1028"/>
                  <a:gd name="T63" fmla="*/ 74 h 331"/>
                  <a:gd name="T64" fmla="*/ 897 w 1028"/>
                  <a:gd name="T65" fmla="*/ 31 h 331"/>
                  <a:gd name="T66" fmla="*/ 828 w 1028"/>
                  <a:gd name="T67" fmla="*/ 6 h 331"/>
                  <a:gd name="T68" fmla="*/ 249 w 1028"/>
                  <a:gd name="T69" fmla="*/ 0 h 331"/>
                  <a:gd name="T70" fmla="*/ 199 w 1028"/>
                  <a:gd name="T71" fmla="*/ 6 h 331"/>
                  <a:gd name="T72" fmla="*/ 130 w 1028"/>
                  <a:gd name="T73" fmla="*/ 31 h 331"/>
                  <a:gd name="T74" fmla="*/ 72 w 1028"/>
                  <a:gd name="T75" fmla="*/ 74 h 331"/>
                  <a:gd name="T76" fmla="*/ 30 w 1028"/>
                  <a:gd name="T77" fmla="*/ 131 h 331"/>
                  <a:gd name="T78" fmla="*/ 4 w 1028"/>
                  <a:gd name="T79" fmla="*/ 201 h 331"/>
                  <a:gd name="T80" fmla="*/ 0 w 1028"/>
                  <a:gd name="T81" fmla="*/ 251 h 331"/>
                  <a:gd name="T82" fmla="*/ 3 w 1028"/>
                  <a:gd name="T83" fmla="*/ 274 h 331"/>
                  <a:gd name="T84" fmla="*/ 13 w 1028"/>
                  <a:gd name="T85" fmla="*/ 295 h 331"/>
                  <a:gd name="T86" fmla="*/ 29 w 1028"/>
                  <a:gd name="T87" fmla="*/ 313 h 331"/>
                  <a:gd name="T88" fmla="*/ 49 w 1028"/>
                  <a:gd name="T89" fmla="*/ 325 h 331"/>
                  <a:gd name="T90" fmla="*/ 71 w 1028"/>
                  <a:gd name="T91"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8" h="331">
                    <a:moveTo>
                      <a:pt x="79" y="331"/>
                    </a:moveTo>
                    <a:lnTo>
                      <a:pt x="79" y="331"/>
                    </a:lnTo>
                    <a:lnTo>
                      <a:pt x="88" y="331"/>
                    </a:lnTo>
                    <a:lnTo>
                      <a:pt x="96" y="329"/>
                    </a:lnTo>
                    <a:lnTo>
                      <a:pt x="104" y="327"/>
                    </a:lnTo>
                    <a:lnTo>
                      <a:pt x="111" y="325"/>
                    </a:lnTo>
                    <a:lnTo>
                      <a:pt x="118" y="321"/>
                    </a:lnTo>
                    <a:lnTo>
                      <a:pt x="125" y="318"/>
                    </a:lnTo>
                    <a:lnTo>
                      <a:pt x="131" y="313"/>
                    </a:lnTo>
                    <a:lnTo>
                      <a:pt x="137" y="307"/>
                    </a:lnTo>
                    <a:lnTo>
                      <a:pt x="141" y="301"/>
                    </a:lnTo>
                    <a:lnTo>
                      <a:pt x="146" y="295"/>
                    </a:lnTo>
                    <a:lnTo>
                      <a:pt x="151" y="290"/>
                    </a:lnTo>
                    <a:lnTo>
                      <a:pt x="153" y="283"/>
                    </a:lnTo>
                    <a:lnTo>
                      <a:pt x="157" y="274"/>
                    </a:lnTo>
                    <a:lnTo>
                      <a:pt x="158" y="267"/>
                    </a:lnTo>
                    <a:lnTo>
                      <a:pt x="159" y="259"/>
                    </a:lnTo>
                    <a:lnTo>
                      <a:pt x="160" y="251"/>
                    </a:lnTo>
                    <a:lnTo>
                      <a:pt x="160" y="251"/>
                    </a:lnTo>
                    <a:lnTo>
                      <a:pt x="160" y="242"/>
                    </a:lnTo>
                    <a:lnTo>
                      <a:pt x="161" y="232"/>
                    </a:lnTo>
                    <a:lnTo>
                      <a:pt x="164" y="224"/>
                    </a:lnTo>
                    <a:lnTo>
                      <a:pt x="167" y="216"/>
                    </a:lnTo>
                    <a:lnTo>
                      <a:pt x="171" y="208"/>
                    </a:lnTo>
                    <a:lnTo>
                      <a:pt x="175" y="201"/>
                    </a:lnTo>
                    <a:lnTo>
                      <a:pt x="180" y="194"/>
                    </a:lnTo>
                    <a:lnTo>
                      <a:pt x="186" y="188"/>
                    </a:lnTo>
                    <a:lnTo>
                      <a:pt x="193" y="182"/>
                    </a:lnTo>
                    <a:lnTo>
                      <a:pt x="199" y="177"/>
                    </a:lnTo>
                    <a:lnTo>
                      <a:pt x="207" y="172"/>
                    </a:lnTo>
                    <a:lnTo>
                      <a:pt x="214" y="169"/>
                    </a:lnTo>
                    <a:lnTo>
                      <a:pt x="222" y="165"/>
                    </a:lnTo>
                    <a:lnTo>
                      <a:pt x="232" y="163"/>
                    </a:lnTo>
                    <a:lnTo>
                      <a:pt x="240" y="162"/>
                    </a:lnTo>
                    <a:lnTo>
                      <a:pt x="249" y="162"/>
                    </a:lnTo>
                    <a:lnTo>
                      <a:pt x="777" y="162"/>
                    </a:lnTo>
                    <a:lnTo>
                      <a:pt x="777" y="162"/>
                    </a:lnTo>
                    <a:lnTo>
                      <a:pt x="787" y="162"/>
                    </a:lnTo>
                    <a:lnTo>
                      <a:pt x="796" y="163"/>
                    </a:lnTo>
                    <a:lnTo>
                      <a:pt x="804" y="165"/>
                    </a:lnTo>
                    <a:lnTo>
                      <a:pt x="812" y="169"/>
                    </a:lnTo>
                    <a:lnTo>
                      <a:pt x="821" y="172"/>
                    </a:lnTo>
                    <a:lnTo>
                      <a:pt x="828" y="177"/>
                    </a:lnTo>
                    <a:lnTo>
                      <a:pt x="835" y="182"/>
                    </a:lnTo>
                    <a:lnTo>
                      <a:pt x="840" y="188"/>
                    </a:lnTo>
                    <a:lnTo>
                      <a:pt x="846" y="194"/>
                    </a:lnTo>
                    <a:lnTo>
                      <a:pt x="852" y="201"/>
                    </a:lnTo>
                    <a:lnTo>
                      <a:pt x="857" y="208"/>
                    </a:lnTo>
                    <a:lnTo>
                      <a:pt x="860" y="216"/>
                    </a:lnTo>
                    <a:lnTo>
                      <a:pt x="863" y="224"/>
                    </a:lnTo>
                    <a:lnTo>
                      <a:pt x="865" y="232"/>
                    </a:lnTo>
                    <a:lnTo>
                      <a:pt x="866" y="242"/>
                    </a:lnTo>
                    <a:lnTo>
                      <a:pt x="867" y="251"/>
                    </a:lnTo>
                    <a:lnTo>
                      <a:pt x="867" y="251"/>
                    </a:lnTo>
                    <a:lnTo>
                      <a:pt x="867" y="259"/>
                    </a:lnTo>
                    <a:lnTo>
                      <a:pt x="869" y="267"/>
                    </a:lnTo>
                    <a:lnTo>
                      <a:pt x="871" y="274"/>
                    </a:lnTo>
                    <a:lnTo>
                      <a:pt x="873" y="283"/>
                    </a:lnTo>
                    <a:lnTo>
                      <a:pt x="877" y="290"/>
                    </a:lnTo>
                    <a:lnTo>
                      <a:pt x="880" y="295"/>
                    </a:lnTo>
                    <a:lnTo>
                      <a:pt x="885" y="301"/>
                    </a:lnTo>
                    <a:lnTo>
                      <a:pt x="891" y="307"/>
                    </a:lnTo>
                    <a:lnTo>
                      <a:pt x="897" y="313"/>
                    </a:lnTo>
                    <a:lnTo>
                      <a:pt x="902" y="318"/>
                    </a:lnTo>
                    <a:lnTo>
                      <a:pt x="910" y="321"/>
                    </a:lnTo>
                    <a:lnTo>
                      <a:pt x="917" y="325"/>
                    </a:lnTo>
                    <a:lnTo>
                      <a:pt x="924" y="327"/>
                    </a:lnTo>
                    <a:lnTo>
                      <a:pt x="932" y="329"/>
                    </a:lnTo>
                    <a:lnTo>
                      <a:pt x="939" y="331"/>
                    </a:lnTo>
                    <a:lnTo>
                      <a:pt x="947" y="331"/>
                    </a:lnTo>
                    <a:lnTo>
                      <a:pt x="947" y="331"/>
                    </a:lnTo>
                    <a:lnTo>
                      <a:pt x="955" y="331"/>
                    </a:lnTo>
                    <a:lnTo>
                      <a:pt x="963" y="329"/>
                    </a:lnTo>
                    <a:lnTo>
                      <a:pt x="972" y="327"/>
                    </a:lnTo>
                    <a:lnTo>
                      <a:pt x="979" y="325"/>
                    </a:lnTo>
                    <a:lnTo>
                      <a:pt x="986" y="321"/>
                    </a:lnTo>
                    <a:lnTo>
                      <a:pt x="993" y="318"/>
                    </a:lnTo>
                    <a:lnTo>
                      <a:pt x="998" y="313"/>
                    </a:lnTo>
                    <a:lnTo>
                      <a:pt x="1004" y="307"/>
                    </a:lnTo>
                    <a:lnTo>
                      <a:pt x="1009" y="301"/>
                    </a:lnTo>
                    <a:lnTo>
                      <a:pt x="1014" y="295"/>
                    </a:lnTo>
                    <a:lnTo>
                      <a:pt x="1018" y="290"/>
                    </a:lnTo>
                    <a:lnTo>
                      <a:pt x="1021" y="283"/>
                    </a:lnTo>
                    <a:lnTo>
                      <a:pt x="1024" y="274"/>
                    </a:lnTo>
                    <a:lnTo>
                      <a:pt x="1025" y="267"/>
                    </a:lnTo>
                    <a:lnTo>
                      <a:pt x="1028" y="259"/>
                    </a:lnTo>
                    <a:lnTo>
                      <a:pt x="1028" y="251"/>
                    </a:lnTo>
                    <a:lnTo>
                      <a:pt x="1028" y="251"/>
                    </a:lnTo>
                    <a:lnTo>
                      <a:pt x="1027" y="225"/>
                    </a:lnTo>
                    <a:lnTo>
                      <a:pt x="1023" y="201"/>
                    </a:lnTo>
                    <a:lnTo>
                      <a:pt x="1016" y="176"/>
                    </a:lnTo>
                    <a:lnTo>
                      <a:pt x="1008" y="154"/>
                    </a:lnTo>
                    <a:lnTo>
                      <a:pt x="997" y="131"/>
                    </a:lnTo>
                    <a:lnTo>
                      <a:pt x="984" y="110"/>
                    </a:lnTo>
                    <a:lnTo>
                      <a:pt x="970" y="92"/>
                    </a:lnTo>
                    <a:lnTo>
                      <a:pt x="954" y="74"/>
                    </a:lnTo>
                    <a:lnTo>
                      <a:pt x="936" y="58"/>
                    </a:lnTo>
                    <a:lnTo>
                      <a:pt x="918" y="44"/>
                    </a:lnTo>
                    <a:lnTo>
                      <a:pt x="897" y="31"/>
                    </a:lnTo>
                    <a:lnTo>
                      <a:pt x="874" y="20"/>
                    </a:lnTo>
                    <a:lnTo>
                      <a:pt x="852" y="12"/>
                    </a:lnTo>
                    <a:lnTo>
                      <a:pt x="828" y="6"/>
                    </a:lnTo>
                    <a:lnTo>
                      <a:pt x="803" y="2"/>
                    </a:lnTo>
                    <a:lnTo>
                      <a:pt x="777" y="0"/>
                    </a:lnTo>
                    <a:lnTo>
                      <a:pt x="249" y="0"/>
                    </a:lnTo>
                    <a:lnTo>
                      <a:pt x="249" y="0"/>
                    </a:lnTo>
                    <a:lnTo>
                      <a:pt x="223" y="2"/>
                    </a:lnTo>
                    <a:lnTo>
                      <a:pt x="199" y="6"/>
                    </a:lnTo>
                    <a:lnTo>
                      <a:pt x="175" y="12"/>
                    </a:lnTo>
                    <a:lnTo>
                      <a:pt x="152" y="20"/>
                    </a:lnTo>
                    <a:lnTo>
                      <a:pt x="130" y="31"/>
                    </a:lnTo>
                    <a:lnTo>
                      <a:pt x="110" y="44"/>
                    </a:lnTo>
                    <a:lnTo>
                      <a:pt x="90" y="58"/>
                    </a:lnTo>
                    <a:lnTo>
                      <a:pt x="72" y="74"/>
                    </a:lnTo>
                    <a:lnTo>
                      <a:pt x="57" y="92"/>
                    </a:lnTo>
                    <a:lnTo>
                      <a:pt x="42" y="110"/>
                    </a:lnTo>
                    <a:lnTo>
                      <a:pt x="30" y="131"/>
                    </a:lnTo>
                    <a:lnTo>
                      <a:pt x="20" y="154"/>
                    </a:lnTo>
                    <a:lnTo>
                      <a:pt x="10" y="176"/>
                    </a:lnTo>
                    <a:lnTo>
                      <a:pt x="4" y="201"/>
                    </a:lnTo>
                    <a:lnTo>
                      <a:pt x="1" y="225"/>
                    </a:lnTo>
                    <a:lnTo>
                      <a:pt x="0" y="251"/>
                    </a:lnTo>
                    <a:lnTo>
                      <a:pt x="0" y="251"/>
                    </a:lnTo>
                    <a:lnTo>
                      <a:pt x="0" y="259"/>
                    </a:lnTo>
                    <a:lnTo>
                      <a:pt x="1" y="267"/>
                    </a:lnTo>
                    <a:lnTo>
                      <a:pt x="3" y="274"/>
                    </a:lnTo>
                    <a:lnTo>
                      <a:pt x="6" y="283"/>
                    </a:lnTo>
                    <a:lnTo>
                      <a:pt x="9" y="290"/>
                    </a:lnTo>
                    <a:lnTo>
                      <a:pt x="13" y="295"/>
                    </a:lnTo>
                    <a:lnTo>
                      <a:pt x="17" y="301"/>
                    </a:lnTo>
                    <a:lnTo>
                      <a:pt x="23" y="307"/>
                    </a:lnTo>
                    <a:lnTo>
                      <a:pt x="29" y="313"/>
                    </a:lnTo>
                    <a:lnTo>
                      <a:pt x="35" y="318"/>
                    </a:lnTo>
                    <a:lnTo>
                      <a:pt x="42" y="321"/>
                    </a:lnTo>
                    <a:lnTo>
                      <a:pt x="49" y="325"/>
                    </a:lnTo>
                    <a:lnTo>
                      <a:pt x="56" y="327"/>
                    </a:lnTo>
                    <a:lnTo>
                      <a:pt x="63" y="329"/>
                    </a:lnTo>
                    <a:lnTo>
                      <a:pt x="71" y="331"/>
                    </a:lnTo>
                    <a:lnTo>
                      <a:pt x="79" y="331"/>
                    </a:lnTo>
                    <a:lnTo>
                      <a:pt x="79" y="331"/>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69" name="Freeform 88"/>
              <p:cNvSpPr>
                <a:spLocks noEditPoints="1"/>
              </p:cNvSpPr>
              <p:nvPr/>
            </p:nvSpPr>
            <p:spPr bwMode="auto">
              <a:xfrm>
                <a:off x="4706938" y="2822576"/>
                <a:ext cx="558800" cy="460375"/>
              </a:xfrm>
              <a:custGeom>
                <a:avLst/>
                <a:gdLst>
                  <a:gd name="T0" fmla="*/ 226 w 2115"/>
                  <a:gd name="T1" fmla="*/ 1 h 1744"/>
                  <a:gd name="T2" fmla="*/ 133 w 2115"/>
                  <a:gd name="T3" fmla="*/ 31 h 1744"/>
                  <a:gd name="T4" fmla="*/ 58 w 2115"/>
                  <a:gd name="T5" fmla="*/ 93 h 1744"/>
                  <a:gd name="T6" fmla="*/ 11 w 2115"/>
                  <a:gd name="T7" fmla="*/ 178 h 1744"/>
                  <a:gd name="T8" fmla="*/ 0 w 2115"/>
                  <a:gd name="T9" fmla="*/ 1492 h 1744"/>
                  <a:gd name="T10" fmla="*/ 11 w 2115"/>
                  <a:gd name="T11" fmla="*/ 1567 h 1744"/>
                  <a:gd name="T12" fmla="*/ 58 w 2115"/>
                  <a:gd name="T13" fmla="*/ 1652 h 1744"/>
                  <a:gd name="T14" fmla="*/ 133 w 2115"/>
                  <a:gd name="T15" fmla="*/ 1713 h 1744"/>
                  <a:gd name="T16" fmla="*/ 226 w 2115"/>
                  <a:gd name="T17" fmla="*/ 1742 h 1744"/>
                  <a:gd name="T18" fmla="*/ 1888 w 2115"/>
                  <a:gd name="T19" fmla="*/ 1742 h 1744"/>
                  <a:gd name="T20" fmla="*/ 1983 w 2115"/>
                  <a:gd name="T21" fmla="*/ 1713 h 1744"/>
                  <a:gd name="T22" fmla="*/ 2058 w 2115"/>
                  <a:gd name="T23" fmla="*/ 1652 h 1744"/>
                  <a:gd name="T24" fmla="*/ 2103 w 2115"/>
                  <a:gd name="T25" fmla="*/ 1567 h 1744"/>
                  <a:gd name="T26" fmla="*/ 2115 w 2115"/>
                  <a:gd name="T27" fmla="*/ 253 h 1744"/>
                  <a:gd name="T28" fmla="*/ 2103 w 2115"/>
                  <a:gd name="T29" fmla="*/ 178 h 1744"/>
                  <a:gd name="T30" fmla="*/ 2058 w 2115"/>
                  <a:gd name="T31" fmla="*/ 93 h 1744"/>
                  <a:gd name="T32" fmla="*/ 1983 w 2115"/>
                  <a:gd name="T33" fmla="*/ 31 h 1744"/>
                  <a:gd name="T34" fmla="*/ 1888 w 2115"/>
                  <a:gd name="T35" fmla="*/ 1 h 1744"/>
                  <a:gd name="T36" fmla="*/ 1057 w 2115"/>
                  <a:gd name="T37" fmla="*/ 1409 h 1744"/>
                  <a:gd name="T38" fmla="*/ 948 w 2115"/>
                  <a:gd name="T39" fmla="*/ 1398 h 1744"/>
                  <a:gd name="T40" fmla="*/ 847 w 2115"/>
                  <a:gd name="T41" fmla="*/ 1367 h 1744"/>
                  <a:gd name="T42" fmla="*/ 756 w 2115"/>
                  <a:gd name="T43" fmla="*/ 1317 h 1744"/>
                  <a:gd name="T44" fmla="*/ 677 w 2115"/>
                  <a:gd name="T45" fmla="*/ 1252 h 1744"/>
                  <a:gd name="T46" fmla="*/ 612 w 2115"/>
                  <a:gd name="T47" fmla="*/ 1172 h 1744"/>
                  <a:gd name="T48" fmla="*/ 561 w 2115"/>
                  <a:gd name="T49" fmla="*/ 1081 h 1744"/>
                  <a:gd name="T50" fmla="*/ 531 w 2115"/>
                  <a:gd name="T51" fmla="*/ 980 h 1744"/>
                  <a:gd name="T52" fmla="*/ 519 w 2115"/>
                  <a:gd name="T53" fmla="*/ 873 h 1744"/>
                  <a:gd name="T54" fmla="*/ 526 w 2115"/>
                  <a:gd name="T55" fmla="*/ 791 h 1744"/>
                  <a:gd name="T56" fmla="*/ 552 w 2115"/>
                  <a:gd name="T57" fmla="*/ 688 h 1744"/>
                  <a:gd name="T58" fmla="*/ 598 w 2115"/>
                  <a:gd name="T59" fmla="*/ 594 h 1744"/>
                  <a:gd name="T60" fmla="*/ 658 w 2115"/>
                  <a:gd name="T61" fmla="*/ 511 h 1744"/>
                  <a:gd name="T62" fmla="*/ 736 w 2115"/>
                  <a:gd name="T63" fmla="*/ 442 h 1744"/>
                  <a:gd name="T64" fmla="*/ 824 w 2115"/>
                  <a:gd name="T65" fmla="*/ 388 h 1744"/>
                  <a:gd name="T66" fmla="*/ 922 w 2115"/>
                  <a:gd name="T67" fmla="*/ 353 h 1744"/>
                  <a:gd name="T68" fmla="*/ 1028 w 2115"/>
                  <a:gd name="T69" fmla="*/ 336 h 1744"/>
                  <a:gd name="T70" fmla="*/ 1112 w 2115"/>
                  <a:gd name="T71" fmla="*/ 337 h 1744"/>
                  <a:gd name="T72" fmla="*/ 1216 w 2115"/>
                  <a:gd name="T73" fmla="*/ 360 h 1744"/>
                  <a:gd name="T74" fmla="*/ 1313 w 2115"/>
                  <a:gd name="T75" fmla="*/ 399 h 1744"/>
                  <a:gd name="T76" fmla="*/ 1398 w 2115"/>
                  <a:gd name="T77" fmla="*/ 458 h 1744"/>
                  <a:gd name="T78" fmla="*/ 1471 w 2115"/>
                  <a:gd name="T79" fmla="*/ 531 h 1744"/>
                  <a:gd name="T80" fmla="*/ 1528 w 2115"/>
                  <a:gd name="T81" fmla="*/ 616 h 1744"/>
                  <a:gd name="T82" fmla="*/ 1569 w 2115"/>
                  <a:gd name="T83" fmla="*/ 712 h 1744"/>
                  <a:gd name="T84" fmla="*/ 1590 w 2115"/>
                  <a:gd name="T85" fmla="*/ 817 h 1744"/>
                  <a:gd name="T86" fmla="*/ 1593 w 2115"/>
                  <a:gd name="T87" fmla="*/ 901 h 1744"/>
                  <a:gd name="T88" fmla="*/ 1576 w 2115"/>
                  <a:gd name="T89" fmla="*/ 1007 h 1744"/>
                  <a:gd name="T90" fmla="*/ 1540 w 2115"/>
                  <a:gd name="T91" fmla="*/ 1106 h 1744"/>
                  <a:gd name="T92" fmla="*/ 1486 w 2115"/>
                  <a:gd name="T93" fmla="*/ 1193 h 1744"/>
                  <a:gd name="T94" fmla="*/ 1417 w 2115"/>
                  <a:gd name="T95" fmla="*/ 1269 h 1744"/>
                  <a:gd name="T96" fmla="*/ 1335 w 2115"/>
                  <a:gd name="T97" fmla="*/ 1331 h 1744"/>
                  <a:gd name="T98" fmla="*/ 1242 w 2115"/>
                  <a:gd name="T99" fmla="*/ 1377 h 1744"/>
                  <a:gd name="T100" fmla="*/ 1139 w 2115"/>
                  <a:gd name="T101" fmla="*/ 1403 h 1744"/>
                  <a:gd name="T102" fmla="*/ 1057 w 2115"/>
                  <a:gd name="T103" fmla="*/ 1409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15" h="1744">
                    <a:moveTo>
                      <a:pt x="1862" y="0"/>
                    </a:moveTo>
                    <a:lnTo>
                      <a:pt x="252" y="0"/>
                    </a:lnTo>
                    <a:lnTo>
                      <a:pt x="252" y="0"/>
                    </a:lnTo>
                    <a:lnTo>
                      <a:pt x="226" y="1"/>
                    </a:lnTo>
                    <a:lnTo>
                      <a:pt x="202" y="6"/>
                    </a:lnTo>
                    <a:lnTo>
                      <a:pt x="177" y="12"/>
                    </a:lnTo>
                    <a:lnTo>
                      <a:pt x="154" y="20"/>
                    </a:lnTo>
                    <a:lnTo>
                      <a:pt x="133" y="31"/>
                    </a:lnTo>
                    <a:lnTo>
                      <a:pt x="112" y="44"/>
                    </a:lnTo>
                    <a:lnTo>
                      <a:pt x="92" y="58"/>
                    </a:lnTo>
                    <a:lnTo>
                      <a:pt x="74" y="74"/>
                    </a:lnTo>
                    <a:lnTo>
                      <a:pt x="58" y="93"/>
                    </a:lnTo>
                    <a:lnTo>
                      <a:pt x="44" y="111"/>
                    </a:lnTo>
                    <a:lnTo>
                      <a:pt x="31" y="133"/>
                    </a:lnTo>
                    <a:lnTo>
                      <a:pt x="20" y="155"/>
                    </a:lnTo>
                    <a:lnTo>
                      <a:pt x="11" y="178"/>
                    </a:lnTo>
                    <a:lnTo>
                      <a:pt x="5" y="202"/>
                    </a:lnTo>
                    <a:lnTo>
                      <a:pt x="2" y="227"/>
                    </a:lnTo>
                    <a:lnTo>
                      <a:pt x="0" y="253"/>
                    </a:lnTo>
                    <a:lnTo>
                      <a:pt x="0" y="1492"/>
                    </a:lnTo>
                    <a:lnTo>
                      <a:pt x="0" y="1492"/>
                    </a:lnTo>
                    <a:lnTo>
                      <a:pt x="2" y="1518"/>
                    </a:lnTo>
                    <a:lnTo>
                      <a:pt x="5" y="1542"/>
                    </a:lnTo>
                    <a:lnTo>
                      <a:pt x="11" y="1567"/>
                    </a:lnTo>
                    <a:lnTo>
                      <a:pt x="20" y="1590"/>
                    </a:lnTo>
                    <a:lnTo>
                      <a:pt x="31" y="1612"/>
                    </a:lnTo>
                    <a:lnTo>
                      <a:pt x="44" y="1632"/>
                    </a:lnTo>
                    <a:lnTo>
                      <a:pt x="58" y="1652"/>
                    </a:lnTo>
                    <a:lnTo>
                      <a:pt x="74" y="1670"/>
                    </a:lnTo>
                    <a:lnTo>
                      <a:pt x="92" y="1686"/>
                    </a:lnTo>
                    <a:lnTo>
                      <a:pt x="112" y="1701"/>
                    </a:lnTo>
                    <a:lnTo>
                      <a:pt x="133" y="1713"/>
                    </a:lnTo>
                    <a:lnTo>
                      <a:pt x="154" y="1724"/>
                    </a:lnTo>
                    <a:lnTo>
                      <a:pt x="177" y="1733"/>
                    </a:lnTo>
                    <a:lnTo>
                      <a:pt x="202" y="1739"/>
                    </a:lnTo>
                    <a:lnTo>
                      <a:pt x="226" y="1742"/>
                    </a:lnTo>
                    <a:lnTo>
                      <a:pt x="252" y="1744"/>
                    </a:lnTo>
                    <a:lnTo>
                      <a:pt x="1862" y="1744"/>
                    </a:lnTo>
                    <a:lnTo>
                      <a:pt x="1862" y="1744"/>
                    </a:lnTo>
                    <a:lnTo>
                      <a:pt x="1888" y="1742"/>
                    </a:lnTo>
                    <a:lnTo>
                      <a:pt x="1914" y="1739"/>
                    </a:lnTo>
                    <a:lnTo>
                      <a:pt x="1937" y="1733"/>
                    </a:lnTo>
                    <a:lnTo>
                      <a:pt x="1960" y="1724"/>
                    </a:lnTo>
                    <a:lnTo>
                      <a:pt x="1983" y="1713"/>
                    </a:lnTo>
                    <a:lnTo>
                      <a:pt x="2004" y="1701"/>
                    </a:lnTo>
                    <a:lnTo>
                      <a:pt x="2023" y="1686"/>
                    </a:lnTo>
                    <a:lnTo>
                      <a:pt x="2041" y="1670"/>
                    </a:lnTo>
                    <a:lnTo>
                      <a:pt x="2058" y="1652"/>
                    </a:lnTo>
                    <a:lnTo>
                      <a:pt x="2072" y="1632"/>
                    </a:lnTo>
                    <a:lnTo>
                      <a:pt x="2085" y="1612"/>
                    </a:lnTo>
                    <a:lnTo>
                      <a:pt x="2095" y="1590"/>
                    </a:lnTo>
                    <a:lnTo>
                      <a:pt x="2103" y="1567"/>
                    </a:lnTo>
                    <a:lnTo>
                      <a:pt x="2109" y="1542"/>
                    </a:lnTo>
                    <a:lnTo>
                      <a:pt x="2114" y="1518"/>
                    </a:lnTo>
                    <a:lnTo>
                      <a:pt x="2115" y="1492"/>
                    </a:lnTo>
                    <a:lnTo>
                      <a:pt x="2115" y="253"/>
                    </a:lnTo>
                    <a:lnTo>
                      <a:pt x="2115" y="253"/>
                    </a:lnTo>
                    <a:lnTo>
                      <a:pt x="2114" y="227"/>
                    </a:lnTo>
                    <a:lnTo>
                      <a:pt x="2109" y="202"/>
                    </a:lnTo>
                    <a:lnTo>
                      <a:pt x="2103" y="178"/>
                    </a:lnTo>
                    <a:lnTo>
                      <a:pt x="2095" y="155"/>
                    </a:lnTo>
                    <a:lnTo>
                      <a:pt x="2085" y="133"/>
                    </a:lnTo>
                    <a:lnTo>
                      <a:pt x="2072" y="111"/>
                    </a:lnTo>
                    <a:lnTo>
                      <a:pt x="2058" y="93"/>
                    </a:lnTo>
                    <a:lnTo>
                      <a:pt x="2041" y="74"/>
                    </a:lnTo>
                    <a:lnTo>
                      <a:pt x="2023" y="58"/>
                    </a:lnTo>
                    <a:lnTo>
                      <a:pt x="2004" y="44"/>
                    </a:lnTo>
                    <a:lnTo>
                      <a:pt x="1983" y="31"/>
                    </a:lnTo>
                    <a:lnTo>
                      <a:pt x="1960" y="20"/>
                    </a:lnTo>
                    <a:lnTo>
                      <a:pt x="1937" y="12"/>
                    </a:lnTo>
                    <a:lnTo>
                      <a:pt x="1914" y="6"/>
                    </a:lnTo>
                    <a:lnTo>
                      <a:pt x="1888" y="1"/>
                    </a:lnTo>
                    <a:lnTo>
                      <a:pt x="1862" y="0"/>
                    </a:lnTo>
                    <a:lnTo>
                      <a:pt x="1862" y="0"/>
                    </a:lnTo>
                    <a:close/>
                    <a:moveTo>
                      <a:pt x="1057" y="1409"/>
                    </a:moveTo>
                    <a:lnTo>
                      <a:pt x="1057" y="1409"/>
                    </a:lnTo>
                    <a:lnTo>
                      <a:pt x="1028" y="1409"/>
                    </a:lnTo>
                    <a:lnTo>
                      <a:pt x="1002" y="1406"/>
                    </a:lnTo>
                    <a:lnTo>
                      <a:pt x="975" y="1403"/>
                    </a:lnTo>
                    <a:lnTo>
                      <a:pt x="948" y="1398"/>
                    </a:lnTo>
                    <a:lnTo>
                      <a:pt x="922" y="1392"/>
                    </a:lnTo>
                    <a:lnTo>
                      <a:pt x="897" y="1385"/>
                    </a:lnTo>
                    <a:lnTo>
                      <a:pt x="872" y="1377"/>
                    </a:lnTo>
                    <a:lnTo>
                      <a:pt x="847" y="1367"/>
                    </a:lnTo>
                    <a:lnTo>
                      <a:pt x="824" y="1356"/>
                    </a:lnTo>
                    <a:lnTo>
                      <a:pt x="800" y="1344"/>
                    </a:lnTo>
                    <a:lnTo>
                      <a:pt x="778" y="1331"/>
                    </a:lnTo>
                    <a:lnTo>
                      <a:pt x="756" y="1317"/>
                    </a:lnTo>
                    <a:lnTo>
                      <a:pt x="736" y="1302"/>
                    </a:lnTo>
                    <a:lnTo>
                      <a:pt x="715" y="1287"/>
                    </a:lnTo>
                    <a:lnTo>
                      <a:pt x="696" y="1269"/>
                    </a:lnTo>
                    <a:lnTo>
                      <a:pt x="677" y="1252"/>
                    </a:lnTo>
                    <a:lnTo>
                      <a:pt x="658" y="1233"/>
                    </a:lnTo>
                    <a:lnTo>
                      <a:pt x="642" y="1214"/>
                    </a:lnTo>
                    <a:lnTo>
                      <a:pt x="626" y="1193"/>
                    </a:lnTo>
                    <a:lnTo>
                      <a:pt x="612" y="1172"/>
                    </a:lnTo>
                    <a:lnTo>
                      <a:pt x="598" y="1151"/>
                    </a:lnTo>
                    <a:lnTo>
                      <a:pt x="585" y="1128"/>
                    </a:lnTo>
                    <a:lnTo>
                      <a:pt x="572" y="1106"/>
                    </a:lnTo>
                    <a:lnTo>
                      <a:pt x="561" y="1081"/>
                    </a:lnTo>
                    <a:lnTo>
                      <a:pt x="552" y="1058"/>
                    </a:lnTo>
                    <a:lnTo>
                      <a:pt x="544" y="1032"/>
                    </a:lnTo>
                    <a:lnTo>
                      <a:pt x="537" y="1007"/>
                    </a:lnTo>
                    <a:lnTo>
                      <a:pt x="531" y="980"/>
                    </a:lnTo>
                    <a:lnTo>
                      <a:pt x="526" y="954"/>
                    </a:lnTo>
                    <a:lnTo>
                      <a:pt x="523" y="928"/>
                    </a:lnTo>
                    <a:lnTo>
                      <a:pt x="520" y="901"/>
                    </a:lnTo>
                    <a:lnTo>
                      <a:pt x="519" y="873"/>
                    </a:lnTo>
                    <a:lnTo>
                      <a:pt x="519" y="873"/>
                    </a:lnTo>
                    <a:lnTo>
                      <a:pt x="520" y="844"/>
                    </a:lnTo>
                    <a:lnTo>
                      <a:pt x="523" y="817"/>
                    </a:lnTo>
                    <a:lnTo>
                      <a:pt x="526" y="791"/>
                    </a:lnTo>
                    <a:lnTo>
                      <a:pt x="531" y="764"/>
                    </a:lnTo>
                    <a:lnTo>
                      <a:pt x="537" y="738"/>
                    </a:lnTo>
                    <a:lnTo>
                      <a:pt x="544" y="712"/>
                    </a:lnTo>
                    <a:lnTo>
                      <a:pt x="552" y="688"/>
                    </a:lnTo>
                    <a:lnTo>
                      <a:pt x="561" y="663"/>
                    </a:lnTo>
                    <a:lnTo>
                      <a:pt x="572" y="640"/>
                    </a:lnTo>
                    <a:lnTo>
                      <a:pt x="585" y="616"/>
                    </a:lnTo>
                    <a:lnTo>
                      <a:pt x="598" y="594"/>
                    </a:lnTo>
                    <a:lnTo>
                      <a:pt x="612" y="572"/>
                    </a:lnTo>
                    <a:lnTo>
                      <a:pt x="626" y="551"/>
                    </a:lnTo>
                    <a:lnTo>
                      <a:pt x="642" y="531"/>
                    </a:lnTo>
                    <a:lnTo>
                      <a:pt x="658" y="511"/>
                    </a:lnTo>
                    <a:lnTo>
                      <a:pt x="677" y="492"/>
                    </a:lnTo>
                    <a:lnTo>
                      <a:pt x="696" y="474"/>
                    </a:lnTo>
                    <a:lnTo>
                      <a:pt x="715" y="458"/>
                    </a:lnTo>
                    <a:lnTo>
                      <a:pt x="736" y="442"/>
                    </a:lnTo>
                    <a:lnTo>
                      <a:pt x="756" y="426"/>
                    </a:lnTo>
                    <a:lnTo>
                      <a:pt x="778" y="414"/>
                    </a:lnTo>
                    <a:lnTo>
                      <a:pt x="800" y="399"/>
                    </a:lnTo>
                    <a:lnTo>
                      <a:pt x="824" y="388"/>
                    </a:lnTo>
                    <a:lnTo>
                      <a:pt x="847" y="377"/>
                    </a:lnTo>
                    <a:lnTo>
                      <a:pt x="872" y="368"/>
                    </a:lnTo>
                    <a:lnTo>
                      <a:pt x="897" y="360"/>
                    </a:lnTo>
                    <a:lnTo>
                      <a:pt x="922" y="353"/>
                    </a:lnTo>
                    <a:lnTo>
                      <a:pt x="948" y="346"/>
                    </a:lnTo>
                    <a:lnTo>
                      <a:pt x="975" y="341"/>
                    </a:lnTo>
                    <a:lnTo>
                      <a:pt x="1002" y="337"/>
                    </a:lnTo>
                    <a:lnTo>
                      <a:pt x="1028" y="336"/>
                    </a:lnTo>
                    <a:lnTo>
                      <a:pt x="1057" y="335"/>
                    </a:lnTo>
                    <a:lnTo>
                      <a:pt x="1057" y="335"/>
                    </a:lnTo>
                    <a:lnTo>
                      <a:pt x="1085" y="336"/>
                    </a:lnTo>
                    <a:lnTo>
                      <a:pt x="1112" y="337"/>
                    </a:lnTo>
                    <a:lnTo>
                      <a:pt x="1139" y="341"/>
                    </a:lnTo>
                    <a:lnTo>
                      <a:pt x="1164" y="346"/>
                    </a:lnTo>
                    <a:lnTo>
                      <a:pt x="1191" y="353"/>
                    </a:lnTo>
                    <a:lnTo>
                      <a:pt x="1216" y="360"/>
                    </a:lnTo>
                    <a:lnTo>
                      <a:pt x="1242" y="368"/>
                    </a:lnTo>
                    <a:lnTo>
                      <a:pt x="1265" y="377"/>
                    </a:lnTo>
                    <a:lnTo>
                      <a:pt x="1290" y="388"/>
                    </a:lnTo>
                    <a:lnTo>
                      <a:pt x="1313" y="399"/>
                    </a:lnTo>
                    <a:lnTo>
                      <a:pt x="1335" y="414"/>
                    </a:lnTo>
                    <a:lnTo>
                      <a:pt x="1356" y="426"/>
                    </a:lnTo>
                    <a:lnTo>
                      <a:pt x="1377" y="442"/>
                    </a:lnTo>
                    <a:lnTo>
                      <a:pt x="1398" y="458"/>
                    </a:lnTo>
                    <a:lnTo>
                      <a:pt x="1417" y="474"/>
                    </a:lnTo>
                    <a:lnTo>
                      <a:pt x="1436" y="492"/>
                    </a:lnTo>
                    <a:lnTo>
                      <a:pt x="1454" y="511"/>
                    </a:lnTo>
                    <a:lnTo>
                      <a:pt x="1471" y="531"/>
                    </a:lnTo>
                    <a:lnTo>
                      <a:pt x="1486" y="551"/>
                    </a:lnTo>
                    <a:lnTo>
                      <a:pt x="1502" y="572"/>
                    </a:lnTo>
                    <a:lnTo>
                      <a:pt x="1516" y="594"/>
                    </a:lnTo>
                    <a:lnTo>
                      <a:pt x="1528" y="616"/>
                    </a:lnTo>
                    <a:lnTo>
                      <a:pt x="1540" y="640"/>
                    </a:lnTo>
                    <a:lnTo>
                      <a:pt x="1552" y="663"/>
                    </a:lnTo>
                    <a:lnTo>
                      <a:pt x="1561" y="688"/>
                    </a:lnTo>
                    <a:lnTo>
                      <a:pt x="1569" y="712"/>
                    </a:lnTo>
                    <a:lnTo>
                      <a:pt x="1576" y="738"/>
                    </a:lnTo>
                    <a:lnTo>
                      <a:pt x="1582" y="764"/>
                    </a:lnTo>
                    <a:lnTo>
                      <a:pt x="1587" y="791"/>
                    </a:lnTo>
                    <a:lnTo>
                      <a:pt x="1590" y="817"/>
                    </a:lnTo>
                    <a:lnTo>
                      <a:pt x="1593" y="844"/>
                    </a:lnTo>
                    <a:lnTo>
                      <a:pt x="1594" y="873"/>
                    </a:lnTo>
                    <a:lnTo>
                      <a:pt x="1594" y="873"/>
                    </a:lnTo>
                    <a:lnTo>
                      <a:pt x="1593" y="901"/>
                    </a:lnTo>
                    <a:lnTo>
                      <a:pt x="1590" y="928"/>
                    </a:lnTo>
                    <a:lnTo>
                      <a:pt x="1587" y="954"/>
                    </a:lnTo>
                    <a:lnTo>
                      <a:pt x="1582" y="980"/>
                    </a:lnTo>
                    <a:lnTo>
                      <a:pt x="1576" y="1007"/>
                    </a:lnTo>
                    <a:lnTo>
                      <a:pt x="1569" y="1032"/>
                    </a:lnTo>
                    <a:lnTo>
                      <a:pt x="1561" y="1058"/>
                    </a:lnTo>
                    <a:lnTo>
                      <a:pt x="1552" y="1081"/>
                    </a:lnTo>
                    <a:lnTo>
                      <a:pt x="1540" y="1106"/>
                    </a:lnTo>
                    <a:lnTo>
                      <a:pt x="1528" y="1128"/>
                    </a:lnTo>
                    <a:lnTo>
                      <a:pt x="1516" y="1151"/>
                    </a:lnTo>
                    <a:lnTo>
                      <a:pt x="1502" y="1172"/>
                    </a:lnTo>
                    <a:lnTo>
                      <a:pt x="1486" y="1193"/>
                    </a:lnTo>
                    <a:lnTo>
                      <a:pt x="1471" y="1214"/>
                    </a:lnTo>
                    <a:lnTo>
                      <a:pt x="1454" y="1233"/>
                    </a:lnTo>
                    <a:lnTo>
                      <a:pt x="1436" y="1252"/>
                    </a:lnTo>
                    <a:lnTo>
                      <a:pt x="1417" y="1269"/>
                    </a:lnTo>
                    <a:lnTo>
                      <a:pt x="1398" y="1287"/>
                    </a:lnTo>
                    <a:lnTo>
                      <a:pt x="1377" y="1302"/>
                    </a:lnTo>
                    <a:lnTo>
                      <a:pt x="1356" y="1317"/>
                    </a:lnTo>
                    <a:lnTo>
                      <a:pt x="1335" y="1331"/>
                    </a:lnTo>
                    <a:lnTo>
                      <a:pt x="1313" y="1344"/>
                    </a:lnTo>
                    <a:lnTo>
                      <a:pt x="1290" y="1356"/>
                    </a:lnTo>
                    <a:lnTo>
                      <a:pt x="1265" y="1367"/>
                    </a:lnTo>
                    <a:lnTo>
                      <a:pt x="1242" y="1377"/>
                    </a:lnTo>
                    <a:lnTo>
                      <a:pt x="1216" y="1385"/>
                    </a:lnTo>
                    <a:lnTo>
                      <a:pt x="1191" y="1392"/>
                    </a:lnTo>
                    <a:lnTo>
                      <a:pt x="1164" y="1398"/>
                    </a:lnTo>
                    <a:lnTo>
                      <a:pt x="1139" y="1403"/>
                    </a:lnTo>
                    <a:lnTo>
                      <a:pt x="1112" y="1406"/>
                    </a:lnTo>
                    <a:lnTo>
                      <a:pt x="1085" y="1409"/>
                    </a:lnTo>
                    <a:lnTo>
                      <a:pt x="1057" y="1409"/>
                    </a:lnTo>
                    <a:lnTo>
                      <a:pt x="1057" y="1409"/>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170" name="Freeform 89"/>
              <p:cNvSpPr>
                <a:spLocks/>
              </p:cNvSpPr>
              <p:nvPr/>
            </p:nvSpPr>
            <p:spPr bwMode="auto">
              <a:xfrm>
                <a:off x="4892675" y="2959101"/>
                <a:ext cx="187325" cy="187325"/>
              </a:xfrm>
              <a:custGeom>
                <a:avLst/>
                <a:gdLst>
                  <a:gd name="T0" fmla="*/ 472 w 709"/>
                  <a:gd name="T1" fmla="*/ 0 h 709"/>
                  <a:gd name="T2" fmla="*/ 240 w 709"/>
                  <a:gd name="T3" fmla="*/ 0 h 709"/>
                  <a:gd name="T4" fmla="*/ 240 w 709"/>
                  <a:gd name="T5" fmla="*/ 240 h 709"/>
                  <a:gd name="T6" fmla="*/ 0 w 709"/>
                  <a:gd name="T7" fmla="*/ 240 h 709"/>
                  <a:gd name="T8" fmla="*/ 0 w 709"/>
                  <a:gd name="T9" fmla="*/ 472 h 709"/>
                  <a:gd name="T10" fmla="*/ 240 w 709"/>
                  <a:gd name="T11" fmla="*/ 472 h 709"/>
                  <a:gd name="T12" fmla="*/ 240 w 709"/>
                  <a:gd name="T13" fmla="*/ 709 h 709"/>
                  <a:gd name="T14" fmla="*/ 472 w 709"/>
                  <a:gd name="T15" fmla="*/ 709 h 709"/>
                  <a:gd name="T16" fmla="*/ 472 w 709"/>
                  <a:gd name="T17" fmla="*/ 472 h 709"/>
                  <a:gd name="T18" fmla="*/ 709 w 709"/>
                  <a:gd name="T19" fmla="*/ 472 h 709"/>
                  <a:gd name="T20" fmla="*/ 709 w 709"/>
                  <a:gd name="T21" fmla="*/ 240 h 709"/>
                  <a:gd name="T22" fmla="*/ 472 w 709"/>
                  <a:gd name="T23" fmla="*/ 240 h 709"/>
                  <a:gd name="T24" fmla="*/ 472 w 709"/>
                  <a:gd name="T25" fmla="*/ 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9" h="709">
                    <a:moveTo>
                      <a:pt x="472" y="0"/>
                    </a:moveTo>
                    <a:lnTo>
                      <a:pt x="240" y="0"/>
                    </a:lnTo>
                    <a:lnTo>
                      <a:pt x="240" y="240"/>
                    </a:lnTo>
                    <a:lnTo>
                      <a:pt x="0" y="240"/>
                    </a:lnTo>
                    <a:lnTo>
                      <a:pt x="0" y="472"/>
                    </a:lnTo>
                    <a:lnTo>
                      <a:pt x="240" y="472"/>
                    </a:lnTo>
                    <a:lnTo>
                      <a:pt x="240" y="709"/>
                    </a:lnTo>
                    <a:lnTo>
                      <a:pt x="472" y="709"/>
                    </a:lnTo>
                    <a:lnTo>
                      <a:pt x="472" y="472"/>
                    </a:lnTo>
                    <a:lnTo>
                      <a:pt x="709" y="472"/>
                    </a:lnTo>
                    <a:lnTo>
                      <a:pt x="709" y="240"/>
                    </a:lnTo>
                    <a:lnTo>
                      <a:pt x="472" y="240"/>
                    </a:lnTo>
                    <a:lnTo>
                      <a:pt x="472" y="0"/>
                    </a:lnTo>
                    <a:close/>
                  </a:path>
                </a:pathLst>
              </a:custGeom>
              <a:grp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67" name="TextBox 166"/>
            <p:cNvSpPr txBox="1"/>
            <p:nvPr/>
          </p:nvSpPr>
          <p:spPr>
            <a:xfrm>
              <a:off x="9699773" y="5853243"/>
              <a:ext cx="1074174"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dirty="0"/>
                <a:t>Medical devices</a:t>
              </a:r>
              <a:endParaRPr kumimoji="0" lang="en-US" sz="1600" b="0" i="0" u="none" strike="noStrike" kern="0" cap="none" spc="0" normalizeH="0" baseline="0" noProof="0" dirty="0">
                <a:ln>
                  <a:noFill/>
                </a:ln>
                <a:effectLst/>
                <a:uLnTx/>
                <a:uFillTx/>
              </a:endParaRPr>
            </a:p>
          </p:txBody>
        </p:sp>
      </p:grpSp>
      <p:grpSp>
        <p:nvGrpSpPr>
          <p:cNvPr id="26" name="Group 25"/>
          <p:cNvGrpSpPr/>
          <p:nvPr/>
        </p:nvGrpSpPr>
        <p:grpSpPr>
          <a:xfrm>
            <a:off x="2642512" y="5662021"/>
            <a:ext cx="1075791" cy="586051"/>
            <a:chOff x="1820456" y="3923495"/>
            <a:chExt cx="1075791" cy="586051"/>
          </a:xfrm>
        </p:grpSpPr>
        <p:sp>
          <p:nvSpPr>
            <p:cNvPr id="178" name="Rectangle 177"/>
            <p:cNvSpPr/>
            <p:nvPr/>
          </p:nvSpPr>
          <p:spPr>
            <a:xfrm>
              <a:off x="1991262" y="4232547"/>
              <a:ext cx="904985" cy="276999"/>
            </a:xfrm>
            <a:prstGeom prst="rect">
              <a:avLst/>
            </a:prstGeom>
          </p:spPr>
          <p:txBody>
            <a:bodyPr wrap="square">
              <a:noAutofit/>
            </a:bodyPr>
            <a:lstStyle/>
            <a:p>
              <a:pPr defTabSz="932597">
                <a:defRPr/>
              </a:pPr>
              <a:r>
                <a:rPr lang="en-US" sz="1600" kern="0" dirty="0"/>
                <a:t>Trucks</a:t>
              </a:r>
            </a:p>
          </p:txBody>
        </p:sp>
        <p:sp>
          <p:nvSpPr>
            <p:cNvPr id="179" name="Donut 100"/>
            <p:cNvSpPr>
              <a:spLocks noChangeAspect="1"/>
            </p:cNvSpPr>
            <p:nvPr/>
          </p:nvSpPr>
          <p:spPr bwMode="auto">
            <a:xfrm>
              <a:off x="1820456" y="3923495"/>
              <a:ext cx="861337" cy="363123"/>
            </a:xfrm>
            <a:custGeom>
              <a:avLst/>
              <a:gdLst/>
              <a:ahLst/>
              <a:cxnLst/>
              <a:rect l="l" t="t" r="r" b="b"/>
              <a:pathLst>
                <a:path w="6911584" h="2912616">
                  <a:moveTo>
                    <a:pt x="4928423" y="2274235"/>
                  </a:moveTo>
                  <a:cubicBezTo>
                    <a:pt x="4810900" y="2274235"/>
                    <a:pt x="4715629" y="2369506"/>
                    <a:pt x="4715629" y="2487029"/>
                  </a:cubicBezTo>
                  <a:cubicBezTo>
                    <a:pt x="4715629" y="2604552"/>
                    <a:pt x="4810900" y="2699823"/>
                    <a:pt x="4928423" y="2699823"/>
                  </a:cubicBezTo>
                  <a:cubicBezTo>
                    <a:pt x="5045946" y="2699823"/>
                    <a:pt x="5141217" y="2604552"/>
                    <a:pt x="5141217" y="2487029"/>
                  </a:cubicBezTo>
                  <a:cubicBezTo>
                    <a:pt x="5141217" y="2369506"/>
                    <a:pt x="5045946" y="2274235"/>
                    <a:pt x="4928423" y="2274235"/>
                  </a:cubicBezTo>
                  <a:close/>
                  <a:moveTo>
                    <a:pt x="813623" y="2274235"/>
                  </a:moveTo>
                  <a:cubicBezTo>
                    <a:pt x="696100" y="2274235"/>
                    <a:pt x="600829" y="2369506"/>
                    <a:pt x="600829" y="2487029"/>
                  </a:cubicBezTo>
                  <a:cubicBezTo>
                    <a:pt x="600829" y="2604552"/>
                    <a:pt x="696100" y="2699823"/>
                    <a:pt x="813623" y="2699823"/>
                  </a:cubicBezTo>
                  <a:cubicBezTo>
                    <a:pt x="931146" y="2699823"/>
                    <a:pt x="1026417" y="2604552"/>
                    <a:pt x="1026417" y="2487029"/>
                  </a:cubicBezTo>
                  <a:cubicBezTo>
                    <a:pt x="1026417" y="2369506"/>
                    <a:pt x="931146" y="2274235"/>
                    <a:pt x="813623" y="2274235"/>
                  </a:cubicBezTo>
                  <a:close/>
                  <a:moveTo>
                    <a:pt x="4928422" y="2061442"/>
                  </a:moveTo>
                  <a:cubicBezTo>
                    <a:pt x="5163467" y="2061442"/>
                    <a:pt x="5354009" y="2251984"/>
                    <a:pt x="5354009" y="2487029"/>
                  </a:cubicBezTo>
                  <a:cubicBezTo>
                    <a:pt x="5354009" y="2722074"/>
                    <a:pt x="5163467" y="2912616"/>
                    <a:pt x="4928422" y="2912616"/>
                  </a:cubicBezTo>
                  <a:cubicBezTo>
                    <a:pt x="4693377" y="2912616"/>
                    <a:pt x="4502835" y="2722074"/>
                    <a:pt x="4502835" y="2487029"/>
                  </a:cubicBezTo>
                  <a:cubicBezTo>
                    <a:pt x="4502835" y="2251984"/>
                    <a:pt x="4693377" y="2061442"/>
                    <a:pt x="4928422" y="2061442"/>
                  </a:cubicBezTo>
                  <a:close/>
                  <a:moveTo>
                    <a:pt x="813622" y="2061442"/>
                  </a:moveTo>
                  <a:cubicBezTo>
                    <a:pt x="1048667" y="2061442"/>
                    <a:pt x="1239209" y="2251984"/>
                    <a:pt x="1239209" y="2487029"/>
                  </a:cubicBezTo>
                  <a:cubicBezTo>
                    <a:pt x="1239209" y="2722074"/>
                    <a:pt x="1048667" y="2912616"/>
                    <a:pt x="813622" y="2912616"/>
                  </a:cubicBezTo>
                  <a:cubicBezTo>
                    <a:pt x="578577" y="2912616"/>
                    <a:pt x="388035" y="2722074"/>
                    <a:pt x="388035" y="2487029"/>
                  </a:cubicBezTo>
                  <a:cubicBezTo>
                    <a:pt x="388035" y="2251984"/>
                    <a:pt x="578577" y="2061442"/>
                    <a:pt x="813622" y="2061442"/>
                  </a:cubicBezTo>
                  <a:close/>
                  <a:moveTo>
                    <a:pt x="2036754" y="1611385"/>
                  </a:moveTo>
                  <a:cubicBezTo>
                    <a:pt x="2013445" y="1611385"/>
                    <a:pt x="1994550" y="1630280"/>
                    <a:pt x="1994550" y="1653589"/>
                  </a:cubicBezTo>
                  <a:lnTo>
                    <a:pt x="1994550" y="1854931"/>
                  </a:lnTo>
                  <a:cubicBezTo>
                    <a:pt x="1994550" y="1878240"/>
                    <a:pt x="2013445" y="1897135"/>
                    <a:pt x="2036754" y="1897135"/>
                  </a:cubicBezTo>
                  <a:lnTo>
                    <a:pt x="2066645" y="1897135"/>
                  </a:lnTo>
                  <a:cubicBezTo>
                    <a:pt x="2089954" y="1897135"/>
                    <a:pt x="2108849" y="1878240"/>
                    <a:pt x="2108849" y="1854931"/>
                  </a:cubicBezTo>
                  <a:lnTo>
                    <a:pt x="2108849" y="1653589"/>
                  </a:lnTo>
                  <a:cubicBezTo>
                    <a:pt x="2108849" y="1630280"/>
                    <a:pt x="2089954" y="1611385"/>
                    <a:pt x="2066645" y="1611385"/>
                  </a:cubicBezTo>
                  <a:close/>
                  <a:moveTo>
                    <a:pt x="1475440" y="727942"/>
                  </a:moveTo>
                  <a:cubicBezTo>
                    <a:pt x="1454397" y="727942"/>
                    <a:pt x="1437338" y="745001"/>
                    <a:pt x="1437338" y="766044"/>
                  </a:cubicBezTo>
                  <a:lnTo>
                    <a:pt x="1437338" y="1383960"/>
                  </a:lnTo>
                  <a:cubicBezTo>
                    <a:pt x="1437338" y="1405003"/>
                    <a:pt x="1454397" y="1422062"/>
                    <a:pt x="1475440" y="1422062"/>
                  </a:cubicBezTo>
                  <a:lnTo>
                    <a:pt x="2070748" y="1422062"/>
                  </a:lnTo>
                  <a:cubicBezTo>
                    <a:pt x="2091791" y="1422062"/>
                    <a:pt x="2108850" y="1405003"/>
                    <a:pt x="2108850" y="1383960"/>
                  </a:cubicBezTo>
                  <a:lnTo>
                    <a:pt x="2108850" y="766044"/>
                  </a:lnTo>
                  <a:cubicBezTo>
                    <a:pt x="2108850" y="745001"/>
                    <a:pt x="2091791" y="727942"/>
                    <a:pt x="2070748" y="727942"/>
                  </a:cubicBezTo>
                  <a:close/>
                  <a:moveTo>
                    <a:pt x="1119593" y="646850"/>
                  </a:moveTo>
                  <a:lnTo>
                    <a:pt x="732731" y="1335162"/>
                  </a:lnTo>
                  <a:lnTo>
                    <a:pt x="848287" y="1415549"/>
                  </a:lnTo>
                  <a:lnTo>
                    <a:pt x="1124617" y="1400476"/>
                  </a:lnTo>
                  <a:cubicBezTo>
                    <a:pt x="1122942" y="1150942"/>
                    <a:pt x="1121269" y="876287"/>
                    <a:pt x="1119593" y="646850"/>
                  </a:cubicBezTo>
                  <a:close/>
                  <a:moveTo>
                    <a:pt x="1397179" y="570778"/>
                  </a:moveTo>
                  <a:lnTo>
                    <a:pt x="2125675" y="570778"/>
                  </a:lnTo>
                  <a:cubicBezTo>
                    <a:pt x="2202933" y="570778"/>
                    <a:pt x="2252218" y="637545"/>
                    <a:pt x="2252218" y="717081"/>
                  </a:cubicBezTo>
                  <a:cubicBezTo>
                    <a:pt x="2253123" y="910308"/>
                    <a:pt x="2249578" y="2044608"/>
                    <a:pt x="2248259" y="2269890"/>
                  </a:cubicBezTo>
                  <a:cubicBezTo>
                    <a:pt x="2250483" y="2331108"/>
                    <a:pt x="2252033" y="2459994"/>
                    <a:pt x="2105231" y="2459767"/>
                  </a:cubicBezTo>
                  <a:lnTo>
                    <a:pt x="1635886" y="2456926"/>
                  </a:lnTo>
                  <a:cubicBezTo>
                    <a:pt x="1549301" y="2441989"/>
                    <a:pt x="1520317" y="2406126"/>
                    <a:pt x="1487860" y="2315192"/>
                  </a:cubicBezTo>
                  <a:cubicBezTo>
                    <a:pt x="1453241" y="2211444"/>
                    <a:pt x="1369113" y="2004793"/>
                    <a:pt x="1281013" y="1739585"/>
                  </a:cubicBezTo>
                  <a:cubicBezTo>
                    <a:pt x="1281013" y="1190396"/>
                    <a:pt x="1277309" y="1261690"/>
                    <a:pt x="1277309" y="712501"/>
                  </a:cubicBezTo>
                  <a:cubicBezTo>
                    <a:pt x="1277309" y="632964"/>
                    <a:pt x="1319921" y="570778"/>
                    <a:pt x="1397179" y="570778"/>
                  </a:cubicBezTo>
                  <a:close/>
                  <a:moveTo>
                    <a:pt x="1378516" y="531296"/>
                  </a:moveTo>
                  <a:cubicBezTo>
                    <a:pt x="1295800" y="531296"/>
                    <a:pt x="1250178" y="595968"/>
                    <a:pt x="1250178" y="678684"/>
                  </a:cubicBezTo>
                  <a:cubicBezTo>
                    <a:pt x="1250178" y="1249827"/>
                    <a:pt x="1254144" y="1175683"/>
                    <a:pt x="1254144" y="1746826"/>
                  </a:cubicBezTo>
                  <a:cubicBezTo>
                    <a:pt x="1348468" y="2022635"/>
                    <a:pt x="1438538" y="2237547"/>
                    <a:pt x="1475603" y="2345442"/>
                  </a:cubicBezTo>
                  <a:cubicBezTo>
                    <a:pt x="1510353" y="2440012"/>
                    <a:pt x="1541385" y="2477308"/>
                    <a:pt x="1634086" y="2492842"/>
                  </a:cubicBezTo>
                  <a:lnTo>
                    <a:pt x="2136588" y="2495797"/>
                  </a:lnTo>
                  <a:cubicBezTo>
                    <a:pt x="2293761" y="2496033"/>
                    <a:pt x="2292101" y="2361995"/>
                    <a:pt x="2289720" y="2298329"/>
                  </a:cubicBezTo>
                  <a:cubicBezTo>
                    <a:pt x="2291132" y="2064042"/>
                    <a:pt x="2294928" y="884398"/>
                    <a:pt x="2293959" y="683448"/>
                  </a:cubicBezTo>
                  <a:cubicBezTo>
                    <a:pt x="2293959" y="600732"/>
                    <a:pt x="2241192" y="531296"/>
                    <a:pt x="2158476" y="531296"/>
                  </a:cubicBezTo>
                  <a:close/>
                  <a:moveTo>
                    <a:pt x="1423549" y="416"/>
                  </a:moveTo>
                  <a:cubicBezTo>
                    <a:pt x="1438368" y="-304"/>
                    <a:pt x="1455791" y="-118"/>
                    <a:pt x="1476421" y="1183"/>
                  </a:cubicBezTo>
                  <a:lnTo>
                    <a:pt x="6481089" y="10105"/>
                  </a:lnTo>
                  <a:cubicBezTo>
                    <a:pt x="6632014" y="13345"/>
                    <a:pt x="6655620" y="51095"/>
                    <a:pt x="6655050" y="184063"/>
                  </a:cubicBezTo>
                  <a:lnTo>
                    <a:pt x="6646128" y="2374162"/>
                  </a:lnTo>
                  <a:lnTo>
                    <a:pt x="6863866" y="2378147"/>
                  </a:lnTo>
                  <a:cubicBezTo>
                    <a:pt x="6877434" y="2384454"/>
                    <a:pt x="6910051" y="2397906"/>
                    <a:pt x="6906950" y="2418501"/>
                  </a:cubicBezTo>
                  <a:cubicBezTo>
                    <a:pt x="6907670" y="2461406"/>
                    <a:pt x="6908389" y="2504311"/>
                    <a:pt x="6909109" y="2547216"/>
                  </a:cubicBezTo>
                  <a:cubicBezTo>
                    <a:pt x="6920218" y="2597501"/>
                    <a:pt x="6893227" y="2619210"/>
                    <a:pt x="6842424" y="2621870"/>
                  </a:cubicBezTo>
                  <a:lnTo>
                    <a:pt x="5499782" y="2628410"/>
                  </a:lnTo>
                  <a:cubicBezTo>
                    <a:pt x="5461124" y="2372676"/>
                    <a:pt x="5294599" y="2012863"/>
                    <a:pt x="4928839" y="2021784"/>
                  </a:cubicBezTo>
                  <a:cubicBezTo>
                    <a:pt x="4563079" y="2030705"/>
                    <a:pt x="4451567" y="2316177"/>
                    <a:pt x="4380199" y="2623950"/>
                  </a:cubicBezTo>
                  <a:lnTo>
                    <a:pt x="1413975" y="2606108"/>
                  </a:lnTo>
                  <a:cubicBezTo>
                    <a:pt x="1330713" y="2347400"/>
                    <a:pt x="1185005" y="2039627"/>
                    <a:pt x="816270" y="2030705"/>
                  </a:cubicBezTo>
                  <a:cubicBezTo>
                    <a:pt x="447535" y="2021783"/>
                    <a:pt x="361300" y="2329558"/>
                    <a:pt x="294392" y="2458912"/>
                  </a:cubicBezTo>
                  <a:cubicBezTo>
                    <a:pt x="271687" y="2479538"/>
                    <a:pt x="308514" y="2502545"/>
                    <a:pt x="226278" y="2520790"/>
                  </a:cubicBezTo>
                  <a:lnTo>
                    <a:pt x="55873" y="2516259"/>
                  </a:lnTo>
                  <a:cubicBezTo>
                    <a:pt x="16901" y="2506858"/>
                    <a:pt x="4125" y="2495077"/>
                    <a:pt x="3253" y="2459482"/>
                  </a:cubicBezTo>
                  <a:cubicBezTo>
                    <a:pt x="1084" y="2355022"/>
                    <a:pt x="5613" y="2226184"/>
                    <a:pt x="0" y="2146678"/>
                  </a:cubicBezTo>
                  <a:cubicBezTo>
                    <a:pt x="66060" y="2122888"/>
                    <a:pt x="36869" y="2094337"/>
                    <a:pt x="55304" y="2068166"/>
                  </a:cubicBezTo>
                  <a:lnTo>
                    <a:pt x="51749" y="1667628"/>
                  </a:lnTo>
                  <a:cubicBezTo>
                    <a:pt x="59172" y="1613788"/>
                    <a:pt x="45162" y="1555186"/>
                    <a:pt x="102591" y="1548972"/>
                  </a:cubicBezTo>
                  <a:lnTo>
                    <a:pt x="611087" y="1308106"/>
                  </a:lnTo>
                  <a:lnTo>
                    <a:pt x="1289081" y="77011"/>
                  </a:lnTo>
                  <a:cubicBezTo>
                    <a:pt x="1343722" y="54894"/>
                    <a:pt x="1319816" y="5457"/>
                    <a:pt x="1423549" y="416"/>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p:cNvGrpSpPr/>
          <p:nvPr/>
        </p:nvGrpSpPr>
        <p:grpSpPr>
          <a:xfrm>
            <a:off x="706480" y="1219374"/>
            <a:ext cx="506870" cy="728591"/>
            <a:chOff x="3822499" y="2345940"/>
            <a:chExt cx="506870" cy="728591"/>
          </a:xfrm>
        </p:grpSpPr>
        <p:sp>
          <p:nvSpPr>
            <p:cNvPr id="181" name="Rectangle 180"/>
            <p:cNvSpPr/>
            <p:nvPr/>
          </p:nvSpPr>
          <p:spPr>
            <a:xfrm>
              <a:off x="3822499" y="2828310"/>
              <a:ext cx="506870"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algn="ctr" defTabSz="932563" fontAlgn="base">
                <a:lnSpc>
                  <a:spcPct val="90000"/>
                </a:lnSpc>
                <a:spcBef>
                  <a:spcPct val="0"/>
                </a:spcBef>
                <a:spcAft>
                  <a:spcPts val="600"/>
                </a:spcAft>
                <a:defRPr/>
              </a:pPr>
              <a:r>
                <a:rPr lang="en-US" sz="1600" kern="0" dirty="0">
                  <a:solidFill>
                    <a:schemeClr val="tx1"/>
                  </a:solidFill>
                </a:rPr>
                <a:t>Buses</a:t>
              </a:r>
            </a:p>
          </p:txBody>
        </p:sp>
        <p:sp>
          <p:nvSpPr>
            <p:cNvPr id="182" name="Freeform 181"/>
            <p:cNvSpPr>
              <a:spLocks noChangeAspect="1"/>
            </p:cNvSpPr>
            <p:nvPr/>
          </p:nvSpPr>
          <p:spPr bwMode="auto">
            <a:xfrm>
              <a:off x="3890912" y="2345940"/>
              <a:ext cx="383886" cy="482370"/>
            </a:xfrm>
            <a:custGeom>
              <a:avLst/>
              <a:gdLst>
                <a:gd name="connsiteX0" fmla="*/ 1321795 w 3930109"/>
                <a:gd name="connsiteY0" fmla="*/ 3505742 h 5133587"/>
                <a:gd name="connsiteX1" fmla="*/ 1237949 w 3930109"/>
                <a:gd name="connsiteY1" fmla="*/ 3589588 h 5133587"/>
                <a:gd name="connsiteX2" fmla="*/ 1237949 w 3930109"/>
                <a:gd name="connsiteY2" fmla="*/ 3625096 h 5133587"/>
                <a:gd name="connsiteX3" fmla="*/ 1321795 w 3930109"/>
                <a:gd name="connsiteY3" fmla="*/ 3708942 h 5133587"/>
                <a:gd name="connsiteX4" fmla="*/ 2555113 w 3930109"/>
                <a:gd name="connsiteY4" fmla="*/ 3708942 h 5133587"/>
                <a:gd name="connsiteX5" fmla="*/ 2638959 w 3930109"/>
                <a:gd name="connsiteY5" fmla="*/ 3625096 h 5133587"/>
                <a:gd name="connsiteX6" fmla="*/ 2638959 w 3930109"/>
                <a:gd name="connsiteY6" fmla="*/ 3589588 h 5133587"/>
                <a:gd name="connsiteX7" fmla="*/ 2555113 w 3930109"/>
                <a:gd name="connsiteY7" fmla="*/ 3505742 h 5133587"/>
                <a:gd name="connsiteX8" fmla="*/ 3365931 w 3930109"/>
                <a:gd name="connsiteY8" fmla="*/ 3154811 h 5133587"/>
                <a:gd name="connsiteX9" fmla="*/ 3091611 w 3930109"/>
                <a:gd name="connsiteY9" fmla="*/ 3429131 h 5133587"/>
                <a:gd name="connsiteX10" fmla="*/ 3365931 w 3930109"/>
                <a:gd name="connsiteY10" fmla="*/ 3703451 h 5133587"/>
                <a:gd name="connsiteX11" fmla="*/ 3640251 w 3930109"/>
                <a:gd name="connsiteY11" fmla="*/ 3429131 h 5133587"/>
                <a:gd name="connsiteX12" fmla="*/ 3365931 w 3930109"/>
                <a:gd name="connsiteY12" fmla="*/ 3154811 h 5133587"/>
                <a:gd name="connsiteX13" fmla="*/ 1321795 w 3930109"/>
                <a:gd name="connsiteY13" fmla="*/ 3154811 h 5133587"/>
                <a:gd name="connsiteX14" fmla="*/ 1237949 w 3930109"/>
                <a:gd name="connsiteY14" fmla="*/ 3238657 h 5133587"/>
                <a:gd name="connsiteX15" fmla="*/ 1237949 w 3930109"/>
                <a:gd name="connsiteY15" fmla="*/ 3274165 h 5133587"/>
                <a:gd name="connsiteX16" fmla="*/ 1321795 w 3930109"/>
                <a:gd name="connsiteY16" fmla="*/ 3358011 h 5133587"/>
                <a:gd name="connsiteX17" fmla="*/ 2555113 w 3930109"/>
                <a:gd name="connsiteY17" fmla="*/ 3358011 h 5133587"/>
                <a:gd name="connsiteX18" fmla="*/ 2638959 w 3930109"/>
                <a:gd name="connsiteY18" fmla="*/ 3274165 h 5133587"/>
                <a:gd name="connsiteX19" fmla="*/ 2638959 w 3930109"/>
                <a:gd name="connsiteY19" fmla="*/ 3238657 h 5133587"/>
                <a:gd name="connsiteX20" fmla="*/ 2555113 w 3930109"/>
                <a:gd name="connsiteY20" fmla="*/ 3154811 h 5133587"/>
                <a:gd name="connsiteX21" fmla="*/ 538504 w 3930109"/>
                <a:gd name="connsiteY21" fmla="*/ 3154811 h 5133587"/>
                <a:gd name="connsiteX22" fmla="*/ 264184 w 3930109"/>
                <a:gd name="connsiteY22" fmla="*/ 3429131 h 5133587"/>
                <a:gd name="connsiteX23" fmla="*/ 538504 w 3930109"/>
                <a:gd name="connsiteY23" fmla="*/ 3703451 h 5133587"/>
                <a:gd name="connsiteX24" fmla="*/ 812824 w 3930109"/>
                <a:gd name="connsiteY24" fmla="*/ 3429131 h 5133587"/>
                <a:gd name="connsiteX25" fmla="*/ 538504 w 3930109"/>
                <a:gd name="connsiteY25" fmla="*/ 3154811 h 5133587"/>
                <a:gd name="connsiteX26" fmla="*/ 414001 w 3930109"/>
                <a:gd name="connsiteY26" fmla="*/ 641548 h 5133587"/>
                <a:gd name="connsiteX27" fmla="*/ 200558 w 3930109"/>
                <a:gd name="connsiteY27" fmla="*/ 854992 h 5133587"/>
                <a:gd name="connsiteX28" fmla="*/ 200558 w 3930109"/>
                <a:gd name="connsiteY28" fmla="*/ 2085789 h 5133587"/>
                <a:gd name="connsiteX29" fmla="*/ 414001 w 3930109"/>
                <a:gd name="connsiteY29" fmla="*/ 2299232 h 5133587"/>
                <a:gd name="connsiteX30" fmla="*/ 3505685 w 3930109"/>
                <a:gd name="connsiteY30" fmla="*/ 2299232 h 5133587"/>
                <a:gd name="connsiteX31" fmla="*/ 3719128 w 3930109"/>
                <a:gd name="connsiteY31" fmla="*/ 2085789 h 5133587"/>
                <a:gd name="connsiteX32" fmla="*/ 3719128 w 3930109"/>
                <a:gd name="connsiteY32" fmla="*/ 854992 h 5133587"/>
                <a:gd name="connsiteX33" fmla="*/ 3505685 w 3930109"/>
                <a:gd name="connsiteY33" fmla="*/ 641548 h 5133587"/>
                <a:gd name="connsiteX34" fmla="*/ 1110629 w 3930109"/>
                <a:gd name="connsiteY34" fmla="*/ 210424 h 5133587"/>
                <a:gd name="connsiteX35" fmla="*/ 981277 w 3930109"/>
                <a:gd name="connsiteY35" fmla="*/ 339776 h 5133587"/>
                <a:gd name="connsiteX36" fmla="*/ 981277 w 3930109"/>
                <a:gd name="connsiteY36" fmla="*/ 394553 h 5133587"/>
                <a:gd name="connsiteX37" fmla="*/ 1110629 w 3930109"/>
                <a:gd name="connsiteY37" fmla="*/ 523905 h 5133587"/>
                <a:gd name="connsiteX38" fmla="*/ 2819755 w 3930109"/>
                <a:gd name="connsiteY38" fmla="*/ 523905 h 5133587"/>
                <a:gd name="connsiteX39" fmla="*/ 2949107 w 3930109"/>
                <a:gd name="connsiteY39" fmla="*/ 394553 h 5133587"/>
                <a:gd name="connsiteX40" fmla="*/ 2949107 w 3930109"/>
                <a:gd name="connsiteY40" fmla="*/ 339776 h 5133587"/>
                <a:gd name="connsiteX41" fmla="*/ 2819755 w 3930109"/>
                <a:gd name="connsiteY41" fmla="*/ 210424 h 5133587"/>
                <a:gd name="connsiteX42" fmla="*/ 1977628 w 3930109"/>
                <a:gd name="connsiteY42" fmla="*/ 361 h 5133587"/>
                <a:gd name="connsiteX43" fmla="*/ 3378686 w 3930109"/>
                <a:gd name="connsiteY43" fmla="*/ 101518 h 5133587"/>
                <a:gd name="connsiteX44" fmla="*/ 3930109 w 3930109"/>
                <a:gd name="connsiteY44" fmla="*/ 710891 h 5133587"/>
                <a:gd name="connsiteX45" fmla="*/ 3930109 w 3930109"/>
                <a:gd name="connsiteY45" fmla="*/ 3765920 h 5133587"/>
                <a:gd name="connsiteX46" fmla="*/ 3738269 w 3930109"/>
                <a:gd name="connsiteY46" fmla="*/ 4236716 h 5133587"/>
                <a:gd name="connsiteX47" fmla="*/ 3671002 w 3930109"/>
                <a:gd name="connsiteY47" fmla="*/ 4293132 h 5133587"/>
                <a:gd name="connsiteX48" fmla="*/ 3671002 w 3930109"/>
                <a:gd name="connsiteY48" fmla="*/ 4895063 h 5133587"/>
                <a:gd name="connsiteX49" fmla="*/ 3432478 w 3930109"/>
                <a:gd name="connsiteY49" fmla="*/ 5133587 h 5133587"/>
                <a:gd name="connsiteX50" fmla="*/ 3331467 w 3930109"/>
                <a:gd name="connsiteY50" fmla="*/ 5133587 h 5133587"/>
                <a:gd name="connsiteX51" fmla="*/ 3092943 w 3930109"/>
                <a:gd name="connsiteY51" fmla="*/ 4895063 h 5133587"/>
                <a:gd name="connsiteX52" fmla="*/ 3092943 w 3930109"/>
                <a:gd name="connsiteY52" fmla="*/ 4431725 h 5133587"/>
                <a:gd name="connsiteX53" fmla="*/ 831549 w 3930109"/>
                <a:gd name="connsiteY53" fmla="*/ 4431725 h 5133587"/>
                <a:gd name="connsiteX54" fmla="*/ 831549 w 3930109"/>
                <a:gd name="connsiteY54" fmla="*/ 4895063 h 5133587"/>
                <a:gd name="connsiteX55" fmla="*/ 593025 w 3930109"/>
                <a:gd name="connsiteY55" fmla="*/ 5133587 h 5133587"/>
                <a:gd name="connsiteX56" fmla="*/ 492014 w 3930109"/>
                <a:gd name="connsiteY56" fmla="*/ 5133587 h 5133587"/>
                <a:gd name="connsiteX57" fmla="*/ 253490 w 3930109"/>
                <a:gd name="connsiteY57" fmla="*/ 4895063 h 5133587"/>
                <a:gd name="connsiteX58" fmla="*/ 253490 w 3930109"/>
                <a:gd name="connsiteY58" fmla="*/ 4342365 h 5133587"/>
                <a:gd name="connsiteX59" fmla="*/ 188103 w 3930109"/>
                <a:gd name="connsiteY59" fmla="*/ 4300884 h 5133587"/>
                <a:gd name="connsiteX60" fmla="*/ 273 w 3930109"/>
                <a:gd name="connsiteY60" fmla="*/ 3765920 h 5133587"/>
                <a:gd name="connsiteX61" fmla="*/ 273 w 3930109"/>
                <a:gd name="connsiteY61" fmla="*/ 710891 h 5133587"/>
                <a:gd name="connsiteX62" fmla="*/ 497133 w 3930109"/>
                <a:gd name="connsiteY62" fmla="*/ 99549 h 5133587"/>
                <a:gd name="connsiteX63" fmla="*/ 1977628 w 3930109"/>
                <a:gd name="connsiteY63" fmla="*/ 361 h 5133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30109" h="5133587">
                  <a:moveTo>
                    <a:pt x="1321795" y="3505742"/>
                  </a:moveTo>
                  <a:cubicBezTo>
                    <a:pt x="1275488" y="3505742"/>
                    <a:pt x="1237949" y="3543281"/>
                    <a:pt x="1237949" y="3589588"/>
                  </a:cubicBezTo>
                  <a:lnTo>
                    <a:pt x="1237949" y="3625096"/>
                  </a:lnTo>
                  <a:cubicBezTo>
                    <a:pt x="1237949" y="3671403"/>
                    <a:pt x="1275488" y="3708942"/>
                    <a:pt x="1321795" y="3708942"/>
                  </a:cubicBezTo>
                  <a:lnTo>
                    <a:pt x="2555113" y="3708942"/>
                  </a:lnTo>
                  <a:cubicBezTo>
                    <a:pt x="2601420" y="3708942"/>
                    <a:pt x="2638959" y="3671403"/>
                    <a:pt x="2638959" y="3625096"/>
                  </a:cubicBezTo>
                  <a:lnTo>
                    <a:pt x="2638959" y="3589588"/>
                  </a:lnTo>
                  <a:cubicBezTo>
                    <a:pt x="2638959" y="3543281"/>
                    <a:pt x="2601420" y="3505742"/>
                    <a:pt x="2555113" y="3505742"/>
                  </a:cubicBezTo>
                  <a:close/>
                  <a:moveTo>
                    <a:pt x="3365931" y="3154811"/>
                  </a:moveTo>
                  <a:cubicBezTo>
                    <a:pt x="3214428" y="3154811"/>
                    <a:pt x="3091611" y="3277628"/>
                    <a:pt x="3091611" y="3429131"/>
                  </a:cubicBezTo>
                  <a:cubicBezTo>
                    <a:pt x="3091611" y="3580634"/>
                    <a:pt x="3214428" y="3703451"/>
                    <a:pt x="3365931" y="3703451"/>
                  </a:cubicBezTo>
                  <a:cubicBezTo>
                    <a:pt x="3517434" y="3703451"/>
                    <a:pt x="3640251" y="3580634"/>
                    <a:pt x="3640251" y="3429131"/>
                  </a:cubicBezTo>
                  <a:cubicBezTo>
                    <a:pt x="3640251" y="3277628"/>
                    <a:pt x="3517434" y="3154811"/>
                    <a:pt x="3365931" y="3154811"/>
                  </a:cubicBezTo>
                  <a:close/>
                  <a:moveTo>
                    <a:pt x="1321795" y="3154811"/>
                  </a:moveTo>
                  <a:cubicBezTo>
                    <a:pt x="1275488" y="3154811"/>
                    <a:pt x="1237949" y="3192350"/>
                    <a:pt x="1237949" y="3238657"/>
                  </a:cubicBezTo>
                  <a:lnTo>
                    <a:pt x="1237949" y="3274165"/>
                  </a:lnTo>
                  <a:cubicBezTo>
                    <a:pt x="1237949" y="3320472"/>
                    <a:pt x="1275488" y="3358011"/>
                    <a:pt x="1321795" y="3358011"/>
                  </a:cubicBezTo>
                  <a:lnTo>
                    <a:pt x="2555113" y="3358011"/>
                  </a:lnTo>
                  <a:cubicBezTo>
                    <a:pt x="2601420" y="3358011"/>
                    <a:pt x="2638959" y="3320472"/>
                    <a:pt x="2638959" y="3274165"/>
                  </a:cubicBezTo>
                  <a:lnTo>
                    <a:pt x="2638959" y="3238657"/>
                  </a:lnTo>
                  <a:cubicBezTo>
                    <a:pt x="2638959" y="3192350"/>
                    <a:pt x="2601420" y="3154811"/>
                    <a:pt x="2555113" y="3154811"/>
                  </a:cubicBezTo>
                  <a:close/>
                  <a:moveTo>
                    <a:pt x="538504" y="3154811"/>
                  </a:moveTo>
                  <a:cubicBezTo>
                    <a:pt x="387001" y="3154811"/>
                    <a:pt x="264184" y="3277628"/>
                    <a:pt x="264184" y="3429131"/>
                  </a:cubicBezTo>
                  <a:cubicBezTo>
                    <a:pt x="264184" y="3580634"/>
                    <a:pt x="387001" y="3703451"/>
                    <a:pt x="538504" y="3703451"/>
                  </a:cubicBezTo>
                  <a:cubicBezTo>
                    <a:pt x="690007" y="3703451"/>
                    <a:pt x="812824" y="3580634"/>
                    <a:pt x="812824" y="3429131"/>
                  </a:cubicBezTo>
                  <a:cubicBezTo>
                    <a:pt x="812824" y="3277628"/>
                    <a:pt x="690007" y="3154811"/>
                    <a:pt x="538504" y="3154811"/>
                  </a:cubicBezTo>
                  <a:close/>
                  <a:moveTo>
                    <a:pt x="414001" y="641548"/>
                  </a:moveTo>
                  <a:cubicBezTo>
                    <a:pt x="296120" y="641548"/>
                    <a:pt x="200558" y="737110"/>
                    <a:pt x="200558" y="854992"/>
                  </a:cubicBezTo>
                  <a:lnTo>
                    <a:pt x="200558" y="2085789"/>
                  </a:lnTo>
                  <a:cubicBezTo>
                    <a:pt x="200558" y="2203670"/>
                    <a:pt x="296120" y="2299232"/>
                    <a:pt x="414001" y="2299232"/>
                  </a:cubicBezTo>
                  <a:lnTo>
                    <a:pt x="3505685" y="2299232"/>
                  </a:lnTo>
                  <a:cubicBezTo>
                    <a:pt x="3623566" y="2299232"/>
                    <a:pt x="3719128" y="2203670"/>
                    <a:pt x="3719128" y="2085789"/>
                  </a:cubicBezTo>
                  <a:lnTo>
                    <a:pt x="3719128" y="854992"/>
                  </a:lnTo>
                  <a:cubicBezTo>
                    <a:pt x="3719128" y="737110"/>
                    <a:pt x="3623566" y="641548"/>
                    <a:pt x="3505685" y="641548"/>
                  </a:cubicBezTo>
                  <a:close/>
                  <a:moveTo>
                    <a:pt x="1110629" y="210424"/>
                  </a:moveTo>
                  <a:cubicBezTo>
                    <a:pt x="1039190" y="210424"/>
                    <a:pt x="981277" y="268338"/>
                    <a:pt x="981277" y="339776"/>
                  </a:cubicBezTo>
                  <a:lnTo>
                    <a:pt x="981277" y="394553"/>
                  </a:lnTo>
                  <a:cubicBezTo>
                    <a:pt x="981277" y="465992"/>
                    <a:pt x="1039190" y="523905"/>
                    <a:pt x="1110629" y="523905"/>
                  </a:cubicBezTo>
                  <a:lnTo>
                    <a:pt x="2819755" y="523905"/>
                  </a:lnTo>
                  <a:cubicBezTo>
                    <a:pt x="2891194" y="523905"/>
                    <a:pt x="2949107" y="465992"/>
                    <a:pt x="2949107" y="394553"/>
                  </a:cubicBezTo>
                  <a:lnTo>
                    <a:pt x="2949107" y="339776"/>
                  </a:lnTo>
                  <a:cubicBezTo>
                    <a:pt x="2949107" y="268338"/>
                    <a:pt x="2891194" y="210424"/>
                    <a:pt x="2819755" y="210424"/>
                  </a:cubicBezTo>
                  <a:close/>
                  <a:moveTo>
                    <a:pt x="1977628" y="361"/>
                  </a:moveTo>
                  <a:cubicBezTo>
                    <a:pt x="2455726" y="21431"/>
                    <a:pt x="3042578" y="25875"/>
                    <a:pt x="3378686" y="101518"/>
                  </a:cubicBezTo>
                  <a:cubicBezTo>
                    <a:pt x="3714794" y="177160"/>
                    <a:pt x="3930109" y="343177"/>
                    <a:pt x="3930109" y="710891"/>
                  </a:cubicBezTo>
                  <a:lnTo>
                    <a:pt x="3930109" y="3765920"/>
                  </a:lnTo>
                  <a:cubicBezTo>
                    <a:pt x="3930109" y="3949778"/>
                    <a:pt x="3856798" y="4116229"/>
                    <a:pt x="3738269" y="4236716"/>
                  </a:cubicBezTo>
                  <a:lnTo>
                    <a:pt x="3671002" y="4293132"/>
                  </a:lnTo>
                  <a:lnTo>
                    <a:pt x="3671002" y="4895063"/>
                  </a:lnTo>
                  <a:cubicBezTo>
                    <a:pt x="3671002" y="5026796"/>
                    <a:pt x="3564211" y="5133587"/>
                    <a:pt x="3432478" y="5133587"/>
                  </a:cubicBezTo>
                  <a:lnTo>
                    <a:pt x="3331467" y="5133587"/>
                  </a:lnTo>
                  <a:cubicBezTo>
                    <a:pt x="3199734" y="5133587"/>
                    <a:pt x="3092943" y="5026796"/>
                    <a:pt x="3092943" y="4895063"/>
                  </a:cubicBezTo>
                  <a:lnTo>
                    <a:pt x="3092943" y="4431725"/>
                  </a:lnTo>
                  <a:lnTo>
                    <a:pt x="831549" y="4431725"/>
                  </a:lnTo>
                  <a:lnTo>
                    <a:pt x="831549" y="4895063"/>
                  </a:lnTo>
                  <a:cubicBezTo>
                    <a:pt x="831549" y="5026796"/>
                    <a:pt x="724758" y="5133587"/>
                    <a:pt x="593025" y="5133587"/>
                  </a:cubicBezTo>
                  <a:lnTo>
                    <a:pt x="492014" y="5133587"/>
                  </a:lnTo>
                  <a:cubicBezTo>
                    <a:pt x="360281" y="5133587"/>
                    <a:pt x="253490" y="5026796"/>
                    <a:pt x="253490" y="4895063"/>
                  </a:cubicBezTo>
                  <a:lnTo>
                    <a:pt x="253490" y="4342365"/>
                  </a:lnTo>
                  <a:lnTo>
                    <a:pt x="188103" y="4300884"/>
                  </a:lnTo>
                  <a:cubicBezTo>
                    <a:pt x="68237" y="4201787"/>
                    <a:pt x="-5075" y="4035336"/>
                    <a:pt x="273" y="3765920"/>
                  </a:cubicBezTo>
                  <a:cubicBezTo>
                    <a:pt x="10969" y="3227090"/>
                    <a:pt x="273" y="1729234"/>
                    <a:pt x="273" y="710891"/>
                  </a:cubicBezTo>
                  <a:cubicBezTo>
                    <a:pt x="273" y="343177"/>
                    <a:pt x="156485" y="185304"/>
                    <a:pt x="497133" y="99549"/>
                  </a:cubicBezTo>
                  <a:cubicBezTo>
                    <a:pt x="925849" y="28725"/>
                    <a:pt x="1570002" y="-3853"/>
                    <a:pt x="1977628" y="361"/>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p:cNvGrpSpPr/>
          <p:nvPr/>
        </p:nvGrpSpPr>
        <p:grpSpPr>
          <a:xfrm>
            <a:off x="3536675" y="4638897"/>
            <a:ext cx="1194559" cy="1037608"/>
            <a:chOff x="3505422" y="3589699"/>
            <a:chExt cx="1194559" cy="1037608"/>
          </a:xfrm>
        </p:grpSpPr>
        <p:sp>
          <p:nvSpPr>
            <p:cNvPr id="187" name="Freeform: Shape 798"/>
            <p:cNvSpPr/>
            <p:nvPr/>
          </p:nvSpPr>
          <p:spPr bwMode="auto">
            <a:xfrm rot="5400000">
              <a:off x="3703015" y="3465825"/>
              <a:ext cx="799373" cy="1047121"/>
            </a:xfrm>
            <a:custGeom>
              <a:avLst/>
              <a:gdLst>
                <a:gd name="connsiteX0" fmla="*/ 77 w 799373"/>
                <a:gd name="connsiteY0" fmla="*/ 893997 h 1047121"/>
                <a:gd name="connsiteX1" fmla="*/ 7476 w 799373"/>
                <a:gd name="connsiteY1" fmla="*/ 888009 h 1047121"/>
                <a:gd name="connsiteX2" fmla="*/ 7476 w 799373"/>
                <a:gd name="connsiteY2" fmla="*/ 850855 h 1047121"/>
                <a:gd name="connsiteX3" fmla="*/ 2532 w 799373"/>
                <a:gd name="connsiteY3" fmla="*/ 831065 h 1047121"/>
                <a:gd name="connsiteX4" fmla="*/ 7476 w 799373"/>
                <a:gd name="connsiteY4" fmla="*/ 813700 h 1047121"/>
                <a:gd name="connsiteX5" fmla="*/ 7476 w 799373"/>
                <a:gd name="connsiteY5" fmla="*/ 776546 h 1047121"/>
                <a:gd name="connsiteX6" fmla="*/ 1304 w 799373"/>
                <a:gd name="connsiteY6" fmla="*/ 757137 h 1047121"/>
                <a:gd name="connsiteX7" fmla="*/ 7476 w 799373"/>
                <a:gd name="connsiteY7" fmla="*/ 739392 h 1047121"/>
                <a:gd name="connsiteX8" fmla="*/ 7476 w 799373"/>
                <a:gd name="connsiteY8" fmla="*/ 702238 h 1047121"/>
                <a:gd name="connsiteX9" fmla="*/ 77 w 799373"/>
                <a:gd name="connsiteY9" fmla="*/ 694825 h 1047121"/>
                <a:gd name="connsiteX10" fmla="*/ 18011 w 799373"/>
                <a:gd name="connsiteY10" fmla="*/ 676891 h 1047121"/>
                <a:gd name="connsiteX11" fmla="*/ 32672 w 799373"/>
                <a:gd name="connsiteY11" fmla="*/ 694825 h 1047121"/>
                <a:gd name="connsiteX12" fmla="*/ 35605 w 799373"/>
                <a:gd name="connsiteY12" fmla="*/ 739487 h 1047121"/>
                <a:gd name="connsiteX13" fmla="*/ 36184 w 799373"/>
                <a:gd name="connsiteY13" fmla="*/ 770643 h 1047121"/>
                <a:gd name="connsiteX14" fmla="*/ 128020 w 799373"/>
                <a:gd name="connsiteY14" fmla="*/ 770643 h 1047121"/>
                <a:gd name="connsiteX15" fmla="*/ 128020 w 799373"/>
                <a:gd name="connsiteY15" fmla="*/ 698637 h 1047121"/>
                <a:gd name="connsiteX16" fmla="*/ 137939 w 799373"/>
                <a:gd name="connsiteY16" fmla="*/ 688718 h 1047121"/>
                <a:gd name="connsiteX17" fmla="*/ 147237 w 799373"/>
                <a:gd name="connsiteY17" fmla="*/ 688718 h 1047121"/>
                <a:gd name="connsiteX18" fmla="*/ 147237 w 799373"/>
                <a:gd name="connsiteY18" fmla="*/ 683041 h 1047121"/>
                <a:gd name="connsiteX19" fmla="*/ 154708 w 799373"/>
                <a:gd name="connsiteY19" fmla="*/ 675570 h 1047121"/>
                <a:gd name="connsiteX20" fmla="*/ 157351 w 799373"/>
                <a:gd name="connsiteY20" fmla="*/ 675570 h 1047121"/>
                <a:gd name="connsiteX21" fmla="*/ 157351 w 799373"/>
                <a:gd name="connsiteY21" fmla="*/ 569373 h 1047121"/>
                <a:gd name="connsiteX22" fmla="*/ 185022 w 799373"/>
                <a:gd name="connsiteY22" fmla="*/ 541702 h 1047121"/>
                <a:gd name="connsiteX23" fmla="*/ 228799 w 799373"/>
                <a:gd name="connsiteY23" fmla="*/ 541702 h 1047121"/>
                <a:gd name="connsiteX24" fmla="*/ 229304 w 799373"/>
                <a:gd name="connsiteY24" fmla="*/ 541911 h 1047121"/>
                <a:gd name="connsiteX25" fmla="*/ 307316 w 799373"/>
                <a:gd name="connsiteY25" fmla="*/ 541911 h 1047121"/>
                <a:gd name="connsiteX26" fmla="*/ 307316 w 799373"/>
                <a:gd name="connsiteY26" fmla="*/ 535951 h 1047121"/>
                <a:gd name="connsiteX27" fmla="*/ 323925 w 799373"/>
                <a:gd name="connsiteY27" fmla="*/ 519342 h 1047121"/>
                <a:gd name="connsiteX28" fmla="*/ 390360 w 799373"/>
                <a:gd name="connsiteY28" fmla="*/ 519342 h 1047121"/>
                <a:gd name="connsiteX29" fmla="*/ 406969 w 799373"/>
                <a:gd name="connsiteY29" fmla="*/ 535951 h 1047121"/>
                <a:gd name="connsiteX30" fmla="*/ 406969 w 799373"/>
                <a:gd name="connsiteY30" fmla="*/ 541338 h 1047121"/>
                <a:gd name="connsiteX31" fmla="*/ 423886 w 799373"/>
                <a:gd name="connsiteY31" fmla="*/ 541338 h 1047121"/>
                <a:gd name="connsiteX32" fmla="*/ 430874 w 799373"/>
                <a:gd name="connsiteY32" fmla="*/ 534351 h 1047121"/>
                <a:gd name="connsiteX33" fmla="*/ 430874 w 799373"/>
                <a:gd name="connsiteY33" fmla="*/ 519646 h 1047121"/>
                <a:gd name="connsiteX34" fmla="*/ 424706 w 799373"/>
                <a:gd name="connsiteY34" fmla="*/ 519646 h 1047121"/>
                <a:gd name="connsiteX35" fmla="*/ 408097 w 799373"/>
                <a:gd name="connsiteY35" fmla="*/ 503037 h 1047121"/>
                <a:gd name="connsiteX36" fmla="*/ 408097 w 799373"/>
                <a:gd name="connsiteY36" fmla="*/ 436602 h 1047121"/>
                <a:gd name="connsiteX37" fmla="*/ 424706 w 799373"/>
                <a:gd name="connsiteY37" fmla="*/ 419993 h 1047121"/>
                <a:gd name="connsiteX38" fmla="*/ 430874 w 799373"/>
                <a:gd name="connsiteY38" fmla="*/ 419993 h 1047121"/>
                <a:gd name="connsiteX39" fmla="*/ 430874 w 799373"/>
                <a:gd name="connsiteY39" fmla="*/ 238395 h 1047121"/>
                <a:gd name="connsiteX40" fmla="*/ 424706 w 799373"/>
                <a:gd name="connsiteY40" fmla="*/ 238395 h 1047121"/>
                <a:gd name="connsiteX41" fmla="*/ 408097 w 799373"/>
                <a:gd name="connsiteY41" fmla="*/ 221786 h 1047121"/>
                <a:gd name="connsiteX42" fmla="*/ 408097 w 799373"/>
                <a:gd name="connsiteY42" fmla="*/ 155351 h 1047121"/>
                <a:gd name="connsiteX43" fmla="*/ 424706 w 799373"/>
                <a:gd name="connsiteY43" fmla="*/ 138742 h 1047121"/>
                <a:gd name="connsiteX44" fmla="*/ 430874 w 799373"/>
                <a:gd name="connsiteY44" fmla="*/ 138742 h 1047121"/>
                <a:gd name="connsiteX45" fmla="*/ 430874 w 799373"/>
                <a:gd name="connsiteY45" fmla="*/ 125036 h 1047121"/>
                <a:gd name="connsiteX46" fmla="*/ 537514 w 799373"/>
                <a:gd name="connsiteY46" fmla="*/ 18396 h 1047121"/>
                <a:gd name="connsiteX47" fmla="*/ 568964 w 799373"/>
                <a:gd name="connsiteY47" fmla="*/ 18396 h 1047121"/>
                <a:gd name="connsiteX48" fmla="*/ 568964 w 799373"/>
                <a:gd name="connsiteY48" fmla="*/ 16609 h 1047121"/>
                <a:gd name="connsiteX49" fmla="*/ 585573 w 799373"/>
                <a:gd name="connsiteY49" fmla="*/ 0 h 1047121"/>
                <a:gd name="connsiteX50" fmla="*/ 652008 w 799373"/>
                <a:gd name="connsiteY50" fmla="*/ 0 h 1047121"/>
                <a:gd name="connsiteX51" fmla="*/ 668617 w 799373"/>
                <a:gd name="connsiteY51" fmla="*/ 16609 h 1047121"/>
                <a:gd name="connsiteX52" fmla="*/ 668617 w 799373"/>
                <a:gd name="connsiteY52" fmla="*/ 18396 h 1047121"/>
                <a:gd name="connsiteX53" fmla="*/ 782764 w 799373"/>
                <a:gd name="connsiteY53" fmla="*/ 18396 h 1047121"/>
                <a:gd name="connsiteX54" fmla="*/ 799373 w 799373"/>
                <a:gd name="connsiteY54" fmla="*/ 35005 h 1047121"/>
                <a:gd name="connsiteX55" fmla="*/ 799373 w 799373"/>
                <a:gd name="connsiteY55" fmla="*/ 101440 h 1047121"/>
                <a:gd name="connsiteX56" fmla="*/ 782764 w 799373"/>
                <a:gd name="connsiteY56" fmla="*/ 118049 h 1047121"/>
                <a:gd name="connsiteX57" fmla="*/ 668617 w 799373"/>
                <a:gd name="connsiteY57" fmla="*/ 118049 h 1047121"/>
                <a:gd name="connsiteX58" fmla="*/ 668617 w 799373"/>
                <a:gd name="connsiteY58" fmla="*/ 128096 h 1047121"/>
                <a:gd name="connsiteX59" fmla="*/ 652008 w 799373"/>
                <a:gd name="connsiteY59" fmla="*/ 144705 h 1047121"/>
                <a:gd name="connsiteX60" fmla="*/ 585573 w 799373"/>
                <a:gd name="connsiteY60" fmla="*/ 144705 h 1047121"/>
                <a:gd name="connsiteX61" fmla="*/ 568964 w 799373"/>
                <a:gd name="connsiteY61" fmla="*/ 128096 h 1047121"/>
                <a:gd name="connsiteX62" fmla="*/ 568964 w 799373"/>
                <a:gd name="connsiteY62" fmla="*/ 118049 h 1047121"/>
                <a:gd name="connsiteX63" fmla="*/ 537514 w 799373"/>
                <a:gd name="connsiteY63" fmla="*/ 118049 h 1047121"/>
                <a:gd name="connsiteX64" fmla="*/ 530526 w 799373"/>
                <a:gd name="connsiteY64" fmla="*/ 125037 h 1047121"/>
                <a:gd name="connsiteX65" fmla="*/ 530526 w 799373"/>
                <a:gd name="connsiteY65" fmla="*/ 138742 h 1047121"/>
                <a:gd name="connsiteX66" fmla="*/ 536193 w 799373"/>
                <a:gd name="connsiteY66" fmla="*/ 138742 h 1047121"/>
                <a:gd name="connsiteX67" fmla="*/ 552802 w 799373"/>
                <a:gd name="connsiteY67" fmla="*/ 155351 h 1047121"/>
                <a:gd name="connsiteX68" fmla="*/ 552802 w 799373"/>
                <a:gd name="connsiteY68" fmla="*/ 221786 h 1047121"/>
                <a:gd name="connsiteX69" fmla="*/ 536193 w 799373"/>
                <a:gd name="connsiteY69" fmla="*/ 238395 h 1047121"/>
                <a:gd name="connsiteX70" fmla="*/ 530527 w 799373"/>
                <a:gd name="connsiteY70" fmla="*/ 238395 h 1047121"/>
                <a:gd name="connsiteX71" fmla="*/ 530527 w 799373"/>
                <a:gd name="connsiteY71" fmla="*/ 419993 h 1047121"/>
                <a:gd name="connsiteX72" fmla="*/ 536193 w 799373"/>
                <a:gd name="connsiteY72" fmla="*/ 419993 h 1047121"/>
                <a:gd name="connsiteX73" fmla="*/ 552802 w 799373"/>
                <a:gd name="connsiteY73" fmla="*/ 436602 h 1047121"/>
                <a:gd name="connsiteX74" fmla="*/ 552802 w 799373"/>
                <a:gd name="connsiteY74" fmla="*/ 503037 h 1047121"/>
                <a:gd name="connsiteX75" fmla="*/ 536193 w 799373"/>
                <a:gd name="connsiteY75" fmla="*/ 519646 h 1047121"/>
                <a:gd name="connsiteX76" fmla="*/ 530527 w 799373"/>
                <a:gd name="connsiteY76" fmla="*/ 519646 h 1047121"/>
                <a:gd name="connsiteX77" fmla="*/ 530527 w 799373"/>
                <a:gd name="connsiteY77" fmla="*/ 534351 h 1047121"/>
                <a:gd name="connsiteX78" fmla="*/ 423886 w 799373"/>
                <a:gd name="connsiteY78" fmla="*/ 640991 h 1047121"/>
                <a:gd name="connsiteX79" fmla="*/ 406969 w 799373"/>
                <a:gd name="connsiteY79" fmla="*/ 640991 h 1047121"/>
                <a:gd name="connsiteX80" fmla="*/ 406969 w 799373"/>
                <a:gd name="connsiteY80" fmla="*/ 647438 h 1047121"/>
                <a:gd name="connsiteX81" fmla="*/ 390360 w 799373"/>
                <a:gd name="connsiteY81" fmla="*/ 664047 h 1047121"/>
                <a:gd name="connsiteX82" fmla="*/ 323925 w 799373"/>
                <a:gd name="connsiteY82" fmla="*/ 664047 h 1047121"/>
                <a:gd name="connsiteX83" fmla="*/ 307316 w 799373"/>
                <a:gd name="connsiteY83" fmla="*/ 647438 h 1047121"/>
                <a:gd name="connsiteX84" fmla="*/ 307316 w 799373"/>
                <a:gd name="connsiteY84" fmla="*/ 641564 h 1047121"/>
                <a:gd name="connsiteX85" fmla="*/ 256470 w 799373"/>
                <a:gd name="connsiteY85" fmla="*/ 641564 h 1047121"/>
                <a:gd name="connsiteX86" fmla="*/ 256470 w 799373"/>
                <a:gd name="connsiteY86" fmla="*/ 675570 h 1047121"/>
                <a:gd name="connsiteX87" fmla="*/ 257090 w 799373"/>
                <a:gd name="connsiteY87" fmla="*/ 675570 h 1047121"/>
                <a:gd name="connsiteX88" fmla="*/ 264561 w 799373"/>
                <a:gd name="connsiteY88" fmla="*/ 683041 h 1047121"/>
                <a:gd name="connsiteX89" fmla="*/ 264561 w 799373"/>
                <a:gd name="connsiteY89" fmla="*/ 688718 h 1047121"/>
                <a:gd name="connsiteX90" fmla="*/ 273859 w 799373"/>
                <a:gd name="connsiteY90" fmla="*/ 688718 h 1047121"/>
                <a:gd name="connsiteX91" fmla="*/ 283778 w 799373"/>
                <a:gd name="connsiteY91" fmla="*/ 698637 h 1047121"/>
                <a:gd name="connsiteX92" fmla="*/ 283778 w 799373"/>
                <a:gd name="connsiteY92" fmla="*/ 890185 h 1047121"/>
                <a:gd name="connsiteX93" fmla="*/ 273859 w 799373"/>
                <a:gd name="connsiteY93" fmla="*/ 900104 h 1047121"/>
                <a:gd name="connsiteX94" fmla="*/ 264561 w 799373"/>
                <a:gd name="connsiteY94" fmla="*/ 900104 h 1047121"/>
                <a:gd name="connsiteX95" fmla="*/ 264561 w 799373"/>
                <a:gd name="connsiteY95" fmla="*/ 905782 h 1047121"/>
                <a:gd name="connsiteX96" fmla="*/ 257090 w 799373"/>
                <a:gd name="connsiteY96" fmla="*/ 913253 h 1047121"/>
                <a:gd name="connsiteX97" fmla="*/ 256470 w 799373"/>
                <a:gd name="connsiteY97" fmla="*/ 913253 h 1047121"/>
                <a:gd name="connsiteX98" fmla="*/ 256470 w 799373"/>
                <a:gd name="connsiteY98" fmla="*/ 1019450 h 1047121"/>
                <a:gd name="connsiteX99" fmla="*/ 228799 w 799373"/>
                <a:gd name="connsiteY99" fmla="*/ 1047121 h 1047121"/>
                <a:gd name="connsiteX100" fmla="*/ 185022 w 799373"/>
                <a:gd name="connsiteY100" fmla="*/ 1047121 h 1047121"/>
                <a:gd name="connsiteX101" fmla="*/ 157351 w 799373"/>
                <a:gd name="connsiteY101" fmla="*/ 1019450 h 1047121"/>
                <a:gd name="connsiteX102" fmla="*/ 157351 w 799373"/>
                <a:gd name="connsiteY102" fmla="*/ 913253 h 1047121"/>
                <a:gd name="connsiteX103" fmla="*/ 154708 w 799373"/>
                <a:gd name="connsiteY103" fmla="*/ 913253 h 1047121"/>
                <a:gd name="connsiteX104" fmla="*/ 147237 w 799373"/>
                <a:gd name="connsiteY104" fmla="*/ 905782 h 1047121"/>
                <a:gd name="connsiteX105" fmla="*/ 147237 w 799373"/>
                <a:gd name="connsiteY105" fmla="*/ 900104 h 1047121"/>
                <a:gd name="connsiteX106" fmla="*/ 137939 w 799373"/>
                <a:gd name="connsiteY106" fmla="*/ 900104 h 1047121"/>
                <a:gd name="connsiteX107" fmla="*/ 128020 w 799373"/>
                <a:gd name="connsiteY107" fmla="*/ 890185 h 1047121"/>
                <a:gd name="connsiteX108" fmla="*/ 128020 w 799373"/>
                <a:gd name="connsiteY108" fmla="*/ 822225 h 1047121"/>
                <a:gd name="connsiteX109" fmla="*/ 35825 w 799373"/>
                <a:gd name="connsiteY109" fmla="*/ 822225 h 1047121"/>
                <a:gd name="connsiteX110" fmla="*/ 35094 w 799373"/>
                <a:gd name="connsiteY110" fmla="*/ 848000 h 1047121"/>
                <a:gd name="connsiteX111" fmla="*/ 31854 w 799373"/>
                <a:gd name="connsiteY111" fmla="*/ 891951 h 1047121"/>
                <a:gd name="connsiteX112" fmla="*/ 18011 w 799373"/>
                <a:gd name="connsiteY112" fmla="*/ 911932 h 1047121"/>
                <a:gd name="connsiteX113" fmla="*/ 77 w 799373"/>
                <a:gd name="connsiteY113" fmla="*/ 893997 h 1047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799373" h="1047121">
                  <a:moveTo>
                    <a:pt x="77" y="893997"/>
                  </a:moveTo>
                  <a:cubicBezTo>
                    <a:pt x="-731" y="889955"/>
                    <a:pt x="5010" y="890005"/>
                    <a:pt x="7476" y="888009"/>
                  </a:cubicBezTo>
                  <a:lnTo>
                    <a:pt x="7476" y="850855"/>
                  </a:lnTo>
                  <a:cubicBezTo>
                    <a:pt x="5828" y="844258"/>
                    <a:pt x="1725" y="852393"/>
                    <a:pt x="2532" y="831065"/>
                  </a:cubicBezTo>
                  <a:cubicBezTo>
                    <a:pt x="1588" y="814092"/>
                    <a:pt x="4737" y="819215"/>
                    <a:pt x="7476" y="813700"/>
                  </a:cubicBezTo>
                  <a:lnTo>
                    <a:pt x="7476" y="776546"/>
                  </a:lnTo>
                  <a:cubicBezTo>
                    <a:pt x="5419" y="770076"/>
                    <a:pt x="2134" y="778338"/>
                    <a:pt x="1304" y="757137"/>
                  </a:cubicBezTo>
                  <a:cubicBezTo>
                    <a:pt x="1316" y="738946"/>
                    <a:pt x="5419" y="745307"/>
                    <a:pt x="7476" y="739392"/>
                  </a:cubicBezTo>
                  <a:lnTo>
                    <a:pt x="7476" y="702238"/>
                  </a:lnTo>
                  <a:cubicBezTo>
                    <a:pt x="5010" y="699767"/>
                    <a:pt x="88" y="699751"/>
                    <a:pt x="77" y="694825"/>
                  </a:cubicBezTo>
                  <a:cubicBezTo>
                    <a:pt x="77" y="684920"/>
                    <a:pt x="12579" y="676891"/>
                    <a:pt x="18011" y="676891"/>
                  </a:cubicBezTo>
                  <a:cubicBezTo>
                    <a:pt x="23444" y="676891"/>
                    <a:pt x="30253" y="675345"/>
                    <a:pt x="32672" y="694825"/>
                  </a:cubicBezTo>
                  <a:cubicBezTo>
                    <a:pt x="33882" y="704565"/>
                    <a:pt x="34903" y="721190"/>
                    <a:pt x="35605" y="739487"/>
                  </a:cubicBezTo>
                  <a:lnTo>
                    <a:pt x="36184" y="770643"/>
                  </a:lnTo>
                  <a:lnTo>
                    <a:pt x="128020" y="770643"/>
                  </a:lnTo>
                  <a:lnTo>
                    <a:pt x="128020" y="698637"/>
                  </a:lnTo>
                  <a:cubicBezTo>
                    <a:pt x="128020" y="693159"/>
                    <a:pt x="132461" y="688718"/>
                    <a:pt x="137939" y="688718"/>
                  </a:cubicBezTo>
                  <a:lnTo>
                    <a:pt x="147237" y="688718"/>
                  </a:lnTo>
                  <a:lnTo>
                    <a:pt x="147237" y="683041"/>
                  </a:lnTo>
                  <a:cubicBezTo>
                    <a:pt x="147237" y="678915"/>
                    <a:pt x="150582" y="675570"/>
                    <a:pt x="154708" y="675570"/>
                  </a:cubicBezTo>
                  <a:lnTo>
                    <a:pt x="157351" y="675570"/>
                  </a:lnTo>
                  <a:lnTo>
                    <a:pt x="157351" y="569373"/>
                  </a:lnTo>
                  <a:cubicBezTo>
                    <a:pt x="157351" y="554091"/>
                    <a:pt x="169740" y="541702"/>
                    <a:pt x="185022" y="541702"/>
                  </a:cubicBezTo>
                  <a:lnTo>
                    <a:pt x="228799" y="541702"/>
                  </a:lnTo>
                  <a:lnTo>
                    <a:pt x="229304" y="541911"/>
                  </a:lnTo>
                  <a:lnTo>
                    <a:pt x="307316" y="541911"/>
                  </a:lnTo>
                  <a:lnTo>
                    <a:pt x="307316" y="535951"/>
                  </a:lnTo>
                  <a:cubicBezTo>
                    <a:pt x="307316" y="526778"/>
                    <a:pt x="314752" y="519342"/>
                    <a:pt x="323925" y="519342"/>
                  </a:cubicBezTo>
                  <a:lnTo>
                    <a:pt x="390360" y="519342"/>
                  </a:lnTo>
                  <a:cubicBezTo>
                    <a:pt x="399533" y="519342"/>
                    <a:pt x="406969" y="526778"/>
                    <a:pt x="406969" y="535951"/>
                  </a:cubicBezTo>
                  <a:lnTo>
                    <a:pt x="406969" y="541338"/>
                  </a:lnTo>
                  <a:lnTo>
                    <a:pt x="423886" y="541338"/>
                  </a:lnTo>
                  <a:cubicBezTo>
                    <a:pt x="427746" y="541338"/>
                    <a:pt x="430874" y="538210"/>
                    <a:pt x="430874" y="534351"/>
                  </a:cubicBezTo>
                  <a:lnTo>
                    <a:pt x="430874" y="519646"/>
                  </a:lnTo>
                  <a:lnTo>
                    <a:pt x="424706" y="519646"/>
                  </a:lnTo>
                  <a:cubicBezTo>
                    <a:pt x="415533" y="519646"/>
                    <a:pt x="408097" y="512210"/>
                    <a:pt x="408097" y="503037"/>
                  </a:cubicBezTo>
                  <a:lnTo>
                    <a:pt x="408097" y="436602"/>
                  </a:lnTo>
                  <a:cubicBezTo>
                    <a:pt x="408097" y="427429"/>
                    <a:pt x="415533" y="419993"/>
                    <a:pt x="424706" y="419993"/>
                  </a:cubicBezTo>
                  <a:lnTo>
                    <a:pt x="430874" y="419993"/>
                  </a:lnTo>
                  <a:lnTo>
                    <a:pt x="430874" y="238395"/>
                  </a:lnTo>
                  <a:lnTo>
                    <a:pt x="424706" y="238395"/>
                  </a:lnTo>
                  <a:cubicBezTo>
                    <a:pt x="415533" y="238395"/>
                    <a:pt x="408097" y="230959"/>
                    <a:pt x="408097" y="221786"/>
                  </a:cubicBezTo>
                  <a:lnTo>
                    <a:pt x="408097" y="155351"/>
                  </a:lnTo>
                  <a:cubicBezTo>
                    <a:pt x="408097" y="146178"/>
                    <a:pt x="415533" y="138742"/>
                    <a:pt x="424706" y="138742"/>
                  </a:cubicBezTo>
                  <a:lnTo>
                    <a:pt x="430874" y="138742"/>
                  </a:lnTo>
                  <a:lnTo>
                    <a:pt x="430874" y="125036"/>
                  </a:lnTo>
                  <a:cubicBezTo>
                    <a:pt x="430874" y="66140"/>
                    <a:pt x="478618" y="18396"/>
                    <a:pt x="537514" y="18396"/>
                  </a:cubicBezTo>
                  <a:lnTo>
                    <a:pt x="568964" y="18396"/>
                  </a:lnTo>
                  <a:lnTo>
                    <a:pt x="568964" y="16609"/>
                  </a:lnTo>
                  <a:cubicBezTo>
                    <a:pt x="568964" y="7436"/>
                    <a:pt x="576400" y="0"/>
                    <a:pt x="585573" y="0"/>
                  </a:cubicBezTo>
                  <a:lnTo>
                    <a:pt x="652008" y="0"/>
                  </a:lnTo>
                  <a:cubicBezTo>
                    <a:pt x="661181" y="0"/>
                    <a:pt x="668617" y="7436"/>
                    <a:pt x="668617" y="16609"/>
                  </a:cubicBezTo>
                  <a:lnTo>
                    <a:pt x="668617" y="18396"/>
                  </a:lnTo>
                  <a:lnTo>
                    <a:pt x="782764" y="18396"/>
                  </a:lnTo>
                  <a:cubicBezTo>
                    <a:pt x="791937" y="18396"/>
                    <a:pt x="799373" y="25832"/>
                    <a:pt x="799373" y="35005"/>
                  </a:cubicBezTo>
                  <a:lnTo>
                    <a:pt x="799373" y="101440"/>
                  </a:lnTo>
                  <a:cubicBezTo>
                    <a:pt x="799373" y="110613"/>
                    <a:pt x="791937" y="118049"/>
                    <a:pt x="782764" y="118049"/>
                  </a:cubicBezTo>
                  <a:lnTo>
                    <a:pt x="668617" y="118049"/>
                  </a:lnTo>
                  <a:lnTo>
                    <a:pt x="668617" y="128096"/>
                  </a:lnTo>
                  <a:cubicBezTo>
                    <a:pt x="668617" y="137269"/>
                    <a:pt x="661181" y="144705"/>
                    <a:pt x="652008" y="144705"/>
                  </a:cubicBezTo>
                  <a:lnTo>
                    <a:pt x="585573" y="144705"/>
                  </a:lnTo>
                  <a:cubicBezTo>
                    <a:pt x="576400" y="144705"/>
                    <a:pt x="568964" y="137269"/>
                    <a:pt x="568964" y="128096"/>
                  </a:cubicBezTo>
                  <a:lnTo>
                    <a:pt x="568964" y="118049"/>
                  </a:lnTo>
                  <a:lnTo>
                    <a:pt x="537514" y="118049"/>
                  </a:lnTo>
                  <a:cubicBezTo>
                    <a:pt x="533655" y="118049"/>
                    <a:pt x="530526" y="121178"/>
                    <a:pt x="530526" y="125037"/>
                  </a:cubicBezTo>
                  <a:lnTo>
                    <a:pt x="530526" y="138742"/>
                  </a:lnTo>
                  <a:lnTo>
                    <a:pt x="536193" y="138742"/>
                  </a:lnTo>
                  <a:cubicBezTo>
                    <a:pt x="545366" y="138742"/>
                    <a:pt x="552802" y="146178"/>
                    <a:pt x="552802" y="155351"/>
                  </a:cubicBezTo>
                  <a:lnTo>
                    <a:pt x="552802" y="221786"/>
                  </a:lnTo>
                  <a:cubicBezTo>
                    <a:pt x="552802" y="230959"/>
                    <a:pt x="545366" y="238395"/>
                    <a:pt x="536193" y="238395"/>
                  </a:cubicBezTo>
                  <a:lnTo>
                    <a:pt x="530527" y="238395"/>
                  </a:lnTo>
                  <a:lnTo>
                    <a:pt x="530527" y="419993"/>
                  </a:lnTo>
                  <a:lnTo>
                    <a:pt x="536193" y="419993"/>
                  </a:lnTo>
                  <a:cubicBezTo>
                    <a:pt x="545366" y="419993"/>
                    <a:pt x="552802" y="427429"/>
                    <a:pt x="552802" y="436602"/>
                  </a:cubicBezTo>
                  <a:lnTo>
                    <a:pt x="552802" y="503037"/>
                  </a:lnTo>
                  <a:cubicBezTo>
                    <a:pt x="552802" y="512210"/>
                    <a:pt x="545366" y="519646"/>
                    <a:pt x="536193" y="519646"/>
                  </a:cubicBezTo>
                  <a:lnTo>
                    <a:pt x="530527" y="519646"/>
                  </a:lnTo>
                  <a:lnTo>
                    <a:pt x="530527" y="534351"/>
                  </a:lnTo>
                  <a:cubicBezTo>
                    <a:pt x="530527" y="593246"/>
                    <a:pt x="482782" y="640991"/>
                    <a:pt x="423886" y="640991"/>
                  </a:cubicBezTo>
                  <a:lnTo>
                    <a:pt x="406969" y="640991"/>
                  </a:lnTo>
                  <a:lnTo>
                    <a:pt x="406969" y="647438"/>
                  </a:lnTo>
                  <a:cubicBezTo>
                    <a:pt x="406969" y="656611"/>
                    <a:pt x="399533" y="664047"/>
                    <a:pt x="390360" y="664047"/>
                  </a:cubicBezTo>
                  <a:lnTo>
                    <a:pt x="323925" y="664047"/>
                  </a:lnTo>
                  <a:cubicBezTo>
                    <a:pt x="314752" y="664047"/>
                    <a:pt x="307316" y="656611"/>
                    <a:pt x="307316" y="647438"/>
                  </a:cubicBezTo>
                  <a:lnTo>
                    <a:pt x="307316" y="641564"/>
                  </a:lnTo>
                  <a:lnTo>
                    <a:pt x="256470" y="641564"/>
                  </a:lnTo>
                  <a:lnTo>
                    <a:pt x="256470" y="675570"/>
                  </a:lnTo>
                  <a:lnTo>
                    <a:pt x="257090" y="675570"/>
                  </a:lnTo>
                  <a:cubicBezTo>
                    <a:pt x="261216" y="675570"/>
                    <a:pt x="264561" y="678915"/>
                    <a:pt x="264561" y="683041"/>
                  </a:cubicBezTo>
                  <a:lnTo>
                    <a:pt x="264561" y="688718"/>
                  </a:lnTo>
                  <a:lnTo>
                    <a:pt x="273859" y="688718"/>
                  </a:lnTo>
                  <a:cubicBezTo>
                    <a:pt x="279337" y="688718"/>
                    <a:pt x="283778" y="693159"/>
                    <a:pt x="283778" y="698637"/>
                  </a:cubicBezTo>
                  <a:lnTo>
                    <a:pt x="283778" y="890185"/>
                  </a:lnTo>
                  <a:cubicBezTo>
                    <a:pt x="283778" y="895663"/>
                    <a:pt x="279337" y="900104"/>
                    <a:pt x="273859" y="900104"/>
                  </a:cubicBezTo>
                  <a:lnTo>
                    <a:pt x="264561" y="900104"/>
                  </a:lnTo>
                  <a:lnTo>
                    <a:pt x="264561" y="905782"/>
                  </a:lnTo>
                  <a:cubicBezTo>
                    <a:pt x="264561" y="909908"/>
                    <a:pt x="261216" y="913253"/>
                    <a:pt x="257090" y="913253"/>
                  </a:cubicBezTo>
                  <a:lnTo>
                    <a:pt x="256470" y="913253"/>
                  </a:lnTo>
                  <a:lnTo>
                    <a:pt x="256470" y="1019450"/>
                  </a:lnTo>
                  <a:cubicBezTo>
                    <a:pt x="256470" y="1034732"/>
                    <a:pt x="244081" y="1047121"/>
                    <a:pt x="228799" y="1047121"/>
                  </a:cubicBezTo>
                  <a:lnTo>
                    <a:pt x="185022" y="1047121"/>
                  </a:lnTo>
                  <a:cubicBezTo>
                    <a:pt x="169740" y="1047121"/>
                    <a:pt x="157351" y="1034732"/>
                    <a:pt x="157351" y="1019450"/>
                  </a:cubicBezTo>
                  <a:lnTo>
                    <a:pt x="157351" y="913253"/>
                  </a:lnTo>
                  <a:lnTo>
                    <a:pt x="154708" y="913253"/>
                  </a:lnTo>
                  <a:cubicBezTo>
                    <a:pt x="150582" y="913253"/>
                    <a:pt x="147237" y="909908"/>
                    <a:pt x="147237" y="905782"/>
                  </a:cubicBezTo>
                  <a:lnTo>
                    <a:pt x="147237" y="900104"/>
                  </a:lnTo>
                  <a:lnTo>
                    <a:pt x="137939" y="900104"/>
                  </a:lnTo>
                  <a:cubicBezTo>
                    <a:pt x="132461" y="900104"/>
                    <a:pt x="128020" y="895663"/>
                    <a:pt x="128020" y="890185"/>
                  </a:cubicBezTo>
                  <a:lnTo>
                    <a:pt x="128020" y="822225"/>
                  </a:lnTo>
                  <a:lnTo>
                    <a:pt x="35825" y="822225"/>
                  </a:lnTo>
                  <a:lnTo>
                    <a:pt x="35094" y="848000"/>
                  </a:lnTo>
                  <a:cubicBezTo>
                    <a:pt x="34221" y="865875"/>
                    <a:pt x="33064" y="882104"/>
                    <a:pt x="31854" y="891951"/>
                  </a:cubicBezTo>
                  <a:cubicBezTo>
                    <a:pt x="31854" y="901856"/>
                    <a:pt x="23307" y="911591"/>
                    <a:pt x="18011" y="911932"/>
                  </a:cubicBezTo>
                  <a:cubicBezTo>
                    <a:pt x="12715" y="912273"/>
                    <a:pt x="77" y="903902"/>
                    <a:pt x="77" y="893997"/>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p:cNvSpPr/>
            <p:nvPr/>
          </p:nvSpPr>
          <p:spPr>
            <a:xfrm>
              <a:off x="3505422" y="4368775"/>
              <a:ext cx="1194559" cy="258532"/>
            </a:xfrm>
            <a:prstGeom prst="rect">
              <a:avLst/>
            </a:prstGeom>
          </p:spPr>
          <p:txBody>
            <a:bodyPr wrap="square">
              <a:noAutofit/>
            </a:bodyPr>
            <a:lstStyle/>
            <a:p>
              <a:pPr marL="0" lvl="1" algn="ctr" defTabSz="932563" fontAlgn="base">
                <a:lnSpc>
                  <a:spcPct val="90000"/>
                </a:lnSpc>
                <a:spcBef>
                  <a:spcPct val="0"/>
                </a:spcBef>
                <a:spcAft>
                  <a:spcPts val="600"/>
                </a:spcAft>
                <a:defRPr/>
              </a:pPr>
              <a:r>
                <a:rPr lang="en-US" sz="1600" kern="0" dirty="0"/>
                <a:t>Oil distribution</a:t>
              </a:r>
            </a:p>
          </p:txBody>
        </p:sp>
      </p:grpSp>
      <p:grpSp>
        <p:nvGrpSpPr>
          <p:cNvPr id="28" name="Group 27"/>
          <p:cNvGrpSpPr/>
          <p:nvPr/>
        </p:nvGrpSpPr>
        <p:grpSpPr>
          <a:xfrm>
            <a:off x="4704438" y="1839627"/>
            <a:ext cx="968599" cy="873018"/>
            <a:chOff x="2994112" y="5216314"/>
            <a:chExt cx="968599" cy="873018"/>
          </a:xfrm>
        </p:grpSpPr>
        <p:sp>
          <p:nvSpPr>
            <p:cNvPr id="190" name="TextBox 189"/>
            <p:cNvSpPr txBox="1"/>
            <p:nvPr/>
          </p:nvSpPr>
          <p:spPr>
            <a:xfrm>
              <a:off x="2994112" y="592313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meters</a:t>
              </a:r>
            </a:p>
          </p:txBody>
        </p:sp>
        <p:grpSp>
          <p:nvGrpSpPr>
            <p:cNvPr id="191" name="Group 190"/>
            <p:cNvGrpSpPr/>
            <p:nvPr/>
          </p:nvGrpSpPr>
          <p:grpSpPr>
            <a:xfrm>
              <a:off x="3343074" y="5216314"/>
              <a:ext cx="269077" cy="677391"/>
              <a:chOff x="3661466" y="5442422"/>
              <a:chExt cx="269077" cy="677391"/>
            </a:xfrm>
            <a:solidFill>
              <a:srgbClr val="5780CA"/>
            </a:solidFill>
          </p:grpSpPr>
          <p:sp>
            <p:nvSpPr>
              <p:cNvPr id="192" name="Freeform 5"/>
              <p:cNvSpPr>
                <a:spLocks noEditPoints="1"/>
              </p:cNvSpPr>
              <p:nvPr/>
            </p:nvSpPr>
            <p:spPr bwMode="auto">
              <a:xfrm>
                <a:off x="3769772" y="5649914"/>
                <a:ext cx="54567" cy="86697"/>
              </a:xfrm>
              <a:custGeom>
                <a:avLst/>
                <a:gdLst>
                  <a:gd name="T0" fmla="*/ 2613 w 2719"/>
                  <a:gd name="T1" fmla="*/ 2366 h 4320"/>
                  <a:gd name="T2" fmla="*/ 2390 w 2719"/>
                  <a:gd name="T3" fmla="*/ 2102 h 4320"/>
                  <a:gd name="T4" fmla="*/ 2101 w 2719"/>
                  <a:gd name="T5" fmla="*/ 1938 h 4320"/>
                  <a:gd name="T6" fmla="*/ 1624 w 2719"/>
                  <a:gd name="T7" fmla="*/ 1896 h 4320"/>
                  <a:gd name="T8" fmla="*/ 2331 w 2719"/>
                  <a:gd name="T9" fmla="*/ 1150 h 4320"/>
                  <a:gd name="T10" fmla="*/ 2440 w 2719"/>
                  <a:gd name="T11" fmla="*/ 1082 h 4320"/>
                  <a:gd name="T12" fmla="*/ 2508 w 2719"/>
                  <a:gd name="T13" fmla="*/ 973 h 4320"/>
                  <a:gd name="T14" fmla="*/ 2508 w 2719"/>
                  <a:gd name="T15" fmla="*/ 813 h 4320"/>
                  <a:gd name="T16" fmla="*/ 2440 w 2719"/>
                  <a:gd name="T17" fmla="*/ 704 h 4320"/>
                  <a:gd name="T18" fmla="*/ 2331 w 2719"/>
                  <a:gd name="T19" fmla="*/ 636 h 4320"/>
                  <a:gd name="T20" fmla="*/ 1624 w 2719"/>
                  <a:gd name="T21" fmla="*/ 271 h 4320"/>
                  <a:gd name="T22" fmla="*/ 1595 w 2719"/>
                  <a:gd name="T23" fmla="*/ 143 h 4320"/>
                  <a:gd name="T24" fmla="*/ 1506 w 2719"/>
                  <a:gd name="T25" fmla="*/ 43 h 4320"/>
                  <a:gd name="T26" fmla="*/ 1410 w 2719"/>
                  <a:gd name="T27" fmla="*/ 5 h 4320"/>
                  <a:gd name="T28" fmla="*/ 1255 w 2719"/>
                  <a:gd name="T29" fmla="*/ 18 h 4320"/>
                  <a:gd name="T30" fmla="*/ 1170 w 2719"/>
                  <a:gd name="T31" fmla="*/ 81 h 4320"/>
                  <a:gd name="T32" fmla="*/ 1112 w 2719"/>
                  <a:gd name="T33" fmla="*/ 164 h 4320"/>
                  <a:gd name="T34" fmla="*/ 1091 w 2719"/>
                  <a:gd name="T35" fmla="*/ 628 h 4320"/>
                  <a:gd name="T36" fmla="*/ 614 w 2719"/>
                  <a:gd name="T37" fmla="*/ 665 h 4320"/>
                  <a:gd name="T38" fmla="*/ 332 w 2719"/>
                  <a:gd name="T39" fmla="*/ 830 h 4320"/>
                  <a:gd name="T40" fmla="*/ 102 w 2719"/>
                  <a:gd name="T41" fmla="*/ 1103 h 4320"/>
                  <a:gd name="T42" fmla="*/ 5 w 2719"/>
                  <a:gd name="T43" fmla="*/ 1437 h 4320"/>
                  <a:gd name="T44" fmla="*/ 39 w 2719"/>
                  <a:gd name="T45" fmla="*/ 1790 h 4320"/>
                  <a:gd name="T46" fmla="*/ 202 w 2719"/>
                  <a:gd name="T47" fmla="*/ 2097 h 4320"/>
                  <a:gd name="T48" fmla="*/ 468 w 2719"/>
                  <a:gd name="T49" fmla="*/ 2321 h 4320"/>
                  <a:gd name="T50" fmla="*/ 778 w 2719"/>
                  <a:gd name="T51" fmla="*/ 2423 h 4320"/>
                  <a:gd name="T52" fmla="*/ 350 w 2719"/>
                  <a:gd name="T53" fmla="*/ 3163 h 4320"/>
                  <a:gd name="T54" fmla="*/ 244 w 2719"/>
                  <a:gd name="T55" fmla="*/ 3184 h 4320"/>
                  <a:gd name="T56" fmla="*/ 123 w 2719"/>
                  <a:gd name="T57" fmla="*/ 3284 h 4320"/>
                  <a:gd name="T58" fmla="*/ 84 w 2719"/>
                  <a:gd name="T59" fmla="*/ 3373 h 4320"/>
                  <a:gd name="T60" fmla="*/ 102 w 2719"/>
                  <a:gd name="T61" fmla="*/ 3534 h 4320"/>
                  <a:gd name="T62" fmla="*/ 160 w 2719"/>
                  <a:gd name="T63" fmla="*/ 3621 h 4320"/>
                  <a:gd name="T64" fmla="*/ 269 w 2719"/>
                  <a:gd name="T65" fmla="*/ 3685 h 4320"/>
                  <a:gd name="T66" fmla="*/ 1091 w 2719"/>
                  <a:gd name="T67" fmla="*/ 4059 h 4320"/>
                  <a:gd name="T68" fmla="*/ 1120 w 2719"/>
                  <a:gd name="T69" fmla="*/ 4178 h 4320"/>
                  <a:gd name="T70" fmla="*/ 1212 w 2719"/>
                  <a:gd name="T71" fmla="*/ 4278 h 4320"/>
                  <a:gd name="T72" fmla="*/ 1360 w 2719"/>
                  <a:gd name="T73" fmla="*/ 4320 h 4320"/>
                  <a:gd name="T74" fmla="*/ 1506 w 2719"/>
                  <a:gd name="T75" fmla="*/ 4278 h 4320"/>
                  <a:gd name="T76" fmla="*/ 1595 w 2719"/>
                  <a:gd name="T77" fmla="*/ 4178 h 4320"/>
                  <a:gd name="T78" fmla="*/ 1624 w 2719"/>
                  <a:gd name="T79" fmla="*/ 4059 h 4320"/>
                  <a:gd name="T80" fmla="*/ 2025 w 2719"/>
                  <a:gd name="T81" fmla="*/ 3676 h 4320"/>
                  <a:gd name="T82" fmla="*/ 2323 w 2719"/>
                  <a:gd name="T83" fmla="*/ 3542 h 4320"/>
                  <a:gd name="T84" fmla="*/ 2516 w 2719"/>
                  <a:gd name="T85" fmla="*/ 3365 h 4320"/>
                  <a:gd name="T86" fmla="*/ 2680 w 2719"/>
                  <a:gd name="T87" fmla="*/ 3062 h 4320"/>
                  <a:gd name="T88" fmla="*/ 2719 w 2719"/>
                  <a:gd name="T89" fmla="*/ 2793 h 4320"/>
                  <a:gd name="T90" fmla="*/ 956 w 2719"/>
                  <a:gd name="T91" fmla="*/ 1893 h 4320"/>
                  <a:gd name="T92" fmla="*/ 820 w 2719"/>
                  <a:gd name="T93" fmla="*/ 1859 h 4320"/>
                  <a:gd name="T94" fmla="*/ 711 w 2719"/>
                  <a:gd name="T95" fmla="*/ 1785 h 4320"/>
                  <a:gd name="T96" fmla="*/ 624 w 2719"/>
                  <a:gd name="T97" fmla="*/ 1667 h 4320"/>
                  <a:gd name="T98" fmla="*/ 598 w 2719"/>
                  <a:gd name="T99" fmla="*/ 1529 h 4320"/>
                  <a:gd name="T100" fmla="*/ 624 w 2719"/>
                  <a:gd name="T101" fmla="*/ 1390 h 4320"/>
                  <a:gd name="T102" fmla="*/ 711 w 2719"/>
                  <a:gd name="T103" fmla="*/ 1269 h 4320"/>
                  <a:gd name="T104" fmla="*/ 820 w 2719"/>
                  <a:gd name="T105" fmla="*/ 1189 h 4320"/>
                  <a:gd name="T106" fmla="*/ 956 w 2719"/>
                  <a:gd name="T107" fmla="*/ 1160 h 4320"/>
                  <a:gd name="T108" fmla="*/ 2221 w 2719"/>
                  <a:gd name="T109" fmla="*/ 2783 h 4320"/>
                  <a:gd name="T110" fmla="*/ 2197 w 2719"/>
                  <a:gd name="T111" fmla="*/ 2927 h 4320"/>
                  <a:gd name="T112" fmla="*/ 2118 w 2719"/>
                  <a:gd name="T113" fmla="*/ 3044 h 4320"/>
                  <a:gd name="T114" fmla="*/ 2020 w 2719"/>
                  <a:gd name="T115" fmla="*/ 3122 h 4320"/>
                  <a:gd name="T116" fmla="*/ 1896 w 2719"/>
                  <a:gd name="T117" fmla="*/ 3151 h 4320"/>
                  <a:gd name="T118" fmla="*/ 1923 w 2719"/>
                  <a:gd name="T119" fmla="*/ 2421 h 4320"/>
                  <a:gd name="T120" fmla="*/ 2047 w 2719"/>
                  <a:gd name="T121" fmla="*/ 2460 h 4320"/>
                  <a:gd name="T122" fmla="*/ 2142 w 2719"/>
                  <a:gd name="T123" fmla="*/ 2551 h 4320"/>
                  <a:gd name="T124" fmla="*/ 2210 w 2719"/>
                  <a:gd name="T125" fmla="*/ 2674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19" h="4320">
                    <a:moveTo>
                      <a:pt x="2701" y="2616"/>
                    </a:moveTo>
                    <a:lnTo>
                      <a:pt x="2680" y="2527"/>
                    </a:lnTo>
                    <a:lnTo>
                      <a:pt x="2651" y="2447"/>
                    </a:lnTo>
                    <a:lnTo>
                      <a:pt x="2613" y="2366"/>
                    </a:lnTo>
                    <a:lnTo>
                      <a:pt x="2568" y="2295"/>
                    </a:lnTo>
                    <a:lnTo>
                      <a:pt x="2516" y="2228"/>
                    </a:lnTo>
                    <a:lnTo>
                      <a:pt x="2453" y="2160"/>
                    </a:lnTo>
                    <a:lnTo>
                      <a:pt x="2390" y="2102"/>
                    </a:lnTo>
                    <a:lnTo>
                      <a:pt x="2323" y="2050"/>
                    </a:lnTo>
                    <a:lnTo>
                      <a:pt x="2252" y="2005"/>
                    </a:lnTo>
                    <a:lnTo>
                      <a:pt x="2179" y="1967"/>
                    </a:lnTo>
                    <a:lnTo>
                      <a:pt x="2101" y="1938"/>
                    </a:lnTo>
                    <a:lnTo>
                      <a:pt x="2025" y="1917"/>
                    </a:lnTo>
                    <a:lnTo>
                      <a:pt x="1936" y="1904"/>
                    </a:lnTo>
                    <a:lnTo>
                      <a:pt x="1856" y="1896"/>
                    </a:lnTo>
                    <a:lnTo>
                      <a:pt x="1624" y="1896"/>
                    </a:lnTo>
                    <a:lnTo>
                      <a:pt x="1624" y="1158"/>
                    </a:lnTo>
                    <a:lnTo>
                      <a:pt x="2252" y="1158"/>
                    </a:lnTo>
                    <a:lnTo>
                      <a:pt x="2307" y="1155"/>
                    </a:lnTo>
                    <a:lnTo>
                      <a:pt x="2331" y="1150"/>
                    </a:lnTo>
                    <a:lnTo>
                      <a:pt x="2357" y="1142"/>
                    </a:lnTo>
                    <a:lnTo>
                      <a:pt x="2378" y="1129"/>
                    </a:lnTo>
                    <a:lnTo>
                      <a:pt x="2399" y="1116"/>
                    </a:lnTo>
                    <a:lnTo>
                      <a:pt x="2440" y="1082"/>
                    </a:lnTo>
                    <a:lnTo>
                      <a:pt x="2479" y="1041"/>
                    </a:lnTo>
                    <a:lnTo>
                      <a:pt x="2492" y="1020"/>
                    </a:lnTo>
                    <a:lnTo>
                      <a:pt x="2500" y="994"/>
                    </a:lnTo>
                    <a:lnTo>
                      <a:pt x="2508" y="973"/>
                    </a:lnTo>
                    <a:lnTo>
                      <a:pt x="2516" y="949"/>
                    </a:lnTo>
                    <a:lnTo>
                      <a:pt x="2521" y="897"/>
                    </a:lnTo>
                    <a:lnTo>
                      <a:pt x="2516" y="839"/>
                    </a:lnTo>
                    <a:lnTo>
                      <a:pt x="2508" y="813"/>
                    </a:lnTo>
                    <a:lnTo>
                      <a:pt x="2500" y="792"/>
                    </a:lnTo>
                    <a:lnTo>
                      <a:pt x="2492" y="767"/>
                    </a:lnTo>
                    <a:lnTo>
                      <a:pt x="2479" y="746"/>
                    </a:lnTo>
                    <a:lnTo>
                      <a:pt x="2440" y="704"/>
                    </a:lnTo>
                    <a:lnTo>
                      <a:pt x="2399" y="670"/>
                    </a:lnTo>
                    <a:lnTo>
                      <a:pt x="2378" y="657"/>
                    </a:lnTo>
                    <a:lnTo>
                      <a:pt x="2357" y="644"/>
                    </a:lnTo>
                    <a:lnTo>
                      <a:pt x="2331" y="636"/>
                    </a:lnTo>
                    <a:lnTo>
                      <a:pt x="2307" y="633"/>
                    </a:lnTo>
                    <a:lnTo>
                      <a:pt x="2252" y="628"/>
                    </a:lnTo>
                    <a:lnTo>
                      <a:pt x="1624" y="628"/>
                    </a:lnTo>
                    <a:lnTo>
                      <a:pt x="1624" y="271"/>
                    </a:lnTo>
                    <a:lnTo>
                      <a:pt x="1621" y="219"/>
                    </a:lnTo>
                    <a:lnTo>
                      <a:pt x="1613" y="190"/>
                    </a:lnTo>
                    <a:lnTo>
                      <a:pt x="1603" y="164"/>
                    </a:lnTo>
                    <a:lnTo>
                      <a:pt x="1595" y="143"/>
                    </a:lnTo>
                    <a:lnTo>
                      <a:pt x="1582" y="122"/>
                    </a:lnTo>
                    <a:lnTo>
                      <a:pt x="1566" y="101"/>
                    </a:lnTo>
                    <a:lnTo>
                      <a:pt x="1548" y="81"/>
                    </a:lnTo>
                    <a:lnTo>
                      <a:pt x="1506" y="43"/>
                    </a:lnTo>
                    <a:lnTo>
                      <a:pt x="1485" y="31"/>
                    </a:lnTo>
                    <a:lnTo>
                      <a:pt x="1461" y="18"/>
                    </a:lnTo>
                    <a:lnTo>
                      <a:pt x="1435" y="10"/>
                    </a:lnTo>
                    <a:lnTo>
                      <a:pt x="1410" y="5"/>
                    </a:lnTo>
                    <a:lnTo>
                      <a:pt x="1360" y="0"/>
                    </a:lnTo>
                    <a:lnTo>
                      <a:pt x="1310" y="5"/>
                    </a:lnTo>
                    <a:lnTo>
                      <a:pt x="1279" y="10"/>
                    </a:lnTo>
                    <a:lnTo>
                      <a:pt x="1255" y="18"/>
                    </a:lnTo>
                    <a:lnTo>
                      <a:pt x="1233" y="31"/>
                    </a:lnTo>
                    <a:lnTo>
                      <a:pt x="1212" y="43"/>
                    </a:lnTo>
                    <a:lnTo>
                      <a:pt x="1191" y="64"/>
                    </a:lnTo>
                    <a:lnTo>
                      <a:pt x="1170" y="81"/>
                    </a:lnTo>
                    <a:lnTo>
                      <a:pt x="1154" y="101"/>
                    </a:lnTo>
                    <a:lnTo>
                      <a:pt x="1136" y="122"/>
                    </a:lnTo>
                    <a:lnTo>
                      <a:pt x="1120" y="143"/>
                    </a:lnTo>
                    <a:lnTo>
                      <a:pt x="1112" y="164"/>
                    </a:lnTo>
                    <a:lnTo>
                      <a:pt x="1102" y="190"/>
                    </a:lnTo>
                    <a:lnTo>
                      <a:pt x="1094" y="219"/>
                    </a:lnTo>
                    <a:lnTo>
                      <a:pt x="1091" y="271"/>
                    </a:lnTo>
                    <a:lnTo>
                      <a:pt x="1091" y="628"/>
                    </a:lnTo>
                    <a:lnTo>
                      <a:pt x="867" y="628"/>
                    </a:lnTo>
                    <a:lnTo>
                      <a:pt x="778" y="633"/>
                    </a:lnTo>
                    <a:lnTo>
                      <a:pt x="699" y="644"/>
                    </a:lnTo>
                    <a:lnTo>
                      <a:pt x="614" y="665"/>
                    </a:lnTo>
                    <a:lnTo>
                      <a:pt x="543" y="696"/>
                    </a:lnTo>
                    <a:lnTo>
                      <a:pt x="468" y="738"/>
                    </a:lnTo>
                    <a:lnTo>
                      <a:pt x="397" y="780"/>
                    </a:lnTo>
                    <a:lnTo>
                      <a:pt x="332" y="830"/>
                    </a:lnTo>
                    <a:lnTo>
                      <a:pt x="261" y="894"/>
                    </a:lnTo>
                    <a:lnTo>
                      <a:pt x="202" y="957"/>
                    </a:lnTo>
                    <a:lnTo>
                      <a:pt x="147" y="1028"/>
                    </a:lnTo>
                    <a:lnTo>
                      <a:pt x="102" y="1103"/>
                    </a:lnTo>
                    <a:lnTo>
                      <a:pt x="63" y="1179"/>
                    </a:lnTo>
                    <a:lnTo>
                      <a:pt x="39" y="1264"/>
                    </a:lnTo>
                    <a:lnTo>
                      <a:pt x="17" y="1348"/>
                    </a:lnTo>
                    <a:lnTo>
                      <a:pt x="5" y="1437"/>
                    </a:lnTo>
                    <a:lnTo>
                      <a:pt x="0" y="1529"/>
                    </a:lnTo>
                    <a:lnTo>
                      <a:pt x="5" y="1622"/>
                    </a:lnTo>
                    <a:lnTo>
                      <a:pt x="17" y="1706"/>
                    </a:lnTo>
                    <a:lnTo>
                      <a:pt x="39" y="1790"/>
                    </a:lnTo>
                    <a:lnTo>
                      <a:pt x="63" y="1870"/>
                    </a:lnTo>
                    <a:lnTo>
                      <a:pt x="102" y="1951"/>
                    </a:lnTo>
                    <a:lnTo>
                      <a:pt x="147" y="2026"/>
                    </a:lnTo>
                    <a:lnTo>
                      <a:pt x="202" y="2097"/>
                    </a:lnTo>
                    <a:lnTo>
                      <a:pt x="261" y="2165"/>
                    </a:lnTo>
                    <a:lnTo>
                      <a:pt x="332" y="2228"/>
                    </a:lnTo>
                    <a:lnTo>
                      <a:pt x="397" y="2279"/>
                    </a:lnTo>
                    <a:lnTo>
                      <a:pt x="468" y="2321"/>
                    </a:lnTo>
                    <a:lnTo>
                      <a:pt x="543" y="2355"/>
                    </a:lnTo>
                    <a:lnTo>
                      <a:pt x="614" y="2389"/>
                    </a:lnTo>
                    <a:lnTo>
                      <a:pt x="699" y="2410"/>
                    </a:lnTo>
                    <a:lnTo>
                      <a:pt x="778" y="2423"/>
                    </a:lnTo>
                    <a:lnTo>
                      <a:pt x="867" y="2431"/>
                    </a:lnTo>
                    <a:lnTo>
                      <a:pt x="1091" y="2431"/>
                    </a:lnTo>
                    <a:lnTo>
                      <a:pt x="1091" y="3163"/>
                    </a:lnTo>
                    <a:lnTo>
                      <a:pt x="350" y="3163"/>
                    </a:lnTo>
                    <a:lnTo>
                      <a:pt x="324" y="3163"/>
                    </a:lnTo>
                    <a:lnTo>
                      <a:pt x="295" y="3167"/>
                    </a:lnTo>
                    <a:lnTo>
                      <a:pt x="269" y="3175"/>
                    </a:lnTo>
                    <a:lnTo>
                      <a:pt x="244" y="3184"/>
                    </a:lnTo>
                    <a:lnTo>
                      <a:pt x="224" y="3192"/>
                    </a:lnTo>
                    <a:lnTo>
                      <a:pt x="202" y="3205"/>
                    </a:lnTo>
                    <a:lnTo>
                      <a:pt x="160" y="3242"/>
                    </a:lnTo>
                    <a:lnTo>
                      <a:pt x="123" y="3284"/>
                    </a:lnTo>
                    <a:lnTo>
                      <a:pt x="110" y="3305"/>
                    </a:lnTo>
                    <a:lnTo>
                      <a:pt x="102" y="3326"/>
                    </a:lnTo>
                    <a:lnTo>
                      <a:pt x="94" y="3352"/>
                    </a:lnTo>
                    <a:lnTo>
                      <a:pt x="84" y="3373"/>
                    </a:lnTo>
                    <a:lnTo>
                      <a:pt x="81" y="3432"/>
                    </a:lnTo>
                    <a:lnTo>
                      <a:pt x="84" y="3482"/>
                    </a:lnTo>
                    <a:lnTo>
                      <a:pt x="94" y="3508"/>
                    </a:lnTo>
                    <a:lnTo>
                      <a:pt x="102" y="3534"/>
                    </a:lnTo>
                    <a:lnTo>
                      <a:pt x="110" y="3558"/>
                    </a:lnTo>
                    <a:lnTo>
                      <a:pt x="123" y="3579"/>
                    </a:lnTo>
                    <a:lnTo>
                      <a:pt x="139" y="3600"/>
                    </a:lnTo>
                    <a:lnTo>
                      <a:pt x="160" y="3621"/>
                    </a:lnTo>
                    <a:lnTo>
                      <a:pt x="202" y="3655"/>
                    </a:lnTo>
                    <a:lnTo>
                      <a:pt x="224" y="3668"/>
                    </a:lnTo>
                    <a:lnTo>
                      <a:pt x="244" y="3676"/>
                    </a:lnTo>
                    <a:lnTo>
                      <a:pt x="269" y="3685"/>
                    </a:lnTo>
                    <a:lnTo>
                      <a:pt x="295" y="3693"/>
                    </a:lnTo>
                    <a:lnTo>
                      <a:pt x="350" y="3698"/>
                    </a:lnTo>
                    <a:lnTo>
                      <a:pt x="1091" y="3698"/>
                    </a:lnTo>
                    <a:lnTo>
                      <a:pt x="1091" y="4059"/>
                    </a:lnTo>
                    <a:lnTo>
                      <a:pt x="1094" y="4111"/>
                    </a:lnTo>
                    <a:lnTo>
                      <a:pt x="1102" y="4132"/>
                    </a:lnTo>
                    <a:lnTo>
                      <a:pt x="1112" y="4157"/>
                    </a:lnTo>
                    <a:lnTo>
                      <a:pt x="1120" y="4178"/>
                    </a:lnTo>
                    <a:lnTo>
                      <a:pt x="1136" y="4202"/>
                    </a:lnTo>
                    <a:lnTo>
                      <a:pt x="1154" y="4223"/>
                    </a:lnTo>
                    <a:lnTo>
                      <a:pt x="1170" y="4244"/>
                    </a:lnTo>
                    <a:lnTo>
                      <a:pt x="1212" y="4278"/>
                    </a:lnTo>
                    <a:lnTo>
                      <a:pt x="1233" y="4291"/>
                    </a:lnTo>
                    <a:lnTo>
                      <a:pt x="1255" y="4304"/>
                    </a:lnTo>
                    <a:lnTo>
                      <a:pt x="1310" y="4317"/>
                    </a:lnTo>
                    <a:lnTo>
                      <a:pt x="1360" y="4320"/>
                    </a:lnTo>
                    <a:lnTo>
                      <a:pt x="1410" y="4317"/>
                    </a:lnTo>
                    <a:lnTo>
                      <a:pt x="1461" y="4304"/>
                    </a:lnTo>
                    <a:lnTo>
                      <a:pt x="1485" y="4291"/>
                    </a:lnTo>
                    <a:lnTo>
                      <a:pt x="1506" y="4278"/>
                    </a:lnTo>
                    <a:lnTo>
                      <a:pt x="1548" y="4244"/>
                    </a:lnTo>
                    <a:lnTo>
                      <a:pt x="1566" y="4223"/>
                    </a:lnTo>
                    <a:lnTo>
                      <a:pt x="1582" y="4202"/>
                    </a:lnTo>
                    <a:lnTo>
                      <a:pt x="1595" y="4178"/>
                    </a:lnTo>
                    <a:lnTo>
                      <a:pt x="1603" y="4157"/>
                    </a:lnTo>
                    <a:lnTo>
                      <a:pt x="1613" y="4132"/>
                    </a:lnTo>
                    <a:lnTo>
                      <a:pt x="1621" y="4111"/>
                    </a:lnTo>
                    <a:lnTo>
                      <a:pt x="1624" y="4059"/>
                    </a:lnTo>
                    <a:lnTo>
                      <a:pt x="1624" y="3698"/>
                    </a:lnTo>
                    <a:lnTo>
                      <a:pt x="1856" y="3698"/>
                    </a:lnTo>
                    <a:lnTo>
                      <a:pt x="1940" y="3689"/>
                    </a:lnTo>
                    <a:lnTo>
                      <a:pt x="2025" y="3676"/>
                    </a:lnTo>
                    <a:lnTo>
                      <a:pt x="2101" y="3655"/>
                    </a:lnTo>
                    <a:lnTo>
                      <a:pt x="2179" y="3626"/>
                    </a:lnTo>
                    <a:lnTo>
                      <a:pt x="2252" y="3589"/>
                    </a:lnTo>
                    <a:lnTo>
                      <a:pt x="2323" y="3542"/>
                    </a:lnTo>
                    <a:lnTo>
                      <a:pt x="2386" y="3495"/>
                    </a:lnTo>
                    <a:lnTo>
                      <a:pt x="2448" y="3436"/>
                    </a:lnTo>
                    <a:lnTo>
                      <a:pt x="2453" y="3432"/>
                    </a:lnTo>
                    <a:lnTo>
                      <a:pt x="2516" y="3365"/>
                    </a:lnTo>
                    <a:lnTo>
                      <a:pt x="2568" y="3294"/>
                    </a:lnTo>
                    <a:lnTo>
                      <a:pt x="2613" y="3221"/>
                    </a:lnTo>
                    <a:lnTo>
                      <a:pt x="2651" y="3141"/>
                    </a:lnTo>
                    <a:lnTo>
                      <a:pt x="2680" y="3062"/>
                    </a:lnTo>
                    <a:lnTo>
                      <a:pt x="2701" y="2978"/>
                    </a:lnTo>
                    <a:lnTo>
                      <a:pt x="2714" y="2890"/>
                    </a:lnTo>
                    <a:lnTo>
                      <a:pt x="2719" y="2796"/>
                    </a:lnTo>
                    <a:lnTo>
                      <a:pt x="2719" y="2793"/>
                    </a:lnTo>
                    <a:lnTo>
                      <a:pt x="2714" y="2700"/>
                    </a:lnTo>
                    <a:lnTo>
                      <a:pt x="2701" y="2616"/>
                    </a:lnTo>
                    <a:close/>
                    <a:moveTo>
                      <a:pt x="1175" y="1893"/>
                    </a:moveTo>
                    <a:lnTo>
                      <a:pt x="956" y="1893"/>
                    </a:lnTo>
                    <a:lnTo>
                      <a:pt x="922" y="1889"/>
                    </a:lnTo>
                    <a:lnTo>
                      <a:pt x="891" y="1885"/>
                    </a:lnTo>
                    <a:lnTo>
                      <a:pt x="851" y="1872"/>
                    </a:lnTo>
                    <a:lnTo>
                      <a:pt x="820" y="1859"/>
                    </a:lnTo>
                    <a:lnTo>
                      <a:pt x="794" y="1848"/>
                    </a:lnTo>
                    <a:lnTo>
                      <a:pt x="764" y="1830"/>
                    </a:lnTo>
                    <a:lnTo>
                      <a:pt x="738" y="1809"/>
                    </a:lnTo>
                    <a:lnTo>
                      <a:pt x="711" y="1785"/>
                    </a:lnTo>
                    <a:lnTo>
                      <a:pt x="680" y="1759"/>
                    </a:lnTo>
                    <a:lnTo>
                      <a:pt x="659" y="1730"/>
                    </a:lnTo>
                    <a:lnTo>
                      <a:pt x="641" y="1696"/>
                    </a:lnTo>
                    <a:lnTo>
                      <a:pt x="624" y="1667"/>
                    </a:lnTo>
                    <a:lnTo>
                      <a:pt x="611" y="1633"/>
                    </a:lnTo>
                    <a:lnTo>
                      <a:pt x="603" y="1599"/>
                    </a:lnTo>
                    <a:lnTo>
                      <a:pt x="598" y="1566"/>
                    </a:lnTo>
                    <a:lnTo>
                      <a:pt x="598" y="1529"/>
                    </a:lnTo>
                    <a:lnTo>
                      <a:pt x="598" y="1492"/>
                    </a:lnTo>
                    <a:lnTo>
                      <a:pt x="603" y="1458"/>
                    </a:lnTo>
                    <a:lnTo>
                      <a:pt x="611" y="1424"/>
                    </a:lnTo>
                    <a:lnTo>
                      <a:pt x="624" y="1390"/>
                    </a:lnTo>
                    <a:lnTo>
                      <a:pt x="641" y="1353"/>
                    </a:lnTo>
                    <a:lnTo>
                      <a:pt x="659" y="1322"/>
                    </a:lnTo>
                    <a:lnTo>
                      <a:pt x="680" y="1293"/>
                    </a:lnTo>
                    <a:lnTo>
                      <a:pt x="711" y="1269"/>
                    </a:lnTo>
                    <a:lnTo>
                      <a:pt x="738" y="1243"/>
                    </a:lnTo>
                    <a:lnTo>
                      <a:pt x="764" y="1227"/>
                    </a:lnTo>
                    <a:lnTo>
                      <a:pt x="794" y="1206"/>
                    </a:lnTo>
                    <a:lnTo>
                      <a:pt x="820" y="1189"/>
                    </a:lnTo>
                    <a:lnTo>
                      <a:pt x="851" y="1176"/>
                    </a:lnTo>
                    <a:lnTo>
                      <a:pt x="891" y="1168"/>
                    </a:lnTo>
                    <a:lnTo>
                      <a:pt x="922" y="1165"/>
                    </a:lnTo>
                    <a:lnTo>
                      <a:pt x="956" y="1160"/>
                    </a:lnTo>
                    <a:lnTo>
                      <a:pt x="1175" y="1160"/>
                    </a:lnTo>
                    <a:lnTo>
                      <a:pt x="1175" y="1893"/>
                    </a:lnTo>
                    <a:close/>
                    <a:moveTo>
                      <a:pt x="2221" y="2780"/>
                    </a:moveTo>
                    <a:lnTo>
                      <a:pt x="2221" y="2783"/>
                    </a:lnTo>
                    <a:lnTo>
                      <a:pt x="2221" y="2822"/>
                    </a:lnTo>
                    <a:lnTo>
                      <a:pt x="2218" y="2856"/>
                    </a:lnTo>
                    <a:lnTo>
                      <a:pt x="2205" y="2893"/>
                    </a:lnTo>
                    <a:lnTo>
                      <a:pt x="2197" y="2927"/>
                    </a:lnTo>
                    <a:lnTo>
                      <a:pt x="2183" y="2957"/>
                    </a:lnTo>
                    <a:lnTo>
                      <a:pt x="2167" y="2986"/>
                    </a:lnTo>
                    <a:lnTo>
                      <a:pt x="2142" y="3015"/>
                    </a:lnTo>
                    <a:lnTo>
                      <a:pt x="2118" y="3044"/>
                    </a:lnTo>
                    <a:lnTo>
                      <a:pt x="2094" y="3070"/>
                    </a:lnTo>
                    <a:lnTo>
                      <a:pt x="2072" y="3088"/>
                    </a:lnTo>
                    <a:lnTo>
                      <a:pt x="2047" y="3104"/>
                    </a:lnTo>
                    <a:lnTo>
                      <a:pt x="2020" y="3122"/>
                    </a:lnTo>
                    <a:lnTo>
                      <a:pt x="1988" y="3133"/>
                    </a:lnTo>
                    <a:lnTo>
                      <a:pt x="1956" y="3143"/>
                    </a:lnTo>
                    <a:lnTo>
                      <a:pt x="1928" y="3146"/>
                    </a:lnTo>
                    <a:lnTo>
                      <a:pt x="1896" y="3151"/>
                    </a:lnTo>
                    <a:lnTo>
                      <a:pt x="1698" y="3151"/>
                    </a:lnTo>
                    <a:lnTo>
                      <a:pt x="1698" y="2418"/>
                    </a:lnTo>
                    <a:lnTo>
                      <a:pt x="1896" y="2418"/>
                    </a:lnTo>
                    <a:lnTo>
                      <a:pt x="1923" y="2421"/>
                    </a:lnTo>
                    <a:lnTo>
                      <a:pt x="1956" y="2426"/>
                    </a:lnTo>
                    <a:lnTo>
                      <a:pt x="1988" y="2434"/>
                    </a:lnTo>
                    <a:lnTo>
                      <a:pt x="2020" y="2447"/>
                    </a:lnTo>
                    <a:lnTo>
                      <a:pt x="2047" y="2460"/>
                    </a:lnTo>
                    <a:lnTo>
                      <a:pt x="2072" y="2481"/>
                    </a:lnTo>
                    <a:lnTo>
                      <a:pt x="2094" y="2497"/>
                    </a:lnTo>
                    <a:lnTo>
                      <a:pt x="2118" y="2522"/>
                    </a:lnTo>
                    <a:lnTo>
                      <a:pt x="2142" y="2551"/>
                    </a:lnTo>
                    <a:lnTo>
                      <a:pt x="2167" y="2582"/>
                    </a:lnTo>
                    <a:lnTo>
                      <a:pt x="2183" y="2611"/>
                    </a:lnTo>
                    <a:lnTo>
                      <a:pt x="2197" y="2640"/>
                    </a:lnTo>
                    <a:lnTo>
                      <a:pt x="2210" y="2674"/>
                    </a:lnTo>
                    <a:lnTo>
                      <a:pt x="2218" y="2708"/>
                    </a:lnTo>
                    <a:lnTo>
                      <a:pt x="2221" y="2746"/>
                    </a:lnTo>
                    <a:lnTo>
                      <a:pt x="2221" y="278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nvGrpSpPr>
              <p:cNvPr id="193" name="Group 192"/>
              <p:cNvGrpSpPr/>
              <p:nvPr/>
            </p:nvGrpSpPr>
            <p:grpSpPr>
              <a:xfrm>
                <a:off x="3661466" y="5442422"/>
                <a:ext cx="269077" cy="677391"/>
                <a:chOff x="3661466" y="5442422"/>
                <a:chExt cx="269077" cy="677391"/>
              </a:xfrm>
              <a:grpFill/>
            </p:grpSpPr>
            <p:sp>
              <p:nvSpPr>
                <p:cNvPr id="194" name="Freeform: Shape 772"/>
                <p:cNvSpPr/>
                <p:nvPr/>
              </p:nvSpPr>
              <p:spPr bwMode="auto">
                <a:xfrm>
                  <a:off x="3661466" y="5442422"/>
                  <a:ext cx="269077" cy="373571"/>
                </a:xfrm>
                <a:custGeom>
                  <a:avLst/>
                  <a:gdLst>
                    <a:gd name="connsiteX0" fmla="*/ 147140 w 269077"/>
                    <a:gd name="connsiteY0" fmla="*/ 177466 h 373571"/>
                    <a:gd name="connsiteX1" fmla="*/ 146522 w 269077"/>
                    <a:gd name="connsiteY1" fmla="*/ 177635 h 373571"/>
                    <a:gd name="connsiteX2" fmla="*/ 145737 w 269077"/>
                    <a:gd name="connsiteY2" fmla="*/ 177915 h 373571"/>
                    <a:gd name="connsiteX3" fmla="*/ 133670 w 269077"/>
                    <a:gd name="connsiteY3" fmla="*/ 183640 h 373571"/>
                    <a:gd name="connsiteX4" fmla="*/ 121324 w 269077"/>
                    <a:gd name="connsiteY4" fmla="*/ 179038 h 373571"/>
                    <a:gd name="connsiteX5" fmla="*/ 120594 w 269077"/>
                    <a:gd name="connsiteY5" fmla="*/ 178757 h 373571"/>
                    <a:gd name="connsiteX6" fmla="*/ 119752 w 269077"/>
                    <a:gd name="connsiteY6" fmla="*/ 178645 h 373571"/>
                    <a:gd name="connsiteX7" fmla="*/ 119079 w 269077"/>
                    <a:gd name="connsiteY7" fmla="*/ 178645 h 373571"/>
                    <a:gd name="connsiteX8" fmla="*/ 118237 w 269077"/>
                    <a:gd name="connsiteY8" fmla="*/ 178757 h 373571"/>
                    <a:gd name="connsiteX9" fmla="*/ 117451 w 269077"/>
                    <a:gd name="connsiteY9" fmla="*/ 179038 h 373571"/>
                    <a:gd name="connsiteX10" fmla="*/ 116778 w 269077"/>
                    <a:gd name="connsiteY10" fmla="*/ 179374 h 373571"/>
                    <a:gd name="connsiteX11" fmla="*/ 116160 w 269077"/>
                    <a:gd name="connsiteY11" fmla="*/ 179711 h 373571"/>
                    <a:gd name="connsiteX12" fmla="*/ 115543 w 269077"/>
                    <a:gd name="connsiteY12" fmla="*/ 180385 h 373571"/>
                    <a:gd name="connsiteX13" fmla="*/ 106564 w 269077"/>
                    <a:gd name="connsiteY13" fmla="*/ 190038 h 373571"/>
                    <a:gd name="connsiteX14" fmla="*/ 93319 w 269077"/>
                    <a:gd name="connsiteY14" fmla="*/ 190487 h 373571"/>
                    <a:gd name="connsiteX15" fmla="*/ 92365 w 269077"/>
                    <a:gd name="connsiteY15" fmla="*/ 190599 h 373571"/>
                    <a:gd name="connsiteX16" fmla="*/ 91747 w 269077"/>
                    <a:gd name="connsiteY16" fmla="*/ 190767 h 373571"/>
                    <a:gd name="connsiteX17" fmla="*/ 91018 w 269077"/>
                    <a:gd name="connsiteY17" fmla="*/ 191048 h 373571"/>
                    <a:gd name="connsiteX18" fmla="*/ 90288 w 269077"/>
                    <a:gd name="connsiteY18" fmla="*/ 191553 h 373571"/>
                    <a:gd name="connsiteX19" fmla="*/ 90401 w 269077"/>
                    <a:gd name="connsiteY19" fmla="*/ 191553 h 373571"/>
                    <a:gd name="connsiteX20" fmla="*/ 89783 w 269077"/>
                    <a:gd name="connsiteY20" fmla="*/ 192002 h 373571"/>
                    <a:gd name="connsiteX21" fmla="*/ 89166 w 269077"/>
                    <a:gd name="connsiteY21" fmla="*/ 192563 h 373571"/>
                    <a:gd name="connsiteX22" fmla="*/ 88885 w 269077"/>
                    <a:gd name="connsiteY22" fmla="*/ 193180 h 373571"/>
                    <a:gd name="connsiteX23" fmla="*/ 88492 w 269077"/>
                    <a:gd name="connsiteY23" fmla="*/ 193910 h 373571"/>
                    <a:gd name="connsiteX24" fmla="*/ 84003 w 269077"/>
                    <a:gd name="connsiteY24" fmla="*/ 206425 h 373571"/>
                    <a:gd name="connsiteX25" fmla="*/ 71880 w 269077"/>
                    <a:gd name="connsiteY25" fmla="*/ 211925 h 373571"/>
                    <a:gd name="connsiteX26" fmla="*/ 71151 w 269077"/>
                    <a:gd name="connsiteY26" fmla="*/ 212262 h 373571"/>
                    <a:gd name="connsiteX27" fmla="*/ 70590 w 269077"/>
                    <a:gd name="connsiteY27" fmla="*/ 212711 h 373571"/>
                    <a:gd name="connsiteX28" fmla="*/ 70084 w 269077"/>
                    <a:gd name="connsiteY28" fmla="*/ 213272 h 373571"/>
                    <a:gd name="connsiteX29" fmla="*/ 69636 w 269077"/>
                    <a:gd name="connsiteY29" fmla="*/ 213889 h 373571"/>
                    <a:gd name="connsiteX30" fmla="*/ 69187 w 269077"/>
                    <a:gd name="connsiteY30" fmla="*/ 214619 h 373571"/>
                    <a:gd name="connsiteX31" fmla="*/ 68906 w 269077"/>
                    <a:gd name="connsiteY31" fmla="*/ 215348 h 373571"/>
                    <a:gd name="connsiteX32" fmla="*/ 68794 w 269077"/>
                    <a:gd name="connsiteY32" fmla="*/ 216078 h 373571"/>
                    <a:gd name="connsiteX33" fmla="*/ 68738 w 269077"/>
                    <a:gd name="connsiteY33" fmla="*/ 216808 h 373571"/>
                    <a:gd name="connsiteX34" fmla="*/ 69355 w 269077"/>
                    <a:gd name="connsiteY34" fmla="*/ 229996 h 373571"/>
                    <a:gd name="connsiteX35" fmla="*/ 60375 w 269077"/>
                    <a:gd name="connsiteY35" fmla="*/ 239649 h 373571"/>
                    <a:gd name="connsiteX36" fmla="*/ 59870 w 269077"/>
                    <a:gd name="connsiteY36" fmla="*/ 240210 h 373571"/>
                    <a:gd name="connsiteX37" fmla="*/ 59421 w 269077"/>
                    <a:gd name="connsiteY37" fmla="*/ 241052 h 373571"/>
                    <a:gd name="connsiteX38" fmla="*/ 59141 w 269077"/>
                    <a:gd name="connsiteY38" fmla="*/ 241670 h 373571"/>
                    <a:gd name="connsiteX39" fmla="*/ 58972 w 269077"/>
                    <a:gd name="connsiteY39" fmla="*/ 242399 h 373571"/>
                    <a:gd name="connsiteX40" fmla="*/ 58860 w 269077"/>
                    <a:gd name="connsiteY40" fmla="*/ 243185 h 373571"/>
                    <a:gd name="connsiteX41" fmla="*/ 58972 w 269077"/>
                    <a:gd name="connsiteY41" fmla="*/ 243914 h 373571"/>
                    <a:gd name="connsiteX42" fmla="*/ 59028 w 269077"/>
                    <a:gd name="connsiteY42" fmla="*/ 244756 h 373571"/>
                    <a:gd name="connsiteX43" fmla="*/ 59421 w 269077"/>
                    <a:gd name="connsiteY43" fmla="*/ 245430 h 373571"/>
                    <a:gd name="connsiteX44" fmla="*/ 65034 w 269077"/>
                    <a:gd name="connsiteY44" fmla="*/ 257496 h 373571"/>
                    <a:gd name="connsiteX45" fmla="*/ 60375 w 269077"/>
                    <a:gd name="connsiteY45" fmla="*/ 269787 h 373571"/>
                    <a:gd name="connsiteX46" fmla="*/ 60151 w 269077"/>
                    <a:gd name="connsiteY46" fmla="*/ 270572 h 373571"/>
                    <a:gd name="connsiteX47" fmla="*/ 60039 w 269077"/>
                    <a:gd name="connsiteY47" fmla="*/ 271414 h 373571"/>
                    <a:gd name="connsiteX48" fmla="*/ 60039 w 269077"/>
                    <a:gd name="connsiteY48" fmla="*/ 272144 h 373571"/>
                    <a:gd name="connsiteX49" fmla="*/ 60207 w 269077"/>
                    <a:gd name="connsiteY49" fmla="*/ 272817 h 373571"/>
                    <a:gd name="connsiteX50" fmla="*/ 60488 w 269077"/>
                    <a:gd name="connsiteY50" fmla="*/ 273659 h 373571"/>
                    <a:gd name="connsiteX51" fmla="*/ 60768 w 269077"/>
                    <a:gd name="connsiteY51" fmla="*/ 274389 h 373571"/>
                    <a:gd name="connsiteX52" fmla="*/ 61217 w 269077"/>
                    <a:gd name="connsiteY52" fmla="*/ 274950 h 373571"/>
                    <a:gd name="connsiteX53" fmla="*/ 61666 w 269077"/>
                    <a:gd name="connsiteY53" fmla="*/ 275567 h 373571"/>
                    <a:gd name="connsiteX54" fmla="*/ 71488 w 269077"/>
                    <a:gd name="connsiteY54" fmla="*/ 284434 h 373571"/>
                    <a:gd name="connsiteX55" fmla="*/ 71993 w 269077"/>
                    <a:gd name="connsiteY55" fmla="*/ 297679 h 373571"/>
                    <a:gd name="connsiteX56" fmla="*/ 72049 w 269077"/>
                    <a:gd name="connsiteY56" fmla="*/ 298521 h 373571"/>
                    <a:gd name="connsiteX57" fmla="*/ 72217 w 269077"/>
                    <a:gd name="connsiteY57" fmla="*/ 299138 h 373571"/>
                    <a:gd name="connsiteX58" fmla="*/ 72610 w 269077"/>
                    <a:gd name="connsiteY58" fmla="*/ 299868 h 373571"/>
                    <a:gd name="connsiteX59" fmla="*/ 72947 w 269077"/>
                    <a:gd name="connsiteY59" fmla="*/ 300598 h 373571"/>
                    <a:gd name="connsiteX60" fmla="*/ 73508 w 269077"/>
                    <a:gd name="connsiteY60" fmla="*/ 301159 h 373571"/>
                    <a:gd name="connsiteX61" fmla="*/ 74125 w 269077"/>
                    <a:gd name="connsiteY61" fmla="*/ 301664 h 373571"/>
                    <a:gd name="connsiteX62" fmla="*/ 74743 w 269077"/>
                    <a:gd name="connsiteY62" fmla="*/ 302057 h 373571"/>
                    <a:gd name="connsiteX63" fmla="*/ 75416 w 269077"/>
                    <a:gd name="connsiteY63" fmla="*/ 302393 h 373571"/>
                    <a:gd name="connsiteX64" fmla="*/ 87875 w 269077"/>
                    <a:gd name="connsiteY64" fmla="*/ 306995 h 373571"/>
                    <a:gd name="connsiteX65" fmla="*/ 93487 w 269077"/>
                    <a:gd name="connsiteY65" fmla="*/ 318837 h 373571"/>
                    <a:gd name="connsiteX66" fmla="*/ 93824 w 269077"/>
                    <a:gd name="connsiteY66" fmla="*/ 319567 h 373571"/>
                    <a:gd name="connsiteX67" fmla="*/ 94273 w 269077"/>
                    <a:gd name="connsiteY67" fmla="*/ 320240 h 373571"/>
                    <a:gd name="connsiteX68" fmla="*/ 94834 w 269077"/>
                    <a:gd name="connsiteY68" fmla="*/ 320857 h 373571"/>
                    <a:gd name="connsiteX69" fmla="*/ 95452 w 269077"/>
                    <a:gd name="connsiteY69" fmla="*/ 321194 h 373571"/>
                    <a:gd name="connsiteX70" fmla="*/ 96181 w 269077"/>
                    <a:gd name="connsiteY70" fmla="*/ 321587 h 373571"/>
                    <a:gd name="connsiteX71" fmla="*/ 96911 w 269077"/>
                    <a:gd name="connsiteY71" fmla="*/ 321868 h 373571"/>
                    <a:gd name="connsiteX72" fmla="*/ 97640 w 269077"/>
                    <a:gd name="connsiteY72" fmla="*/ 321924 h 373571"/>
                    <a:gd name="connsiteX73" fmla="*/ 98426 w 269077"/>
                    <a:gd name="connsiteY73" fmla="*/ 321924 h 373571"/>
                    <a:gd name="connsiteX74" fmla="*/ 111671 w 269077"/>
                    <a:gd name="connsiteY74" fmla="*/ 321363 h 373571"/>
                    <a:gd name="connsiteX75" fmla="*/ 121492 w 269077"/>
                    <a:gd name="connsiteY75" fmla="*/ 330454 h 373571"/>
                    <a:gd name="connsiteX76" fmla="*/ 122053 w 269077"/>
                    <a:gd name="connsiteY76" fmla="*/ 330959 h 373571"/>
                    <a:gd name="connsiteX77" fmla="*/ 122839 w 269077"/>
                    <a:gd name="connsiteY77" fmla="*/ 331352 h 373571"/>
                    <a:gd name="connsiteX78" fmla="*/ 123512 w 269077"/>
                    <a:gd name="connsiteY78" fmla="*/ 331521 h 373571"/>
                    <a:gd name="connsiteX79" fmla="*/ 124186 w 269077"/>
                    <a:gd name="connsiteY79" fmla="*/ 331801 h 373571"/>
                    <a:gd name="connsiteX80" fmla="*/ 125028 w 269077"/>
                    <a:gd name="connsiteY80" fmla="*/ 331801 h 373571"/>
                    <a:gd name="connsiteX81" fmla="*/ 125813 w 269077"/>
                    <a:gd name="connsiteY81" fmla="*/ 331801 h 373571"/>
                    <a:gd name="connsiteX82" fmla="*/ 126543 w 269077"/>
                    <a:gd name="connsiteY82" fmla="*/ 331577 h 373571"/>
                    <a:gd name="connsiteX83" fmla="*/ 127273 w 269077"/>
                    <a:gd name="connsiteY83" fmla="*/ 331352 h 373571"/>
                    <a:gd name="connsiteX84" fmla="*/ 139395 w 269077"/>
                    <a:gd name="connsiteY84" fmla="*/ 325740 h 373571"/>
                    <a:gd name="connsiteX85" fmla="*/ 151798 w 269077"/>
                    <a:gd name="connsiteY85" fmla="*/ 330454 h 373571"/>
                    <a:gd name="connsiteX86" fmla="*/ 152584 w 269077"/>
                    <a:gd name="connsiteY86" fmla="*/ 330623 h 373571"/>
                    <a:gd name="connsiteX87" fmla="*/ 153425 w 269077"/>
                    <a:gd name="connsiteY87" fmla="*/ 330679 h 373571"/>
                    <a:gd name="connsiteX88" fmla="*/ 154043 w 269077"/>
                    <a:gd name="connsiteY88" fmla="*/ 330679 h 373571"/>
                    <a:gd name="connsiteX89" fmla="*/ 154828 w 269077"/>
                    <a:gd name="connsiteY89" fmla="*/ 330510 h 373571"/>
                    <a:gd name="connsiteX90" fmla="*/ 155670 w 269077"/>
                    <a:gd name="connsiteY90" fmla="*/ 330342 h 373571"/>
                    <a:gd name="connsiteX91" fmla="*/ 156288 w 269077"/>
                    <a:gd name="connsiteY91" fmla="*/ 330061 h 373571"/>
                    <a:gd name="connsiteX92" fmla="*/ 156905 w 269077"/>
                    <a:gd name="connsiteY92" fmla="*/ 329500 h 373571"/>
                    <a:gd name="connsiteX93" fmla="*/ 157466 w 269077"/>
                    <a:gd name="connsiteY93" fmla="*/ 328995 h 373571"/>
                    <a:gd name="connsiteX94" fmla="*/ 166502 w 269077"/>
                    <a:gd name="connsiteY94" fmla="*/ 319230 h 373571"/>
                    <a:gd name="connsiteX95" fmla="*/ 179803 w 269077"/>
                    <a:gd name="connsiteY95" fmla="*/ 318781 h 373571"/>
                    <a:gd name="connsiteX96" fmla="*/ 180588 w 269077"/>
                    <a:gd name="connsiteY96" fmla="*/ 318781 h 373571"/>
                    <a:gd name="connsiteX97" fmla="*/ 181262 w 269077"/>
                    <a:gd name="connsiteY97" fmla="*/ 318613 h 373571"/>
                    <a:gd name="connsiteX98" fmla="*/ 182047 w 269077"/>
                    <a:gd name="connsiteY98" fmla="*/ 318220 h 373571"/>
                    <a:gd name="connsiteX99" fmla="*/ 182665 w 269077"/>
                    <a:gd name="connsiteY99" fmla="*/ 317771 h 373571"/>
                    <a:gd name="connsiteX100" fmla="*/ 183226 w 269077"/>
                    <a:gd name="connsiteY100" fmla="*/ 317322 h 373571"/>
                    <a:gd name="connsiteX101" fmla="*/ 183787 w 269077"/>
                    <a:gd name="connsiteY101" fmla="*/ 316761 h 373571"/>
                    <a:gd name="connsiteX102" fmla="*/ 184236 w 269077"/>
                    <a:gd name="connsiteY102" fmla="*/ 316031 h 373571"/>
                    <a:gd name="connsiteX103" fmla="*/ 184517 w 269077"/>
                    <a:gd name="connsiteY103" fmla="*/ 315414 h 373571"/>
                    <a:gd name="connsiteX104" fmla="*/ 189119 w 269077"/>
                    <a:gd name="connsiteY104" fmla="*/ 302955 h 373571"/>
                    <a:gd name="connsiteX105" fmla="*/ 201241 w 269077"/>
                    <a:gd name="connsiteY105" fmla="*/ 297511 h 373571"/>
                    <a:gd name="connsiteX106" fmla="*/ 201915 w 269077"/>
                    <a:gd name="connsiteY106" fmla="*/ 297174 h 373571"/>
                    <a:gd name="connsiteX107" fmla="*/ 202588 w 269077"/>
                    <a:gd name="connsiteY107" fmla="*/ 296613 h 373571"/>
                    <a:gd name="connsiteX108" fmla="*/ 203037 w 269077"/>
                    <a:gd name="connsiteY108" fmla="*/ 296052 h 373571"/>
                    <a:gd name="connsiteX109" fmla="*/ 203486 w 269077"/>
                    <a:gd name="connsiteY109" fmla="*/ 295547 h 373571"/>
                    <a:gd name="connsiteX110" fmla="*/ 203542 w 269077"/>
                    <a:gd name="connsiteY110" fmla="*/ 295547 h 373571"/>
                    <a:gd name="connsiteX111" fmla="*/ 203823 w 269077"/>
                    <a:gd name="connsiteY111" fmla="*/ 294705 h 373571"/>
                    <a:gd name="connsiteX112" fmla="*/ 204103 w 269077"/>
                    <a:gd name="connsiteY112" fmla="*/ 294087 h 373571"/>
                    <a:gd name="connsiteX113" fmla="*/ 204216 w 269077"/>
                    <a:gd name="connsiteY113" fmla="*/ 293302 h 373571"/>
                    <a:gd name="connsiteX114" fmla="*/ 204272 w 269077"/>
                    <a:gd name="connsiteY114" fmla="*/ 292572 h 373571"/>
                    <a:gd name="connsiteX115" fmla="*/ 203654 w 269077"/>
                    <a:gd name="connsiteY115" fmla="*/ 279271 h 373571"/>
                    <a:gd name="connsiteX116" fmla="*/ 212802 w 269077"/>
                    <a:gd name="connsiteY116" fmla="*/ 269618 h 373571"/>
                    <a:gd name="connsiteX117" fmla="*/ 213251 w 269077"/>
                    <a:gd name="connsiteY117" fmla="*/ 269057 h 373571"/>
                    <a:gd name="connsiteX118" fmla="*/ 213700 w 269077"/>
                    <a:gd name="connsiteY118" fmla="*/ 268440 h 373571"/>
                    <a:gd name="connsiteX119" fmla="*/ 213869 w 269077"/>
                    <a:gd name="connsiteY119" fmla="*/ 267710 h 373571"/>
                    <a:gd name="connsiteX120" fmla="*/ 214037 w 269077"/>
                    <a:gd name="connsiteY120" fmla="*/ 266868 h 373571"/>
                    <a:gd name="connsiteX121" fmla="*/ 214149 w 269077"/>
                    <a:gd name="connsiteY121" fmla="*/ 266083 h 373571"/>
                    <a:gd name="connsiteX122" fmla="*/ 214037 w 269077"/>
                    <a:gd name="connsiteY122" fmla="*/ 265353 h 373571"/>
                    <a:gd name="connsiteX123" fmla="*/ 213869 w 269077"/>
                    <a:gd name="connsiteY123" fmla="*/ 264623 h 373571"/>
                    <a:gd name="connsiteX124" fmla="*/ 213700 w 269077"/>
                    <a:gd name="connsiteY124" fmla="*/ 263782 h 373571"/>
                    <a:gd name="connsiteX125" fmla="*/ 208200 w 269077"/>
                    <a:gd name="connsiteY125" fmla="*/ 251884 h 373571"/>
                    <a:gd name="connsiteX126" fmla="*/ 212802 w 269077"/>
                    <a:gd name="connsiteY126" fmla="*/ 239481 h 373571"/>
                    <a:gd name="connsiteX127" fmla="*/ 212971 w 269077"/>
                    <a:gd name="connsiteY127" fmla="*/ 238751 h 373571"/>
                    <a:gd name="connsiteX128" fmla="*/ 213083 w 269077"/>
                    <a:gd name="connsiteY128" fmla="*/ 238022 h 373571"/>
                    <a:gd name="connsiteX129" fmla="*/ 213083 w 269077"/>
                    <a:gd name="connsiteY129" fmla="*/ 237124 h 373571"/>
                    <a:gd name="connsiteX130" fmla="*/ 212858 w 269077"/>
                    <a:gd name="connsiteY130" fmla="*/ 236394 h 373571"/>
                    <a:gd name="connsiteX131" fmla="*/ 212690 w 269077"/>
                    <a:gd name="connsiteY131" fmla="*/ 235665 h 373571"/>
                    <a:gd name="connsiteX132" fmla="*/ 212353 w 269077"/>
                    <a:gd name="connsiteY132" fmla="*/ 234991 h 373571"/>
                    <a:gd name="connsiteX133" fmla="*/ 211904 w 269077"/>
                    <a:gd name="connsiteY133" fmla="*/ 234430 h 373571"/>
                    <a:gd name="connsiteX134" fmla="*/ 211455 w 269077"/>
                    <a:gd name="connsiteY134" fmla="*/ 233813 h 373571"/>
                    <a:gd name="connsiteX135" fmla="*/ 201466 w 269077"/>
                    <a:gd name="connsiteY135" fmla="*/ 224945 h 373571"/>
                    <a:gd name="connsiteX136" fmla="*/ 201129 w 269077"/>
                    <a:gd name="connsiteY136" fmla="*/ 211757 h 373571"/>
                    <a:gd name="connsiteX137" fmla="*/ 201017 w 269077"/>
                    <a:gd name="connsiteY137" fmla="*/ 210915 h 373571"/>
                    <a:gd name="connsiteX138" fmla="*/ 200736 w 269077"/>
                    <a:gd name="connsiteY138" fmla="*/ 210129 h 373571"/>
                    <a:gd name="connsiteX139" fmla="*/ 200512 w 269077"/>
                    <a:gd name="connsiteY139" fmla="*/ 209456 h 373571"/>
                    <a:gd name="connsiteX140" fmla="*/ 200119 w 269077"/>
                    <a:gd name="connsiteY140" fmla="*/ 208838 h 373571"/>
                    <a:gd name="connsiteX141" fmla="*/ 199614 w 269077"/>
                    <a:gd name="connsiteY141" fmla="*/ 208221 h 373571"/>
                    <a:gd name="connsiteX142" fmla="*/ 199052 w 269077"/>
                    <a:gd name="connsiteY142" fmla="*/ 207660 h 373571"/>
                    <a:gd name="connsiteX143" fmla="*/ 198435 w 269077"/>
                    <a:gd name="connsiteY143" fmla="*/ 207323 h 373571"/>
                    <a:gd name="connsiteX144" fmla="*/ 197705 w 269077"/>
                    <a:gd name="connsiteY144" fmla="*/ 206930 h 373571"/>
                    <a:gd name="connsiteX145" fmla="*/ 197593 w 269077"/>
                    <a:gd name="connsiteY145" fmla="*/ 206930 h 373571"/>
                    <a:gd name="connsiteX146" fmla="*/ 185190 w 269077"/>
                    <a:gd name="connsiteY146" fmla="*/ 202440 h 373571"/>
                    <a:gd name="connsiteX147" fmla="*/ 179634 w 269077"/>
                    <a:gd name="connsiteY147" fmla="*/ 190318 h 373571"/>
                    <a:gd name="connsiteX148" fmla="*/ 179241 w 269077"/>
                    <a:gd name="connsiteY148" fmla="*/ 189701 h 373571"/>
                    <a:gd name="connsiteX149" fmla="*/ 178792 w 269077"/>
                    <a:gd name="connsiteY149" fmla="*/ 189027 h 373571"/>
                    <a:gd name="connsiteX150" fmla="*/ 178175 w 269077"/>
                    <a:gd name="connsiteY150" fmla="*/ 188578 h 373571"/>
                    <a:gd name="connsiteX151" fmla="*/ 177558 w 269077"/>
                    <a:gd name="connsiteY151" fmla="*/ 188073 h 373571"/>
                    <a:gd name="connsiteX152" fmla="*/ 177558 w 269077"/>
                    <a:gd name="connsiteY152" fmla="*/ 187961 h 373571"/>
                    <a:gd name="connsiteX153" fmla="*/ 176828 w 269077"/>
                    <a:gd name="connsiteY153" fmla="*/ 187680 h 373571"/>
                    <a:gd name="connsiteX154" fmla="*/ 176155 w 269077"/>
                    <a:gd name="connsiteY154" fmla="*/ 187512 h 373571"/>
                    <a:gd name="connsiteX155" fmla="*/ 175369 w 269077"/>
                    <a:gd name="connsiteY155" fmla="*/ 187344 h 373571"/>
                    <a:gd name="connsiteX156" fmla="*/ 174527 w 269077"/>
                    <a:gd name="connsiteY156" fmla="*/ 187344 h 373571"/>
                    <a:gd name="connsiteX157" fmla="*/ 161282 w 269077"/>
                    <a:gd name="connsiteY157" fmla="*/ 187849 h 373571"/>
                    <a:gd name="connsiteX158" fmla="*/ 151517 w 269077"/>
                    <a:gd name="connsiteY158" fmla="*/ 178925 h 373571"/>
                    <a:gd name="connsiteX159" fmla="*/ 150956 w 269077"/>
                    <a:gd name="connsiteY159" fmla="*/ 178364 h 373571"/>
                    <a:gd name="connsiteX160" fmla="*/ 150226 w 269077"/>
                    <a:gd name="connsiteY160" fmla="*/ 178027 h 373571"/>
                    <a:gd name="connsiteX161" fmla="*/ 149609 w 269077"/>
                    <a:gd name="connsiteY161" fmla="*/ 177635 h 373571"/>
                    <a:gd name="connsiteX162" fmla="*/ 148879 w 269077"/>
                    <a:gd name="connsiteY162" fmla="*/ 177466 h 373571"/>
                    <a:gd name="connsiteX163" fmla="*/ 147982 w 269077"/>
                    <a:gd name="connsiteY163" fmla="*/ 177466 h 373571"/>
                    <a:gd name="connsiteX164" fmla="*/ 176577 w 269077"/>
                    <a:gd name="connsiteY164" fmla="*/ 81430 h 373571"/>
                    <a:gd name="connsiteX165" fmla="*/ 182682 w 269077"/>
                    <a:gd name="connsiteY165" fmla="*/ 84002 h 373571"/>
                    <a:gd name="connsiteX166" fmla="*/ 184912 w 269077"/>
                    <a:gd name="connsiteY166" fmla="*/ 91197 h 373571"/>
                    <a:gd name="connsiteX167" fmla="*/ 166908 w 269077"/>
                    <a:gd name="connsiteY167" fmla="*/ 91197 h 373571"/>
                    <a:gd name="connsiteX168" fmla="*/ 170164 w 269077"/>
                    <a:gd name="connsiteY168" fmla="*/ 84132 h 373571"/>
                    <a:gd name="connsiteX169" fmla="*/ 176577 w 269077"/>
                    <a:gd name="connsiteY169" fmla="*/ 81430 h 373571"/>
                    <a:gd name="connsiteX170" fmla="*/ 119427 w 269077"/>
                    <a:gd name="connsiteY170" fmla="*/ 81430 h 373571"/>
                    <a:gd name="connsiteX171" fmla="*/ 125532 w 269077"/>
                    <a:gd name="connsiteY171" fmla="*/ 84002 h 373571"/>
                    <a:gd name="connsiteX172" fmla="*/ 127762 w 269077"/>
                    <a:gd name="connsiteY172" fmla="*/ 91197 h 373571"/>
                    <a:gd name="connsiteX173" fmla="*/ 109758 w 269077"/>
                    <a:gd name="connsiteY173" fmla="*/ 91197 h 373571"/>
                    <a:gd name="connsiteX174" fmla="*/ 113014 w 269077"/>
                    <a:gd name="connsiteY174" fmla="*/ 84132 h 373571"/>
                    <a:gd name="connsiteX175" fmla="*/ 119427 w 269077"/>
                    <a:gd name="connsiteY175" fmla="*/ 81430 h 373571"/>
                    <a:gd name="connsiteX176" fmla="*/ 215882 w 269077"/>
                    <a:gd name="connsiteY176" fmla="*/ 77133 h 373571"/>
                    <a:gd name="connsiteX177" fmla="*/ 210640 w 269077"/>
                    <a:gd name="connsiteY177" fmla="*/ 79102 h 373571"/>
                    <a:gd name="connsiteX178" fmla="*/ 207157 w 269077"/>
                    <a:gd name="connsiteY178" fmla="*/ 84588 h 373571"/>
                    <a:gd name="connsiteX179" fmla="*/ 207027 w 269077"/>
                    <a:gd name="connsiteY179" fmla="*/ 84588 h 373571"/>
                    <a:gd name="connsiteX180" fmla="*/ 207027 w 269077"/>
                    <a:gd name="connsiteY180" fmla="*/ 77719 h 373571"/>
                    <a:gd name="connsiteX181" fmla="*/ 201687 w 269077"/>
                    <a:gd name="connsiteY181" fmla="*/ 77719 h 373571"/>
                    <a:gd name="connsiteX182" fmla="*/ 201687 w 269077"/>
                    <a:gd name="connsiteY182" fmla="*/ 111056 h 373571"/>
                    <a:gd name="connsiteX183" fmla="*/ 207027 w 269077"/>
                    <a:gd name="connsiteY183" fmla="*/ 111056 h 373571"/>
                    <a:gd name="connsiteX184" fmla="*/ 207027 w 269077"/>
                    <a:gd name="connsiteY184" fmla="*/ 94062 h 373571"/>
                    <a:gd name="connsiteX185" fmla="*/ 209322 w 269077"/>
                    <a:gd name="connsiteY185" fmla="*/ 85272 h 373571"/>
                    <a:gd name="connsiteX186" fmla="*/ 215035 w 269077"/>
                    <a:gd name="connsiteY186" fmla="*/ 82049 h 373571"/>
                    <a:gd name="connsiteX187" fmla="*/ 219072 w 269077"/>
                    <a:gd name="connsiteY187" fmla="*/ 83123 h 373571"/>
                    <a:gd name="connsiteX188" fmla="*/ 219072 w 269077"/>
                    <a:gd name="connsiteY188" fmla="*/ 77589 h 373571"/>
                    <a:gd name="connsiteX189" fmla="*/ 215882 w 269077"/>
                    <a:gd name="connsiteY189" fmla="*/ 77133 h 373571"/>
                    <a:gd name="connsiteX190" fmla="*/ 176675 w 269077"/>
                    <a:gd name="connsiteY190" fmla="*/ 76937 h 373571"/>
                    <a:gd name="connsiteX191" fmla="*/ 165720 w 269077"/>
                    <a:gd name="connsiteY191" fmla="*/ 81837 h 373571"/>
                    <a:gd name="connsiteX192" fmla="*/ 161309 w 269077"/>
                    <a:gd name="connsiteY192" fmla="*/ 94518 h 373571"/>
                    <a:gd name="connsiteX193" fmla="*/ 165345 w 269077"/>
                    <a:gd name="connsiteY193" fmla="*/ 107296 h 373571"/>
                    <a:gd name="connsiteX194" fmla="*/ 176447 w 269077"/>
                    <a:gd name="connsiteY194" fmla="*/ 111838 h 373571"/>
                    <a:gd name="connsiteX195" fmla="*/ 188070 w 269077"/>
                    <a:gd name="connsiteY195" fmla="*/ 108647 h 373571"/>
                    <a:gd name="connsiteX196" fmla="*/ 188070 w 269077"/>
                    <a:gd name="connsiteY196" fmla="*/ 103633 h 373571"/>
                    <a:gd name="connsiteX197" fmla="*/ 177717 w 269077"/>
                    <a:gd name="connsiteY197" fmla="*/ 107345 h 373571"/>
                    <a:gd name="connsiteX198" fmla="*/ 169838 w 269077"/>
                    <a:gd name="connsiteY198" fmla="*/ 104317 h 373571"/>
                    <a:gd name="connsiteX199" fmla="*/ 166843 w 269077"/>
                    <a:gd name="connsiteY199" fmla="*/ 95722 h 373571"/>
                    <a:gd name="connsiteX200" fmla="*/ 190381 w 269077"/>
                    <a:gd name="connsiteY200" fmla="*/ 95722 h 373571"/>
                    <a:gd name="connsiteX201" fmla="*/ 190381 w 269077"/>
                    <a:gd name="connsiteY201" fmla="*/ 92922 h 373571"/>
                    <a:gd name="connsiteX202" fmla="*/ 186800 w 269077"/>
                    <a:gd name="connsiteY202" fmla="*/ 81170 h 373571"/>
                    <a:gd name="connsiteX203" fmla="*/ 176675 w 269077"/>
                    <a:gd name="connsiteY203" fmla="*/ 76937 h 373571"/>
                    <a:gd name="connsiteX204" fmla="*/ 119525 w 269077"/>
                    <a:gd name="connsiteY204" fmla="*/ 76937 h 373571"/>
                    <a:gd name="connsiteX205" fmla="*/ 108570 w 269077"/>
                    <a:gd name="connsiteY205" fmla="*/ 81837 h 373571"/>
                    <a:gd name="connsiteX206" fmla="*/ 104159 w 269077"/>
                    <a:gd name="connsiteY206" fmla="*/ 94518 h 373571"/>
                    <a:gd name="connsiteX207" fmla="*/ 108195 w 269077"/>
                    <a:gd name="connsiteY207" fmla="*/ 107296 h 373571"/>
                    <a:gd name="connsiteX208" fmla="*/ 119297 w 269077"/>
                    <a:gd name="connsiteY208" fmla="*/ 111838 h 373571"/>
                    <a:gd name="connsiteX209" fmla="*/ 130920 w 269077"/>
                    <a:gd name="connsiteY209" fmla="*/ 108647 h 373571"/>
                    <a:gd name="connsiteX210" fmla="*/ 130920 w 269077"/>
                    <a:gd name="connsiteY210" fmla="*/ 103633 h 373571"/>
                    <a:gd name="connsiteX211" fmla="*/ 120567 w 269077"/>
                    <a:gd name="connsiteY211" fmla="*/ 107345 h 373571"/>
                    <a:gd name="connsiteX212" fmla="*/ 112688 w 269077"/>
                    <a:gd name="connsiteY212" fmla="*/ 104317 h 373571"/>
                    <a:gd name="connsiteX213" fmla="*/ 109693 w 269077"/>
                    <a:gd name="connsiteY213" fmla="*/ 95722 h 373571"/>
                    <a:gd name="connsiteX214" fmla="*/ 133231 w 269077"/>
                    <a:gd name="connsiteY214" fmla="*/ 95722 h 373571"/>
                    <a:gd name="connsiteX215" fmla="*/ 133231 w 269077"/>
                    <a:gd name="connsiteY215" fmla="*/ 92922 h 373571"/>
                    <a:gd name="connsiteX216" fmla="*/ 129650 w 269077"/>
                    <a:gd name="connsiteY216" fmla="*/ 81170 h 373571"/>
                    <a:gd name="connsiteX217" fmla="*/ 119525 w 269077"/>
                    <a:gd name="connsiteY217" fmla="*/ 76937 h 373571"/>
                    <a:gd name="connsiteX218" fmla="*/ 151602 w 269077"/>
                    <a:gd name="connsiteY218" fmla="*/ 67854 h 373571"/>
                    <a:gd name="connsiteX219" fmla="*/ 146263 w 269077"/>
                    <a:gd name="connsiteY219" fmla="*/ 69580 h 373571"/>
                    <a:gd name="connsiteX220" fmla="*/ 146263 w 269077"/>
                    <a:gd name="connsiteY220" fmla="*/ 77719 h 373571"/>
                    <a:gd name="connsiteX221" fmla="*/ 140533 w 269077"/>
                    <a:gd name="connsiteY221" fmla="*/ 77719 h 373571"/>
                    <a:gd name="connsiteX222" fmla="*/ 140533 w 269077"/>
                    <a:gd name="connsiteY222" fmla="*/ 82277 h 373571"/>
                    <a:gd name="connsiteX223" fmla="*/ 146263 w 269077"/>
                    <a:gd name="connsiteY223" fmla="*/ 82277 h 373571"/>
                    <a:gd name="connsiteX224" fmla="*/ 146263 w 269077"/>
                    <a:gd name="connsiteY224" fmla="*/ 102006 h 373571"/>
                    <a:gd name="connsiteX225" fmla="*/ 155021 w 269077"/>
                    <a:gd name="connsiteY225" fmla="*/ 111772 h 373571"/>
                    <a:gd name="connsiteX226" fmla="*/ 160002 w 269077"/>
                    <a:gd name="connsiteY226" fmla="*/ 110731 h 373571"/>
                    <a:gd name="connsiteX227" fmla="*/ 160002 w 269077"/>
                    <a:gd name="connsiteY227" fmla="*/ 106173 h 373571"/>
                    <a:gd name="connsiteX228" fmla="*/ 156518 w 269077"/>
                    <a:gd name="connsiteY228" fmla="*/ 107280 h 373571"/>
                    <a:gd name="connsiteX229" fmla="*/ 152742 w 269077"/>
                    <a:gd name="connsiteY229" fmla="*/ 105847 h 373571"/>
                    <a:gd name="connsiteX230" fmla="*/ 151602 w 269077"/>
                    <a:gd name="connsiteY230" fmla="*/ 101062 h 373571"/>
                    <a:gd name="connsiteX231" fmla="*/ 151602 w 269077"/>
                    <a:gd name="connsiteY231" fmla="*/ 82277 h 373571"/>
                    <a:gd name="connsiteX232" fmla="*/ 160002 w 269077"/>
                    <a:gd name="connsiteY232" fmla="*/ 82277 h 373571"/>
                    <a:gd name="connsiteX233" fmla="*/ 160002 w 269077"/>
                    <a:gd name="connsiteY233" fmla="*/ 77719 h 373571"/>
                    <a:gd name="connsiteX234" fmla="*/ 151602 w 269077"/>
                    <a:gd name="connsiteY234" fmla="*/ 77719 h 373571"/>
                    <a:gd name="connsiteX235" fmla="*/ 50004 w 269077"/>
                    <a:gd name="connsiteY235" fmla="*/ 64371 h 373571"/>
                    <a:gd name="connsiteX236" fmla="*/ 50004 w 269077"/>
                    <a:gd name="connsiteY236" fmla="*/ 111056 h 373571"/>
                    <a:gd name="connsiteX237" fmla="*/ 55278 w 269077"/>
                    <a:gd name="connsiteY237" fmla="*/ 111056 h 373571"/>
                    <a:gd name="connsiteX238" fmla="*/ 55278 w 269077"/>
                    <a:gd name="connsiteY238" fmla="*/ 79802 h 373571"/>
                    <a:gd name="connsiteX239" fmla="*/ 55017 w 269077"/>
                    <a:gd name="connsiteY239" fmla="*/ 70654 h 373571"/>
                    <a:gd name="connsiteX240" fmla="*/ 55148 w 269077"/>
                    <a:gd name="connsiteY240" fmla="*/ 70654 h 373571"/>
                    <a:gd name="connsiteX241" fmla="*/ 56547 w 269077"/>
                    <a:gd name="connsiteY241" fmla="*/ 75440 h 373571"/>
                    <a:gd name="connsiteX242" fmla="*/ 72467 w 269077"/>
                    <a:gd name="connsiteY242" fmla="*/ 111056 h 373571"/>
                    <a:gd name="connsiteX243" fmla="*/ 75137 w 269077"/>
                    <a:gd name="connsiteY243" fmla="*/ 111056 h 373571"/>
                    <a:gd name="connsiteX244" fmla="*/ 91090 w 269077"/>
                    <a:gd name="connsiteY244" fmla="*/ 75179 h 373571"/>
                    <a:gd name="connsiteX245" fmla="*/ 92489 w 269077"/>
                    <a:gd name="connsiteY245" fmla="*/ 70654 h 373571"/>
                    <a:gd name="connsiteX246" fmla="*/ 92620 w 269077"/>
                    <a:gd name="connsiteY246" fmla="*/ 70654 h 373571"/>
                    <a:gd name="connsiteX247" fmla="*/ 92164 w 269077"/>
                    <a:gd name="connsiteY247" fmla="*/ 79737 h 373571"/>
                    <a:gd name="connsiteX248" fmla="*/ 92164 w 269077"/>
                    <a:gd name="connsiteY248" fmla="*/ 111056 h 373571"/>
                    <a:gd name="connsiteX249" fmla="*/ 97601 w 269077"/>
                    <a:gd name="connsiteY249" fmla="*/ 111056 h 373571"/>
                    <a:gd name="connsiteX250" fmla="*/ 97601 w 269077"/>
                    <a:gd name="connsiteY250" fmla="*/ 64371 h 373571"/>
                    <a:gd name="connsiteX251" fmla="*/ 90764 w 269077"/>
                    <a:gd name="connsiteY251" fmla="*/ 64371 h 373571"/>
                    <a:gd name="connsiteX252" fmla="*/ 76146 w 269077"/>
                    <a:gd name="connsiteY252" fmla="*/ 96797 h 373571"/>
                    <a:gd name="connsiteX253" fmla="*/ 73900 w 269077"/>
                    <a:gd name="connsiteY253" fmla="*/ 102527 h 373571"/>
                    <a:gd name="connsiteX254" fmla="*/ 73705 w 269077"/>
                    <a:gd name="connsiteY254" fmla="*/ 102527 h 373571"/>
                    <a:gd name="connsiteX255" fmla="*/ 71556 w 269077"/>
                    <a:gd name="connsiteY255" fmla="*/ 96927 h 373571"/>
                    <a:gd name="connsiteX256" fmla="*/ 57231 w 269077"/>
                    <a:gd name="connsiteY256" fmla="*/ 64371 h 373571"/>
                    <a:gd name="connsiteX257" fmla="*/ 44847 w 269077"/>
                    <a:gd name="connsiteY257" fmla="*/ 0 h 373571"/>
                    <a:gd name="connsiteX258" fmla="*/ 224230 w 269077"/>
                    <a:gd name="connsiteY258" fmla="*/ 0 h 373571"/>
                    <a:gd name="connsiteX259" fmla="*/ 269077 w 269077"/>
                    <a:gd name="connsiteY259" fmla="*/ 44847 h 373571"/>
                    <a:gd name="connsiteX260" fmla="*/ 269077 w 269077"/>
                    <a:gd name="connsiteY260" fmla="*/ 328724 h 373571"/>
                    <a:gd name="connsiteX261" fmla="*/ 224230 w 269077"/>
                    <a:gd name="connsiteY261" fmla="*/ 373571 h 373571"/>
                    <a:gd name="connsiteX262" fmla="*/ 44847 w 269077"/>
                    <a:gd name="connsiteY262" fmla="*/ 373571 h 373571"/>
                    <a:gd name="connsiteX263" fmla="*/ 0 w 269077"/>
                    <a:gd name="connsiteY263" fmla="*/ 328724 h 373571"/>
                    <a:gd name="connsiteX264" fmla="*/ 0 w 269077"/>
                    <a:gd name="connsiteY264" fmla="*/ 44847 h 373571"/>
                    <a:gd name="connsiteX265" fmla="*/ 44847 w 269077"/>
                    <a:gd name="connsiteY265" fmla="*/ 0 h 373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Lst>
                  <a:rect l="l" t="t" r="r" b="b"/>
                  <a:pathLst>
                    <a:path w="269077" h="373571">
                      <a:moveTo>
                        <a:pt x="147140" y="177466"/>
                      </a:moveTo>
                      <a:lnTo>
                        <a:pt x="146522" y="177635"/>
                      </a:lnTo>
                      <a:lnTo>
                        <a:pt x="145737" y="177915"/>
                      </a:lnTo>
                      <a:lnTo>
                        <a:pt x="133670" y="183640"/>
                      </a:lnTo>
                      <a:lnTo>
                        <a:pt x="121324" y="179038"/>
                      </a:lnTo>
                      <a:lnTo>
                        <a:pt x="120594" y="178757"/>
                      </a:lnTo>
                      <a:lnTo>
                        <a:pt x="119752" y="178645"/>
                      </a:lnTo>
                      <a:lnTo>
                        <a:pt x="119079" y="178645"/>
                      </a:lnTo>
                      <a:lnTo>
                        <a:pt x="118237" y="178757"/>
                      </a:lnTo>
                      <a:lnTo>
                        <a:pt x="117451" y="179038"/>
                      </a:lnTo>
                      <a:lnTo>
                        <a:pt x="116778" y="179374"/>
                      </a:lnTo>
                      <a:lnTo>
                        <a:pt x="116160" y="179711"/>
                      </a:lnTo>
                      <a:lnTo>
                        <a:pt x="115543" y="180385"/>
                      </a:lnTo>
                      <a:lnTo>
                        <a:pt x="106564" y="190038"/>
                      </a:lnTo>
                      <a:lnTo>
                        <a:pt x="93319" y="190487"/>
                      </a:lnTo>
                      <a:lnTo>
                        <a:pt x="92365" y="190599"/>
                      </a:lnTo>
                      <a:lnTo>
                        <a:pt x="91747" y="190767"/>
                      </a:lnTo>
                      <a:lnTo>
                        <a:pt x="91018" y="191048"/>
                      </a:lnTo>
                      <a:lnTo>
                        <a:pt x="90288" y="191553"/>
                      </a:lnTo>
                      <a:lnTo>
                        <a:pt x="90401" y="191553"/>
                      </a:lnTo>
                      <a:lnTo>
                        <a:pt x="89783" y="192002"/>
                      </a:lnTo>
                      <a:lnTo>
                        <a:pt x="89166" y="192563"/>
                      </a:lnTo>
                      <a:lnTo>
                        <a:pt x="88885" y="193180"/>
                      </a:lnTo>
                      <a:lnTo>
                        <a:pt x="88492" y="193910"/>
                      </a:lnTo>
                      <a:lnTo>
                        <a:pt x="84003" y="206425"/>
                      </a:lnTo>
                      <a:lnTo>
                        <a:pt x="71880" y="211925"/>
                      </a:lnTo>
                      <a:lnTo>
                        <a:pt x="71151" y="212262"/>
                      </a:lnTo>
                      <a:lnTo>
                        <a:pt x="70590" y="212711"/>
                      </a:lnTo>
                      <a:lnTo>
                        <a:pt x="70084" y="213272"/>
                      </a:lnTo>
                      <a:lnTo>
                        <a:pt x="69636" y="213889"/>
                      </a:lnTo>
                      <a:lnTo>
                        <a:pt x="69187" y="214619"/>
                      </a:lnTo>
                      <a:lnTo>
                        <a:pt x="68906" y="215348"/>
                      </a:lnTo>
                      <a:lnTo>
                        <a:pt x="68794" y="216078"/>
                      </a:lnTo>
                      <a:lnTo>
                        <a:pt x="68738" y="216808"/>
                      </a:lnTo>
                      <a:lnTo>
                        <a:pt x="69355" y="229996"/>
                      </a:lnTo>
                      <a:lnTo>
                        <a:pt x="60375" y="239649"/>
                      </a:lnTo>
                      <a:lnTo>
                        <a:pt x="59870" y="240210"/>
                      </a:lnTo>
                      <a:lnTo>
                        <a:pt x="59421" y="241052"/>
                      </a:lnTo>
                      <a:lnTo>
                        <a:pt x="59141" y="241670"/>
                      </a:lnTo>
                      <a:lnTo>
                        <a:pt x="58972" y="242399"/>
                      </a:lnTo>
                      <a:lnTo>
                        <a:pt x="58860" y="243185"/>
                      </a:lnTo>
                      <a:lnTo>
                        <a:pt x="58972" y="243914"/>
                      </a:lnTo>
                      <a:lnTo>
                        <a:pt x="59028" y="244756"/>
                      </a:lnTo>
                      <a:lnTo>
                        <a:pt x="59421" y="245430"/>
                      </a:lnTo>
                      <a:lnTo>
                        <a:pt x="65034" y="257496"/>
                      </a:lnTo>
                      <a:lnTo>
                        <a:pt x="60375" y="269787"/>
                      </a:lnTo>
                      <a:lnTo>
                        <a:pt x="60151" y="270572"/>
                      </a:lnTo>
                      <a:lnTo>
                        <a:pt x="60039" y="271414"/>
                      </a:lnTo>
                      <a:lnTo>
                        <a:pt x="60039" y="272144"/>
                      </a:lnTo>
                      <a:lnTo>
                        <a:pt x="60207" y="272817"/>
                      </a:lnTo>
                      <a:lnTo>
                        <a:pt x="60488" y="273659"/>
                      </a:lnTo>
                      <a:lnTo>
                        <a:pt x="60768" y="274389"/>
                      </a:lnTo>
                      <a:lnTo>
                        <a:pt x="61217" y="274950"/>
                      </a:lnTo>
                      <a:lnTo>
                        <a:pt x="61666" y="275567"/>
                      </a:lnTo>
                      <a:lnTo>
                        <a:pt x="71488" y="284434"/>
                      </a:lnTo>
                      <a:lnTo>
                        <a:pt x="71993" y="297679"/>
                      </a:lnTo>
                      <a:lnTo>
                        <a:pt x="72049" y="298521"/>
                      </a:lnTo>
                      <a:lnTo>
                        <a:pt x="72217" y="299138"/>
                      </a:lnTo>
                      <a:lnTo>
                        <a:pt x="72610" y="299868"/>
                      </a:lnTo>
                      <a:lnTo>
                        <a:pt x="72947" y="300598"/>
                      </a:lnTo>
                      <a:lnTo>
                        <a:pt x="73508" y="301159"/>
                      </a:lnTo>
                      <a:lnTo>
                        <a:pt x="74125" y="301664"/>
                      </a:lnTo>
                      <a:lnTo>
                        <a:pt x="74743" y="302057"/>
                      </a:lnTo>
                      <a:lnTo>
                        <a:pt x="75416" y="302393"/>
                      </a:lnTo>
                      <a:lnTo>
                        <a:pt x="87875" y="306995"/>
                      </a:lnTo>
                      <a:lnTo>
                        <a:pt x="93487" y="318837"/>
                      </a:lnTo>
                      <a:lnTo>
                        <a:pt x="93824" y="319567"/>
                      </a:lnTo>
                      <a:lnTo>
                        <a:pt x="94273" y="320240"/>
                      </a:lnTo>
                      <a:lnTo>
                        <a:pt x="94834" y="320857"/>
                      </a:lnTo>
                      <a:lnTo>
                        <a:pt x="95452" y="321194"/>
                      </a:lnTo>
                      <a:lnTo>
                        <a:pt x="96181" y="321587"/>
                      </a:lnTo>
                      <a:lnTo>
                        <a:pt x="96911" y="321868"/>
                      </a:lnTo>
                      <a:lnTo>
                        <a:pt x="97640" y="321924"/>
                      </a:lnTo>
                      <a:lnTo>
                        <a:pt x="98426" y="321924"/>
                      </a:lnTo>
                      <a:lnTo>
                        <a:pt x="111671" y="321363"/>
                      </a:lnTo>
                      <a:lnTo>
                        <a:pt x="121492" y="330454"/>
                      </a:lnTo>
                      <a:lnTo>
                        <a:pt x="122053" y="330959"/>
                      </a:lnTo>
                      <a:lnTo>
                        <a:pt x="122839" y="331352"/>
                      </a:lnTo>
                      <a:lnTo>
                        <a:pt x="123512" y="331521"/>
                      </a:lnTo>
                      <a:lnTo>
                        <a:pt x="124186" y="331801"/>
                      </a:lnTo>
                      <a:lnTo>
                        <a:pt x="125028" y="331801"/>
                      </a:lnTo>
                      <a:lnTo>
                        <a:pt x="125813" y="331801"/>
                      </a:lnTo>
                      <a:lnTo>
                        <a:pt x="126543" y="331577"/>
                      </a:lnTo>
                      <a:lnTo>
                        <a:pt x="127273" y="331352"/>
                      </a:lnTo>
                      <a:lnTo>
                        <a:pt x="139395" y="325740"/>
                      </a:lnTo>
                      <a:lnTo>
                        <a:pt x="151798" y="330454"/>
                      </a:lnTo>
                      <a:lnTo>
                        <a:pt x="152584" y="330623"/>
                      </a:lnTo>
                      <a:lnTo>
                        <a:pt x="153425" y="330679"/>
                      </a:lnTo>
                      <a:lnTo>
                        <a:pt x="154043" y="330679"/>
                      </a:lnTo>
                      <a:lnTo>
                        <a:pt x="154828" y="330510"/>
                      </a:lnTo>
                      <a:lnTo>
                        <a:pt x="155670" y="330342"/>
                      </a:lnTo>
                      <a:lnTo>
                        <a:pt x="156288" y="330061"/>
                      </a:lnTo>
                      <a:lnTo>
                        <a:pt x="156905" y="329500"/>
                      </a:lnTo>
                      <a:lnTo>
                        <a:pt x="157466" y="328995"/>
                      </a:lnTo>
                      <a:lnTo>
                        <a:pt x="166502" y="319230"/>
                      </a:lnTo>
                      <a:lnTo>
                        <a:pt x="179803" y="318781"/>
                      </a:lnTo>
                      <a:lnTo>
                        <a:pt x="180588" y="318781"/>
                      </a:lnTo>
                      <a:lnTo>
                        <a:pt x="181262" y="318613"/>
                      </a:lnTo>
                      <a:lnTo>
                        <a:pt x="182047" y="318220"/>
                      </a:lnTo>
                      <a:lnTo>
                        <a:pt x="182665" y="317771"/>
                      </a:lnTo>
                      <a:lnTo>
                        <a:pt x="183226" y="317322"/>
                      </a:lnTo>
                      <a:lnTo>
                        <a:pt x="183787" y="316761"/>
                      </a:lnTo>
                      <a:lnTo>
                        <a:pt x="184236" y="316031"/>
                      </a:lnTo>
                      <a:lnTo>
                        <a:pt x="184517" y="315414"/>
                      </a:lnTo>
                      <a:lnTo>
                        <a:pt x="189119" y="302955"/>
                      </a:lnTo>
                      <a:lnTo>
                        <a:pt x="201241" y="297511"/>
                      </a:lnTo>
                      <a:lnTo>
                        <a:pt x="201915" y="297174"/>
                      </a:lnTo>
                      <a:lnTo>
                        <a:pt x="202588" y="296613"/>
                      </a:lnTo>
                      <a:lnTo>
                        <a:pt x="203037" y="296052"/>
                      </a:lnTo>
                      <a:lnTo>
                        <a:pt x="203486" y="295547"/>
                      </a:lnTo>
                      <a:lnTo>
                        <a:pt x="203542" y="295547"/>
                      </a:lnTo>
                      <a:lnTo>
                        <a:pt x="203823" y="294705"/>
                      </a:lnTo>
                      <a:lnTo>
                        <a:pt x="204103" y="294087"/>
                      </a:lnTo>
                      <a:lnTo>
                        <a:pt x="204216" y="293302"/>
                      </a:lnTo>
                      <a:lnTo>
                        <a:pt x="204272" y="292572"/>
                      </a:lnTo>
                      <a:lnTo>
                        <a:pt x="203654" y="279271"/>
                      </a:lnTo>
                      <a:lnTo>
                        <a:pt x="212802" y="269618"/>
                      </a:lnTo>
                      <a:lnTo>
                        <a:pt x="213251" y="269057"/>
                      </a:lnTo>
                      <a:lnTo>
                        <a:pt x="213700" y="268440"/>
                      </a:lnTo>
                      <a:lnTo>
                        <a:pt x="213869" y="267710"/>
                      </a:lnTo>
                      <a:lnTo>
                        <a:pt x="214037" y="266868"/>
                      </a:lnTo>
                      <a:lnTo>
                        <a:pt x="214149" y="266083"/>
                      </a:lnTo>
                      <a:lnTo>
                        <a:pt x="214037" y="265353"/>
                      </a:lnTo>
                      <a:lnTo>
                        <a:pt x="213869" y="264623"/>
                      </a:lnTo>
                      <a:lnTo>
                        <a:pt x="213700" y="263782"/>
                      </a:lnTo>
                      <a:lnTo>
                        <a:pt x="208200" y="251884"/>
                      </a:lnTo>
                      <a:lnTo>
                        <a:pt x="212802" y="239481"/>
                      </a:lnTo>
                      <a:lnTo>
                        <a:pt x="212971" y="238751"/>
                      </a:lnTo>
                      <a:lnTo>
                        <a:pt x="213083" y="238022"/>
                      </a:lnTo>
                      <a:lnTo>
                        <a:pt x="213083" y="237124"/>
                      </a:lnTo>
                      <a:lnTo>
                        <a:pt x="212858" y="236394"/>
                      </a:lnTo>
                      <a:lnTo>
                        <a:pt x="212690" y="235665"/>
                      </a:lnTo>
                      <a:lnTo>
                        <a:pt x="212353" y="234991"/>
                      </a:lnTo>
                      <a:lnTo>
                        <a:pt x="211904" y="234430"/>
                      </a:lnTo>
                      <a:lnTo>
                        <a:pt x="211455" y="233813"/>
                      </a:lnTo>
                      <a:lnTo>
                        <a:pt x="201466" y="224945"/>
                      </a:lnTo>
                      <a:lnTo>
                        <a:pt x="201129" y="211757"/>
                      </a:lnTo>
                      <a:lnTo>
                        <a:pt x="201017" y="210915"/>
                      </a:lnTo>
                      <a:lnTo>
                        <a:pt x="200736" y="210129"/>
                      </a:lnTo>
                      <a:lnTo>
                        <a:pt x="200512" y="209456"/>
                      </a:lnTo>
                      <a:lnTo>
                        <a:pt x="200119" y="208838"/>
                      </a:lnTo>
                      <a:lnTo>
                        <a:pt x="199614" y="208221"/>
                      </a:lnTo>
                      <a:lnTo>
                        <a:pt x="199052" y="207660"/>
                      </a:lnTo>
                      <a:lnTo>
                        <a:pt x="198435" y="207323"/>
                      </a:lnTo>
                      <a:lnTo>
                        <a:pt x="197705" y="206930"/>
                      </a:lnTo>
                      <a:lnTo>
                        <a:pt x="197593" y="206930"/>
                      </a:lnTo>
                      <a:lnTo>
                        <a:pt x="185190" y="202440"/>
                      </a:lnTo>
                      <a:lnTo>
                        <a:pt x="179634" y="190318"/>
                      </a:lnTo>
                      <a:lnTo>
                        <a:pt x="179241" y="189701"/>
                      </a:lnTo>
                      <a:lnTo>
                        <a:pt x="178792" y="189027"/>
                      </a:lnTo>
                      <a:lnTo>
                        <a:pt x="178175" y="188578"/>
                      </a:lnTo>
                      <a:lnTo>
                        <a:pt x="177558" y="188073"/>
                      </a:lnTo>
                      <a:lnTo>
                        <a:pt x="177558" y="187961"/>
                      </a:lnTo>
                      <a:lnTo>
                        <a:pt x="176828" y="187680"/>
                      </a:lnTo>
                      <a:lnTo>
                        <a:pt x="176155" y="187512"/>
                      </a:lnTo>
                      <a:lnTo>
                        <a:pt x="175369" y="187344"/>
                      </a:lnTo>
                      <a:lnTo>
                        <a:pt x="174527" y="187344"/>
                      </a:lnTo>
                      <a:lnTo>
                        <a:pt x="161282" y="187849"/>
                      </a:lnTo>
                      <a:lnTo>
                        <a:pt x="151517" y="178925"/>
                      </a:lnTo>
                      <a:lnTo>
                        <a:pt x="150956" y="178364"/>
                      </a:lnTo>
                      <a:lnTo>
                        <a:pt x="150226" y="178027"/>
                      </a:lnTo>
                      <a:lnTo>
                        <a:pt x="149609" y="177635"/>
                      </a:lnTo>
                      <a:lnTo>
                        <a:pt x="148879" y="177466"/>
                      </a:lnTo>
                      <a:lnTo>
                        <a:pt x="147982" y="177466"/>
                      </a:lnTo>
                      <a:close/>
                      <a:moveTo>
                        <a:pt x="176577" y="81430"/>
                      </a:moveTo>
                      <a:cubicBezTo>
                        <a:pt x="179182" y="81430"/>
                        <a:pt x="181217" y="82287"/>
                        <a:pt x="182682" y="84002"/>
                      </a:cubicBezTo>
                      <a:cubicBezTo>
                        <a:pt x="184147" y="85717"/>
                        <a:pt x="184890" y="88115"/>
                        <a:pt x="184912" y="91197"/>
                      </a:cubicBezTo>
                      <a:lnTo>
                        <a:pt x="166908" y="91197"/>
                      </a:lnTo>
                      <a:cubicBezTo>
                        <a:pt x="167321" y="88289"/>
                        <a:pt x="168406" y="85934"/>
                        <a:pt x="170164" y="84132"/>
                      </a:cubicBezTo>
                      <a:cubicBezTo>
                        <a:pt x="171922" y="82331"/>
                        <a:pt x="174060" y="81430"/>
                        <a:pt x="176577" y="81430"/>
                      </a:cubicBezTo>
                      <a:close/>
                      <a:moveTo>
                        <a:pt x="119427" y="81430"/>
                      </a:moveTo>
                      <a:cubicBezTo>
                        <a:pt x="122032" y="81430"/>
                        <a:pt x="124067" y="82287"/>
                        <a:pt x="125532" y="84002"/>
                      </a:cubicBezTo>
                      <a:cubicBezTo>
                        <a:pt x="126997" y="85717"/>
                        <a:pt x="127740" y="88115"/>
                        <a:pt x="127762" y="91197"/>
                      </a:cubicBezTo>
                      <a:lnTo>
                        <a:pt x="109758" y="91197"/>
                      </a:lnTo>
                      <a:cubicBezTo>
                        <a:pt x="110171" y="88289"/>
                        <a:pt x="111256" y="85934"/>
                        <a:pt x="113014" y="84132"/>
                      </a:cubicBezTo>
                      <a:cubicBezTo>
                        <a:pt x="114772" y="82331"/>
                        <a:pt x="116910" y="81430"/>
                        <a:pt x="119427" y="81430"/>
                      </a:cubicBezTo>
                      <a:close/>
                      <a:moveTo>
                        <a:pt x="215882" y="77133"/>
                      </a:moveTo>
                      <a:cubicBezTo>
                        <a:pt x="213950" y="77133"/>
                        <a:pt x="212203" y="77789"/>
                        <a:pt x="210640" y="79102"/>
                      </a:cubicBezTo>
                      <a:cubicBezTo>
                        <a:pt x="209078" y="80415"/>
                        <a:pt x="207917" y="82244"/>
                        <a:pt x="207157" y="84588"/>
                      </a:cubicBezTo>
                      <a:lnTo>
                        <a:pt x="207027" y="84588"/>
                      </a:lnTo>
                      <a:lnTo>
                        <a:pt x="207027" y="77719"/>
                      </a:lnTo>
                      <a:lnTo>
                        <a:pt x="201687" y="77719"/>
                      </a:lnTo>
                      <a:lnTo>
                        <a:pt x="201687" y="111056"/>
                      </a:lnTo>
                      <a:lnTo>
                        <a:pt x="207027" y="111056"/>
                      </a:lnTo>
                      <a:lnTo>
                        <a:pt x="207027" y="94062"/>
                      </a:lnTo>
                      <a:cubicBezTo>
                        <a:pt x="207027" y="90351"/>
                        <a:pt x="207792" y="87420"/>
                        <a:pt x="209322" y="85272"/>
                      </a:cubicBezTo>
                      <a:cubicBezTo>
                        <a:pt x="210852" y="83123"/>
                        <a:pt x="212757" y="82049"/>
                        <a:pt x="215035" y="82049"/>
                      </a:cubicBezTo>
                      <a:cubicBezTo>
                        <a:pt x="216794" y="82049"/>
                        <a:pt x="218139" y="82407"/>
                        <a:pt x="219072" y="83123"/>
                      </a:cubicBezTo>
                      <a:lnTo>
                        <a:pt x="219072" y="77589"/>
                      </a:lnTo>
                      <a:cubicBezTo>
                        <a:pt x="218334" y="77285"/>
                        <a:pt x="217271" y="77133"/>
                        <a:pt x="215882" y="77133"/>
                      </a:cubicBezTo>
                      <a:close/>
                      <a:moveTo>
                        <a:pt x="176675" y="76937"/>
                      </a:moveTo>
                      <a:cubicBezTo>
                        <a:pt x="172313" y="76937"/>
                        <a:pt x="168661" y="78571"/>
                        <a:pt x="165720" y="81837"/>
                      </a:cubicBezTo>
                      <a:cubicBezTo>
                        <a:pt x="162779" y="85104"/>
                        <a:pt x="161309" y="89330"/>
                        <a:pt x="161309" y="94518"/>
                      </a:cubicBezTo>
                      <a:cubicBezTo>
                        <a:pt x="161309" y="100009"/>
                        <a:pt x="162654" y="104268"/>
                        <a:pt x="165345" y="107296"/>
                      </a:cubicBezTo>
                      <a:cubicBezTo>
                        <a:pt x="168037" y="110324"/>
                        <a:pt x="171737" y="111838"/>
                        <a:pt x="176447" y="111838"/>
                      </a:cubicBezTo>
                      <a:cubicBezTo>
                        <a:pt x="181265" y="111838"/>
                        <a:pt x="185140" y="110774"/>
                        <a:pt x="188070" y="108647"/>
                      </a:cubicBezTo>
                      <a:lnTo>
                        <a:pt x="188070" y="103633"/>
                      </a:lnTo>
                      <a:cubicBezTo>
                        <a:pt x="184923" y="106108"/>
                        <a:pt x="181472" y="107345"/>
                        <a:pt x="177717" y="107345"/>
                      </a:cubicBezTo>
                      <a:cubicBezTo>
                        <a:pt x="174374" y="107345"/>
                        <a:pt x="171748" y="106336"/>
                        <a:pt x="169838" y="104317"/>
                      </a:cubicBezTo>
                      <a:cubicBezTo>
                        <a:pt x="167928" y="102299"/>
                        <a:pt x="166930" y="99434"/>
                        <a:pt x="166843" y="95722"/>
                      </a:cubicBezTo>
                      <a:lnTo>
                        <a:pt x="190381" y="95722"/>
                      </a:lnTo>
                      <a:lnTo>
                        <a:pt x="190381" y="92922"/>
                      </a:lnTo>
                      <a:cubicBezTo>
                        <a:pt x="190381" y="87909"/>
                        <a:pt x="189187" y="83991"/>
                        <a:pt x="186800" y="81170"/>
                      </a:cubicBezTo>
                      <a:cubicBezTo>
                        <a:pt x="184413" y="78348"/>
                        <a:pt x="181038" y="76937"/>
                        <a:pt x="176675" y="76937"/>
                      </a:cubicBezTo>
                      <a:close/>
                      <a:moveTo>
                        <a:pt x="119525" y="76937"/>
                      </a:moveTo>
                      <a:cubicBezTo>
                        <a:pt x="115162" y="76937"/>
                        <a:pt x="111511" y="78571"/>
                        <a:pt x="108570" y="81837"/>
                      </a:cubicBezTo>
                      <a:cubicBezTo>
                        <a:pt x="105629" y="85104"/>
                        <a:pt x="104159" y="89330"/>
                        <a:pt x="104159" y="94518"/>
                      </a:cubicBezTo>
                      <a:cubicBezTo>
                        <a:pt x="104159" y="100009"/>
                        <a:pt x="105504" y="104268"/>
                        <a:pt x="108195" y="107296"/>
                      </a:cubicBezTo>
                      <a:cubicBezTo>
                        <a:pt x="110887" y="110324"/>
                        <a:pt x="114587" y="111838"/>
                        <a:pt x="119297" y="111838"/>
                      </a:cubicBezTo>
                      <a:cubicBezTo>
                        <a:pt x="124115" y="111838"/>
                        <a:pt x="127990" y="110774"/>
                        <a:pt x="130920" y="108647"/>
                      </a:cubicBezTo>
                      <a:lnTo>
                        <a:pt x="130920" y="103633"/>
                      </a:lnTo>
                      <a:cubicBezTo>
                        <a:pt x="127773" y="106108"/>
                        <a:pt x="124322" y="107345"/>
                        <a:pt x="120567" y="107345"/>
                      </a:cubicBezTo>
                      <a:cubicBezTo>
                        <a:pt x="117224" y="107345"/>
                        <a:pt x="114598" y="106336"/>
                        <a:pt x="112688" y="104317"/>
                      </a:cubicBezTo>
                      <a:cubicBezTo>
                        <a:pt x="110778" y="102299"/>
                        <a:pt x="109780" y="99434"/>
                        <a:pt x="109693" y="95722"/>
                      </a:cubicBezTo>
                      <a:lnTo>
                        <a:pt x="133231" y="95722"/>
                      </a:lnTo>
                      <a:lnTo>
                        <a:pt x="133231" y="92922"/>
                      </a:lnTo>
                      <a:cubicBezTo>
                        <a:pt x="133231" y="87909"/>
                        <a:pt x="132037" y="83991"/>
                        <a:pt x="129650" y="81170"/>
                      </a:cubicBezTo>
                      <a:cubicBezTo>
                        <a:pt x="127263" y="78348"/>
                        <a:pt x="123888" y="76937"/>
                        <a:pt x="119525" y="76937"/>
                      </a:cubicBezTo>
                      <a:close/>
                      <a:moveTo>
                        <a:pt x="151602" y="67854"/>
                      </a:moveTo>
                      <a:lnTo>
                        <a:pt x="146263" y="69580"/>
                      </a:lnTo>
                      <a:lnTo>
                        <a:pt x="146263" y="77719"/>
                      </a:lnTo>
                      <a:lnTo>
                        <a:pt x="140533" y="77719"/>
                      </a:lnTo>
                      <a:lnTo>
                        <a:pt x="140533" y="82277"/>
                      </a:lnTo>
                      <a:lnTo>
                        <a:pt x="146263" y="82277"/>
                      </a:lnTo>
                      <a:lnTo>
                        <a:pt x="146263" y="102006"/>
                      </a:lnTo>
                      <a:cubicBezTo>
                        <a:pt x="146263" y="108517"/>
                        <a:pt x="149182" y="111772"/>
                        <a:pt x="155021" y="111772"/>
                      </a:cubicBezTo>
                      <a:cubicBezTo>
                        <a:pt x="157082" y="111772"/>
                        <a:pt x="158743" y="111425"/>
                        <a:pt x="160002" y="110731"/>
                      </a:cubicBezTo>
                      <a:lnTo>
                        <a:pt x="160002" y="106173"/>
                      </a:lnTo>
                      <a:cubicBezTo>
                        <a:pt x="159025" y="106911"/>
                        <a:pt x="157864" y="107280"/>
                        <a:pt x="156518" y="107280"/>
                      </a:cubicBezTo>
                      <a:cubicBezTo>
                        <a:pt x="154760" y="107280"/>
                        <a:pt x="153501" y="106802"/>
                        <a:pt x="152742" y="105847"/>
                      </a:cubicBezTo>
                      <a:cubicBezTo>
                        <a:pt x="151982" y="104892"/>
                        <a:pt x="151602" y="103297"/>
                        <a:pt x="151602" y="101062"/>
                      </a:cubicBezTo>
                      <a:lnTo>
                        <a:pt x="151602" y="82277"/>
                      </a:lnTo>
                      <a:lnTo>
                        <a:pt x="160002" y="82277"/>
                      </a:lnTo>
                      <a:lnTo>
                        <a:pt x="160002" y="77719"/>
                      </a:lnTo>
                      <a:lnTo>
                        <a:pt x="151602" y="77719"/>
                      </a:lnTo>
                      <a:close/>
                      <a:moveTo>
                        <a:pt x="50004" y="64371"/>
                      </a:moveTo>
                      <a:lnTo>
                        <a:pt x="50004" y="111056"/>
                      </a:lnTo>
                      <a:lnTo>
                        <a:pt x="55278" y="111056"/>
                      </a:lnTo>
                      <a:lnTo>
                        <a:pt x="55278" y="79802"/>
                      </a:lnTo>
                      <a:cubicBezTo>
                        <a:pt x="55278" y="75570"/>
                        <a:pt x="55191" y="72521"/>
                        <a:pt x="55017" y="70654"/>
                      </a:cubicBezTo>
                      <a:lnTo>
                        <a:pt x="55148" y="70654"/>
                      </a:lnTo>
                      <a:cubicBezTo>
                        <a:pt x="55625" y="72803"/>
                        <a:pt x="56092" y="74398"/>
                        <a:pt x="56547" y="75440"/>
                      </a:cubicBezTo>
                      <a:lnTo>
                        <a:pt x="72467" y="111056"/>
                      </a:lnTo>
                      <a:lnTo>
                        <a:pt x="75137" y="111056"/>
                      </a:lnTo>
                      <a:lnTo>
                        <a:pt x="91090" y="75179"/>
                      </a:lnTo>
                      <a:cubicBezTo>
                        <a:pt x="91502" y="74268"/>
                        <a:pt x="91969" y="72759"/>
                        <a:pt x="92489" y="70654"/>
                      </a:cubicBezTo>
                      <a:lnTo>
                        <a:pt x="92620" y="70654"/>
                      </a:lnTo>
                      <a:cubicBezTo>
                        <a:pt x="92316" y="74235"/>
                        <a:pt x="92164" y="77263"/>
                        <a:pt x="92164" y="79737"/>
                      </a:cubicBezTo>
                      <a:lnTo>
                        <a:pt x="92164" y="111056"/>
                      </a:lnTo>
                      <a:lnTo>
                        <a:pt x="97601" y="111056"/>
                      </a:lnTo>
                      <a:lnTo>
                        <a:pt x="97601" y="64371"/>
                      </a:lnTo>
                      <a:lnTo>
                        <a:pt x="90764" y="64371"/>
                      </a:lnTo>
                      <a:lnTo>
                        <a:pt x="76146" y="96797"/>
                      </a:lnTo>
                      <a:cubicBezTo>
                        <a:pt x="75582" y="98055"/>
                        <a:pt x="74833" y="99965"/>
                        <a:pt x="73900" y="102527"/>
                      </a:cubicBezTo>
                      <a:lnTo>
                        <a:pt x="73705" y="102527"/>
                      </a:lnTo>
                      <a:cubicBezTo>
                        <a:pt x="73379" y="101289"/>
                        <a:pt x="72663" y="99423"/>
                        <a:pt x="71556" y="96927"/>
                      </a:cubicBezTo>
                      <a:lnTo>
                        <a:pt x="57231" y="64371"/>
                      </a:lnTo>
                      <a:close/>
                      <a:moveTo>
                        <a:pt x="44847" y="0"/>
                      </a:moveTo>
                      <a:lnTo>
                        <a:pt x="224230" y="0"/>
                      </a:lnTo>
                      <a:cubicBezTo>
                        <a:pt x="248998" y="0"/>
                        <a:pt x="269077" y="20079"/>
                        <a:pt x="269077" y="44847"/>
                      </a:cubicBezTo>
                      <a:lnTo>
                        <a:pt x="269077" y="328724"/>
                      </a:lnTo>
                      <a:cubicBezTo>
                        <a:pt x="269077" y="353492"/>
                        <a:pt x="248998" y="373571"/>
                        <a:pt x="224230" y="373571"/>
                      </a:cubicBezTo>
                      <a:lnTo>
                        <a:pt x="44847" y="373571"/>
                      </a:lnTo>
                      <a:cubicBezTo>
                        <a:pt x="20079" y="373571"/>
                        <a:pt x="0" y="353492"/>
                        <a:pt x="0" y="328724"/>
                      </a:cubicBezTo>
                      <a:lnTo>
                        <a:pt x="0" y="44847"/>
                      </a:lnTo>
                      <a:cubicBezTo>
                        <a:pt x="0" y="20079"/>
                        <a:pt x="20079" y="0"/>
                        <a:pt x="44847"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p:cNvSpPr/>
                <p:nvPr/>
              </p:nvSpPr>
              <p:spPr bwMode="auto">
                <a:xfrm>
                  <a:off x="3757612" y="5803106"/>
                  <a:ext cx="92870" cy="31670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dirty="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23" name="Group 22"/>
          <p:cNvGrpSpPr/>
          <p:nvPr/>
        </p:nvGrpSpPr>
        <p:grpSpPr>
          <a:xfrm>
            <a:off x="1680489" y="2324597"/>
            <a:ext cx="990977" cy="841769"/>
            <a:chOff x="2234850" y="2460663"/>
            <a:chExt cx="990977" cy="841769"/>
          </a:xfrm>
        </p:grpSpPr>
        <p:sp>
          <p:nvSpPr>
            <p:cNvPr id="200" name="Rectangle 199"/>
            <p:cNvSpPr/>
            <p:nvPr/>
          </p:nvSpPr>
          <p:spPr>
            <a:xfrm>
              <a:off x="2234850" y="3043900"/>
              <a:ext cx="990977" cy="258532"/>
            </a:xfrm>
            <a:prstGeom prst="rect">
              <a:avLst/>
            </a:prstGeom>
          </p:spPr>
          <p:txBody>
            <a:bodyPr wrap="square">
              <a:noAutofit/>
            </a:bodyPr>
            <a:lstStyle/>
            <a:p>
              <a:pPr algn="ctr" defTabSz="932563">
                <a:lnSpc>
                  <a:spcPct val="90000"/>
                </a:lnSpc>
                <a:spcAft>
                  <a:spcPts val="600"/>
                </a:spcAft>
                <a:defRPr/>
              </a:pPr>
              <a:r>
                <a:rPr lang="en-US" sz="1600" kern="0" dirty="0"/>
                <a:t>Power plant</a:t>
              </a:r>
            </a:p>
          </p:txBody>
        </p:sp>
        <p:grpSp>
          <p:nvGrpSpPr>
            <p:cNvPr id="201" name="Group 200"/>
            <p:cNvGrpSpPr>
              <a:grpSpLocks noChangeAspect="1"/>
            </p:cNvGrpSpPr>
            <p:nvPr/>
          </p:nvGrpSpPr>
          <p:grpSpPr>
            <a:xfrm flipH="1">
              <a:off x="2509095" y="2460663"/>
              <a:ext cx="541127" cy="566450"/>
              <a:chOff x="5383598" y="2422433"/>
              <a:chExt cx="958639" cy="1003502"/>
            </a:xfrm>
            <a:solidFill>
              <a:srgbClr val="5780CA"/>
            </a:solidFill>
          </p:grpSpPr>
          <p:grpSp>
            <p:nvGrpSpPr>
              <p:cNvPr id="202" name="Group 201"/>
              <p:cNvGrpSpPr>
                <a:grpSpLocks noChangeAspect="1"/>
              </p:cNvGrpSpPr>
              <p:nvPr/>
            </p:nvGrpSpPr>
            <p:grpSpPr>
              <a:xfrm>
                <a:off x="5446923" y="2588059"/>
                <a:ext cx="895314" cy="837876"/>
                <a:chOff x="11441117" y="7323932"/>
                <a:chExt cx="420688" cy="393700"/>
              </a:xfrm>
              <a:grpFill/>
            </p:grpSpPr>
            <p:sp>
              <p:nvSpPr>
                <p:cNvPr id="206" name="Freeform 139"/>
                <p:cNvSpPr>
                  <a:spLocks/>
                </p:cNvSpPr>
                <p:nvPr/>
              </p:nvSpPr>
              <p:spPr bwMode="auto">
                <a:xfrm>
                  <a:off x="11734804" y="7323932"/>
                  <a:ext cx="98425" cy="55563"/>
                </a:xfrm>
                <a:custGeom>
                  <a:avLst/>
                  <a:gdLst>
                    <a:gd name="T0" fmla="*/ 34 w 433"/>
                    <a:gd name="T1" fmla="*/ 156 h 246"/>
                    <a:gd name="T2" fmla="*/ 28 w 433"/>
                    <a:gd name="T3" fmla="*/ 246 h 246"/>
                    <a:gd name="T4" fmla="*/ 403 w 433"/>
                    <a:gd name="T5" fmla="*/ 246 h 246"/>
                    <a:gd name="T6" fmla="*/ 399 w 433"/>
                    <a:gd name="T7" fmla="*/ 156 h 246"/>
                    <a:gd name="T8" fmla="*/ 399 w 433"/>
                    <a:gd name="T9" fmla="*/ 156 h 246"/>
                    <a:gd name="T10" fmla="*/ 405 w 433"/>
                    <a:gd name="T11" fmla="*/ 154 h 246"/>
                    <a:gd name="T12" fmla="*/ 412 w 433"/>
                    <a:gd name="T13" fmla="*/ 152 h 246"/>
                    <a:gd name="T14" fmla="*/ 417 w 433"/>
                    <a:gd name="T15" fmla="*/ 148 h 246"/>
                    <a:gd name="T16" fmla="*/ 423 w 433"/>
                    <a:gd name="T17" fmla="*/ 143 h 246"/>
                    <a:gd name="T18" fmla="*/ 427 w 433"/>
                    <a:gd name="T19" fmla="*/ 138 h 246"/>
                    <a:gd name="T20" fmla="*/ 431 w 433"/>
                    <a:gd name="T21" fmla="*/ 132 h 246"/>
                    <a:gd name="T22" fmla="*/ 432 w 433"/>
                    <a:gd name="T23" fmla="*/ 125 h 246"/>
                    <a:gd name="T24" fmla="*/ 433 w 433"/>
                    <a:gd name="T25" fmla="*/ 117 h 246"/>
                    <a:gd name="T26" fmla="*/ 433 w 433"/>
                    <a:gd name="T27" fmla="*/ 40 h 246"/>
                    <a:gd name="T28" fmla="*/ 433 w 433"/>
                    <a:gd name="T29" fmla="*/ 40 h 246"/>
                    <a:gd name="T30" fmla="*/ 432 w 433"/>
                    <a:gd name="T31" fmla="*/ 32 h 246"/>
                    <a:gd name="T32" fmla="*/ 430 w 433"/>
                    <a:gd name="T33" fmla="*/ 25 h 246"/>
                    <a:gd name="T34" fmla="*/ 426 w 433"/>
                    <a:gd name="T35" fmla="*/ 18 h 246"/>
                    <a:gd name="T36" fmla="*/ 421 w 433"/>
                    <a:gd name="T37" fmla="*/ 12 h 246"/>
                    <a:gd name="T38" fmla="*/ 415 w 433"/>
                    <a:gd name="T39" fmla="*/ 8 h 246"/>
                    <a:gd name="T40" fmla="*/ 408 w 433"/>
                    <a:gd name="T41" fmla="*/ 4 h 246"/>
                    <a:gd name="T42" fmla="*/ 401 w 433"/>
                    <a:gd name="T43" fmla="*/ 2 h 246"/>
                    <a:gd name="T44" fmla="*/ 393 w 433"/>
                    <a:gd name="T45" fmla="*/ 0 h 246"/>
                    <a:gd name="T46" fmla="*/ 40 w 433"/>
                    <a:gd name="T47" fmla="*/ 0 h 246"/>
                    <a:gd name="T48" fmla="*/ 40 w 433"/>
                    <a:gd name="T49" fmla="*/ 0 h 246"/>
                    <a:gd name="T50" fmla="*/ 32 w 433"/>
                    <a:gd name="T51" fmla="*/ 2 h 246"/>
                    <a:gd name="T52" fmla="*/ 24 w 433"/>
                    <a:gd name="T53" fmla="*/ 4 h 246"/>
                    <a:gd name="T54" fmla="*/ 17 w 433"/>
                    <a:gd name="T55" fmla="*/ 8 h 246"/>
                    <a:gd name="T56" fmla="*/ 11 w 433"/>
                    <a:gd name="T57" fmla="*/ 12 h 246"/>
                    <a:gd name="T58" fmla="*/ 6 w 433"/>
                    <a:gd name="T59" fmla="*/ 18 h 246"/>
                    <a:gd name="T60" fmla="*/ 3 w 433"/>
                    <a:gd name="T61" fmla="*/ 25 h 246"/>
                    <a:gd name="T62" fmla="*/ 0 w 433"/>
                    <a:gd name="T63" fmla="*/ 32 h 246"/>
                    <a:gd name="T64" fmla="*/ 0 w 433"/>
                    <a:gd name="T65" fmla="*/ 40 h 246"/>
                    <a:gd name="T66" fmla="*/ 0 w 433"/>
                    <a:gd name="T67" fmla="*/ 117 h 246"/>
                    <a:gd name="T68" fmla="*/ 0 w 433"/>
                    <a:gd name="T69" fmla="*/ 117 h 246"/>
                    <a:gd name="T70" fmla="*/ 0 w 433"/>
                    <a:gd name="T71" fmla="*/ 125 h 246"/>
                    <a:gd name="T72" fmla="*/ 2 w 433"/>
                    <a:gd name="T73" fmla="*/ 132 h 246"/>
                    <a:gd name="T74" fmla="*/ 5 w 433"/>
                    <a:gd name="T75" fmla="*/ 138 h 246"/>
                    <a:gd name="T76" fmla="*/ 9 w 433"/>
                    <a:gd name="T77" fmla="*/ 143 h 246"/>
                    <a:gd name="T78" fmla="*/ 14 w 433"/>
                    <a:gd name="T79" fmla="*/ 148 h 246"/>
                    <a:gd name="T80" fmla="*/ 20 w 433"/>
                    <a:gd name="T81" fmla="*/ 152 h 246"/>
                    <a:gd name="T82" fmla="*/ 26 w 433"/>
                    <a:gd name="T83" fmla="*/ 154 h 246"/>
                    <a:gd name="T84" fmla="*/ 34 w 433"/>
                    <a:gd name="T85" fmla="*/ 156 h 246"/>
                    <a:gd name="T86" fmla="*/ 34 w 433"/>
                    <a:gd name="T87" fmla="*/ 156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33" h="246">
                      <a:moveTo>
                        <a:pt x="34" y="156"/>
                      </a:moveTo>
                      <a:lnTo>
                        <a:pt x="28" y="246"/>
                      </a:lnTo>
                      <a:lnTo>
                        <a:pt x="403" y="246"/>
                      </a:lnTo>
                      <a:lnTo>
                        <a:pt x="399" y="156"/>
                      </a:lnTo>
                      <a:lnTo>
                        <a:pt x="399" y="156"/>
                      </a:lnTo>
                      <a:lnTo>
                        <a:pt x="405" y="154"/>
                      </a:lnTo>
                      <a:lnTo>
                        <a:pt x="412" y="152"/>
                      </a:lnTo>
                      <a:lnTo>
                        <a:pt x="417" y="148"/>
                      </a:lnTo>
                      <a:lnTo>
                        <a:pt x="423" y="143"/>
                      </a:lnTo>
                      <a:lnTo>
                        <a:pt x="427" y="138"/>
                      </a:lnTo>
                      <a:lnTo>
                        <a:pt x="431" y="132"/>
                      </a:lnTo>
                      <a:lnTo>
                        <a:pt x="432" y="125"/>
                      </a:lnTo>
                      <a:lnTo>
                        <a:pt x="433" y="117"/>
                      </a:lnTo>
                      <a:lnTo>
                        <a:pt x="433" y="40"/>
                      </a:lnTo>
                      <a:lnTo>
                        <a:pt x="433" y="40"/>
                      </a:lnTo>
                      <a:lnTo>
                        <a:pt x="432" y="32"/>
                      </a:lnTo>
                      <a:lnTo>
                        <a:pt x="430" y="25"/>
                      </a:lnTo>
                      <a:lnTo>
                        <a:pt x="426" y="18"/>
                      </a:lnTo>
                      <a:lnTo>
                        <a:pt x="421" y="12"/>
                      </a:lnTo>
                      <a:lnTo>
                        <a:pt x="415" y="8"/>
                      </a:lnTo>
                      <a:lnTo>
                        <a:pt x="408" y="4"/>
                      </a:lnTo>
                      <a:lnTo>
                        <a:pt x="401" y="2"/>
                      </a:lnTo>
                      <a:lnTo>
                        <a:pt x="393" y="0"/>
                      </a:lnTo>
                      <a:lnTo>
                        <a:pt x="40" y="0"/>
                      </a:lnTo>
                      <a:lnTo>
                        <a:pt x="40" y="0"/>
                      </a:lnTo>
                      <a:lnTo>
                        <a:pt x="32" y="2"/>
                      </a:lnTo>
                      <a:lnTo>
                        <a:pt x="24" y="4"/>
                      </a:lnTo>
                      <a:lnTo>
                        <a:pt x="17" y="8"/>
                      </a:lnTo>
                      <a:lnTo>
                        <a:pt x="11" y="12"/>
                      </a:lnTo>
                      <a:lnTo>
                        <a:pt x="6" y="18"/>
                      </a:lnTo>
                      <a:lnTo>
                        <a:pt x="3" y="25"/>
                      </a:lnTo>
                      <a:lnTo>
                        <a:pt x="0" y="32"/>
                      </a:lnTo>
                      <a:lnTo>
                        <a:pt x="0" y="40"/>
                      </a:lnTo>
                      <a:lnTo>
                        <a:pt x="0" y="117"/>
                      </a:lnTo>
                      <a:lnTo>
                        <a:pt x="0" y="117"/>
                      </a:lnTo>
                      <a:lnTo>
                        <a:pt x="0" y="125"/>
                      </a:lnTo>
                      <a:lnTo>
                        <a:pt x="2" y="132"/>
                      </a:lnTo>
                      <a:lnTo>
                        <a:pt x="5" y="138"/>
                      </a:lnTo>
                      <a:lnTo>
                        <a:pt x="9" y="143"/>
                      </a:lnTo>
                      <a:lnTo>
                        <a:pt x="14" y="148"/>
                      </a:lnTo>
                      <a:lnTo>
                        <a:pt x="20" y="152"/>
                      </a:lnTo>
                      <a:lnTo>
                        <a:pt x="26" y="154"/>
                      </a:lnTo>
                      <a:lnTo>
                        <a:pt x="34" y="156"/>
                      </a:lnTo>
                      <a:lnTo>
                        <a:pt x="34"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7" name="Freeform 140"/>
                <p:cNvSpPr>
                  <a:spLocks/>
                </p:cNvSpPr>
                <p:nvPr/>
              </p:nvSpPr>
              <p:spPr bwMode="auto">
                <a:xfrm>
                  <a:off x="11737979" y="7401719"/>
                  <a:ext cx="92075" cy="42863"/>
                </a:xfrm>
                <a:custGeom>
                  <a:avLst/>
                  <a:gdLst>
                    <a:gd name="T0" fmla="*/ 0 w 406"/>
                    <a:gd name="T1" fmla="*/ 186 h 186"/>
                    <a:gd name="T2" fmla="*/ 406 w 406"/>
                    <a:gd name="T3" fmla="*/ 186 h 186"/>
                    <a:gd name="T4" fmla="*/ 396 w 406"/>
                    <a:gd name="T5" fmla="*/ 0 h 186"/>
                    <a:gd name="T6" fmla="*/ 10 w 406"/>
                    <a:gd name="T7" fmla="*/ 0 h 186"/>
                    <a:gd name="T8" fmla="*/ 0 w 406"/>
                    <a:gd name="T9" fmla="*/ 186 h 186"/>
                  </a:gdLst>
                  <a:ahLst/>
                  <a:cxnLst>
                    <a:cxn ang="0">
                      <a:pos x="T0" y="T1"/>
                    </a:cxn>
                    <a:cxn ang="0">
                      <a:pos x="T2" y="T3"/>
                    </a:cxn>
                    <a:cxn ang="0">
                      <a:pos x="T4" y="T5"/>
                    </a:cxn>
                    <a:cxn ang="0">
                      <a:pos x="T6" y="T7"/>
                    </a:cxn>
                    <a:cxn ang="0">
                      <a:pos x="T8" y="T9"/>
                    </a:cxn>
                  </a:cxnLst>
                  <a:rect l="0" t="0" r="r" b="b"/>
                  <a:pathLst>
                    <a:path w="406" h="186">
                      <a:moveTo>
                        <a:pt x="0" y="186"/>
                      </a:moveTo>
                      <a:lnTo>
                        <a:pt x="406" y="186"/>
                      </a:lnTo>
                      <a:lnTo>
                        <a:pt x="396" y="0"/>
                      </a:lnTo>
                      <a:lnTo>
                        <a:pt x="10" y="0"/>
                      </a:lnTo>
                      <a:lnTo>
                        <a:pt x="0" y="1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sp>
              <p:nvSpPr>
                <p:cNvPr id="208" name="Freeform 141"/>
                <p:cNvSpPr>
                  <a:spLocks noEditPoints="1"/>
                </p:cNvSpPr>
                <p:nvPr/>
              </p:nvSpPr>
              <p:spPr bwMode="auto">
                <a:xfrm>
                  <a:off x="11441117" y="7465219"/>
                  <a:ext cx="420688" cy="252413"/>
                </a:xfrm>
                <a:custGeom>
                  <a:avLst/>
                  <a:gdLst>
                    <a:gd name="T0" fmla="*/ 1773 w 1855"/>
                    <a:gd name="T1" fmla="*/ 965 h 1117"/>
                    <a:gd name="T2" fmla="*/ 1304 w 1855"/>
                    <a:gd name="T3" fmla="*/ 11 h 1117"/>
                    <a:gd name="T4" fmla="*/ 761 w 1855"/>
                    <a:gd name="T5" fmla="*/ 0 h 1117"/>
                    <a:gd name="T6" fmla="*/ 79 w 1855"/>
                    <a:gd name="T7" fmla="*/ 0 h 1117"/>
                    <a:gd name="T8" fmla="*/ 79 w 1855"/>
                    <a:gd name="T9" fmla="*/ 965 h 1117"/>
                    <a:gd name="T10" fmla="*/ 63 w 1855"/>
                    <a:gd name="T11" fmla="*/ 966 h 1117"/>
                    <a:gd name="T12" fmla="*/ 48 w 1855"/>
                    <a:gd name="T13" fmla="*/ 971 h 1117"/>
                    <a:gd name="T14" fmla="*/ 35 w 1855"/>
                    <a:gd name="T15" fmla="*/ 978 h 1117"/>
                    <a:gd name="T16" fmla="*/ 23 w 1855"/>
                    <a:gd name="T17" fmla="*/ 988 h 1117"/>
                    <a:gd name="T18" fmla="*/ 13 w 1855"/>
                    <a:gd name="T19" fmla="*/ 999 h 1117"/>
                    <a:gd name="T20" fmla="*/ 6 w 1855"/>
                    <a:gd name="T21" fmla="*/ 1013 h 1117"/>
                    <a:gd name="T22" fmla="*/ 2 w 1855"/>
                    <a:gd name="T23" fmla="*/ 1028 h 1117"/>
                    <a:gd name="T24" fmla="*/ 0 w 1855"/>
                    <a:gd name="T25" fmla="*/ 1044 h 1117"/>
                    <a:gd name="T26" fmla="*/ 0 w 1855"/>
                    <a:gd name="T27" fmla="*/ 1074 h 1117"/>
                    <a:gd name="T28" fmla="*/ 1 w 1855"/>
                    <a:gd name="T29" fmla="*/ 1084 h 1117"/>
                    <a:gd name="T30" fmla="*/ 7 w 1855"/>
                    <a:gd name="T31" fmla="*/ 1099 h 1117"/>
                    <a:gd name="T32" fmla="*/ 19 w 1855"/>
                    <a:gd name="T33" fmla="*/ 1110 h 1117"/>
                    <a:gd name="T34" fmla="*/ 35 w 1855"/>
                    <a:gd name="T35" fmla="*/ 1117 h 1117"/>
                    <a:gd name="T36" fmla="*/ 1812 w 1855"/>
                    <a:gd name="T37" fmla="*/ 1117 h 1117"/>
                    <a:gd name="T38" fmla="*/ 1820 w 1855"/>
                    <a:gd name="T39" fmla="*/ 1117 h 1117"/>
                    <a:gd name="T40" fmla="*/ 1835 w 1855"/>
                    <a:gd name="T41" fmla="*/ 1110 h 1117"/>
                    <a:gd name="T42" fmla="*/ 1848 w 1855"/>
                    <a:gd name="T43" fmla="*/ 1099 h 1117"/>
                    <a:gd name="T44" fmla="*/ 1854 w 1855"/>
                    <a:gd name="T45" fmla="*/ 1084 h 1117"/>
                    <a:gd name="T46" fmla="*/ 1855 w 1855"/>
                    <a:gd name="T47" fmla="*/ 1072 h 1117"/>
                    <a:gd name="T48" fmla="*/ 1855 w 1855"/>
                    <a:gd name="T49" fmla="*/ 1044 h 1117"/>
                    <a:gd name="T50" fmla="*/ 1853 w 1855"/>
                    <a:gd name="T51" fmla="*/ 1028 h 1117"/>
                    <a:gd name="T52" fmla="*/ 1849 w 1855"/>
                    <a:gd name="T53" fmla="*/ 1013 h 1117"/>
                    <a:gd name="T54" fmla="*/ 1842 w 1855"/>
                    <a:gd name="T55" fmla="*/ 999 h 1117"/>
                    <a:gd name="T56" fmla="*/ 1831 w 1855"/>
                    <a:gd name="T57" fmla="*/ 988 h 1117"/>
                    <a:gd name="T58" fmla="*/ 1820 w 1855"/>
                    <a:gd name="T59" fmla="*/ 978 h 1117"/>
                    <a:gd name="T60" fmla="*/ 1807 w 1855"/>
                    <a:gd name="T61" fmla="*/ 971 h 1117"/>
                    <a:gd name="T62" fmla="*/ 1791 w 1855"/>
                    <a:gd name="T63" fmla="*/ 966 h 1117"/>
                    <a:gd name="T64" fmla="*/ 1776 w 1855"/>
                    <a:gd name="T65" fmla="*/ 965 h 1117"/>
                    <a:gd name="T66" fmla="*/ 483 w 1855"/>
                    <a:gd name="T67" fmla="*/ 864 h 1117"/>
                    <a:gd name="T68" fmla="*/ 311 w 1855"/>
                    <a:gd name="T69" fmla="*/ 714 h 1117"/>
                    <a:gd name="T70" fmla="*/ 483 w 1855"/>
                    <a:gd name="T71" fmla="*/ 864 h 1117"/>
                    <a:gd name="T72" fmla="*/ 311 w 1855"/>
                    <a:gd name="T73" fmla="*/ 600 h 1117"/>
                    <a:gd name="T74" fmla="*/ 483 w 1855"/>
                    <a:gd name="T75" fmla="*/ 452 h 1117"/>
                    <a:gd name="T76" fmla="*/ 1138 w 1855"/>
                    <a:gd name="T77" fmla="*/ 864 h 1117"/>
                    <a:gd name="T78" fmla="*/ 964 w 1855"/>
                    <a:gd name="T79" fmla="*/ 714 h 1117"/>
                    <a:gd name="T80" fmla="*/ 1138 w 1855"/>
                    <a:gd name="T81" fmla="*/ 864 h 1117"/>
                    <a:gd name="T82" fmla="*/ 964 w 1855"/>
                    <a:gd name="T83" fmla="*/ 600 h 1117"/>
                    <a:gd name="T84" fmla="*/ 1138 w 1855"/>
                    <a:gd name="T85" fmla="*/ 452 h 1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5" h="1117">
                      <a:moveTo>
                        <a:pt x="1776" y="965"/>
                      </a:moveTo>
                      <a:lnTo>
                        <a:pt x="1773" y="965"/>
                      </a:lnTo>
                      <a:lnTo>
                        <a:pt x="1721" y="11"/>
                      </a:lnTo>
                      <a:lnTo>
                        <a:pt x="1304" y="11"/>
                      </a:lnTo>
                      <a:lnTo>
                        <a:pt x="1289" y="293"/>
                      </a:lnTo>
                      <a:lnTo>
                        <a:pt x="761" y="0"/>
                      </a:lnTo>
                      <a:lnTo>
                        <a:pt x="761" y="379"/>
                      </a:lnTo>
                      <a:lnTo>
                        <a:pt x="79" y="0"/>
                      </a:lnTo>
                      <a:lnTo>
                        <a:pt x="79" y="965"/>
                      </a:lnTo>
                      <a:lnTo>
                        <a:pt x="79" y="965"/>
                      </a:lnTo>
                      <a:lnTo>
                        <a:pt x="71" y="965"/>
                      </a:lnTo>
                      <a:lnTo>
                        <a:pt x="63" y="966"/>
                      </a:lnTo>
                      <a:lnTo>
                        <a:pt x="55" y="968"/>
                      </a:lnTo>
                      <a:lnTo>
                        <a:pt x="48" y="971"/>
                      </a:lnTo>
                      <a:lnTo>
                        <a:pt x="42" y="974"/>
                      </a:lnTo>
                      <a:lnTo>
                        <a:pt x="35" y="978"/>
                      </a:lnTo>
                      <a:lnTo>
                        <a:pt x="29" y="983"/>
                      </a:lnTo>
                      <a:lnTo>
                        <a:pt x="23" y="988"/>
                      </a:lnTo>
                      <a:lnTo>
                        <a:pt x="18" y="993"/>
                      </a:lnTo>
                      <a:lnTo>
                        <a:pt x="13" y="999"/>
                      </a:lnTo>
                      <a:lnTo>
                        <a:pt x="10" y="1006"/>
                      </a:lnTo>
                      <a:lnTo>
                        <a:pt x="6" y="1013"/>
                      </a:lnTo>
                      <a:lnTo>
                        <a:pt x="4" y="1020"/>
                      </a:lnTo>
                      <a:lnTo>
                        <a:pt x="2" y="1028"/>
                      </a:lnTo>
                      <a:lnTo>
                        <a:pt x="1" y="1035"/>
                      </a:lnTo>
                      <a:lnTo>
                        <a:pt x="0" y="1044"/>
                      </a:lnTo>
                      <a:lnTo>
                        <a:pt x="0" y="1072"/>
                      </a:lnTo>
                      <a:lnTo>
                        <a:pt x="0" y="1074"/>
                      </a:lnTo>
                      <a:lnTo>
                        <a:pt x="0" y="1074"/>
                      </a:lnTo>
                      <a:lnTo>
                        <a:pt x="1" y="1084"/>
                      </a:lnTo>
                      <a:lnTo>
                        <a:pt x="3" y="1092"/>
                      </a:lnTo>
                      <a:lnTo>
                        <a:pt x="7" y="1099"/>
                      </a:lnTo>
                      <a:lnTo>
                        <a:pt x="13" y="1105"/>
                      </a:lnTo>
                      <a:lnTo>
                        <a:pt x="19" y="1110"/>
                      </a:lnTo>
                      <a:lnTo>
                        <a:pt x="27" y="1114"/>
                      </a:lnTo>
                      <a:lnTo>
                        <a:pt x="35" y="1117"/>
                      </a:lnTo>
                      <a:lnTo>
                        <a:pt x="43" y="1117"/>
                      </a:lnTo>
                      <a:lnTo>
                        <a:pt x="1812" y="1117"/>
                      </a:lnTo>
                      <a:lnTo>
                        <a:pt x="1812" y="1117"/>
                      </a:lnTo>
                      <a:lnTo>
                        <a:pt x="1820" y="1117"/>
                      </a:lnTo>
                      <a:lnTo>
                        <a:pt x="1828" y="1114"/>
                      </a:lnTo>
                      <a:lnTo>
                        <a:pt x="1835" y="1110"/>
                      </a:lnTo>
                      <a:lnTo>
                        <a:pt x="1843" y="1105"/>
                      </a:lnTo>
                      <a:lnTo>
                        <a:pt x="1848" y="1099"/>
                      </a:lnTo>
                      <a:lnTo>
                        <a:pt x="1852" y="1092"/>
                      </a:lnTo>
                      <a:lnTo>
                        <a:pt x="1854" y="1084"/>
                      </a:lnTo>
                      <a:lnTo>
                        <a:pt x="1855" y="1074"/>
                      </a:lnTo>
                      <a:lnTo>
                        <a:pt x="1855" y="1072"/>
                      </a:lnTo>
                      <a:lnTo>
                        <a:pt x="1855" y="1044"/>
                      </a:lnTo>
                      <a:lnTo>
                        <a:pt x="1855" y="1044"/>
                      </a:lnTo>
                      <a:lnTo>
                        <a:pt x="1855" y="1035"/>
                      </a:lnTo>
                      <a:lnTo>
                        <a:pt x="1853" y="1028"/>
                      </a:lnTo>
                      <a:lnTo>
                        <a:pt x="1852" y="1020"/>
                      </a:lnTo>
                      <a:lnTo>
                        <a:pt x="1849" y="1013"/>
                      </a:lnTo>
                      <a:lnTo>
                        <a:pt x="1846" y="1006"/>
                      </a:lnTo>
                      <a:lnTo>
                        <a:pt x="1842" y="999"/>
                      </a:lnTo>
                      <a:lnTo>
                        <a:pt x="1837" y="993"/>
                      </a:lnTo>
                      <a:lnTo>
                        <a:pt x="1831" y="988"/>
                      </a:lnTo>
                      <a:lnTo>
                        <a:pt x="1826" y="983"/>
                      </a:lnTo>
                      <a:lnTo>
                        <a:pt x="1820" y="978"/>
                      </a:lnTo>
                      <a:lnTo>
                        <a:pt x="1814" y="974"/>
                      </a:lnTo>
                      <a:lnTo>
                        <a:pt x="1807" y="971"/>
                      </a:lnTo>
                      <a:lnTo>
                        <a:pt x="1800" y="968"/>
                      </a:lnTo>
                      <a:lnTo>
                        <a:pt x="1791" y="966"/>
                      </a:lnTo>
                      <a:lnTo>
                        <a:pt x="1784" y="965"/>
                      </a:lnTo>
                      <a:lnTo>
                        <a:pt x="1776" y="965"/>
                      </a:lnTo>
                      <a:lnTo>
                        <a:pt x="1776" y="965"/>
                      </a:lnTo>
                      <a:close/>
                      <a:moveTo>
                        <a:pt x="483" y="864"/>
                      </a:moveTo>
                      <a:lnTo>
                        <a:pt x="311" y="864"/>
                      </a:lnTo>
                      <a:lnTo>
                        <a:pt x="311" y="714"/>
                      </a:lnTo>
                      <a:lnTo>
                        <a:pt x="483" y="714"/>
                      </a:lnTo>
                      <a:lnTo>
                        <a:pt x="483" y="864"/>
                      </a:lnTo>
                      <a:close/>
                      <a:moveTo>
                        <a:pt x="483" y="600"/>
                      </a:moveTo>
                      <a:lnTo>
                        <a:pt x="311" y="600"/>
                      </a:lnTo>
                      <a:lnTo>
                        <a:pt x="311" y="452"/>
                      </a:lnTo>
                      <a:lnTo>
                        <a:pt x="483" y="452"/>
                      </a:lnTo>
                      <a:lnTo>
                        <a:pt x="483" y="600"/>
                      </a:lnTo>
                      <a:close/>
                      <a:moveTo>
                        <a:pt x="1138" y="864"/>
                      </a:moveTo>
                      <a:lnTo>
                        <a:pt x="964" y="864"/>
                      </a:lnTo>
                      <a:lnTo>
                        <a:pt x="964" y="714"/>
                      </a:lnTo>
                      <a:lnTo>
                        <a:pt x="1138" y="714"/>
                      </a:lnTo>
                      <a:lnTo>
                        <a:pt x="1138" y="864"/>
                      </a:lnTo>
                      <a:close/>
                      <a:moveTo>
                        <a:pt x="1138" y="600"/>
                      </a:moveTo>
                      <a:lnTo>
                        <a:pt x="964" y="600"/>
                      </a:lnTo>
                      <a:lnTo>
                        <a:pt x="964" y="452"/>
                      </a:lnTo>
                      <a:lnTo>
                        <a:pt x="1138" y="452"/>
                      </a:lnTo>
                      <a:lnTo>
                        <a:pt x="1138" y="6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sp>
            <p:nvSpPr>
              <p:cNvPr id="203" name="Freeform 104"/>
              <p:cNvSpPr>
                <a:spLocks noEditPoints="1"/>
              </p:cNvSpPr>
              <p:nvPr/>
            </p:nvSpPr>
            <p:spPr bwMode="black">
              <a:xfrm>
                <a:off x="5383598" y="2736921"/>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4" name="Freeform 104"/>
              <p:cNvSpPr>
                <a:spLocks noEditPoints="1"/>
              </p:cNvSpPr>
              <p:nvPr/>
            </p:nvSpPr>
            <p:spPr bwMode="black">
              <a:xfrm>
                <a:off x="6102560" y="2422433"/>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sp>
            <p:nvSpPr>
              <p:cNvPr id="205" name="Freeform 104"/>
              <p:cNvSpPr>
                <a:spLocks noEditPoints="1"/>
              </p:cNvSpPr>
              <p:nvPr/>
            </p:nvSpPr>
            <p:spPr bwMode="black">
              <a:xfrm>
                <a:off x="6122886" y="3164754"/>
                <a:ext cx="126649" cy="126649"/>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20" name="Group 19"/>
          <p:cNvGrpSpPr/>
          <p:nvPr/>
        </p:nvGrpSpPr>
        <p:grpSpPr>
          <a:xfrm>
            <a:off x="9005144" y="1835239"/>
            <a:ext cx="1045687" cy="697555"/>
            <a:chOff x="4579027" y="4766901"/>
            <a:chExt cx="1045687" cy="697555"/>
          </a:xfrm>
        </p:grpSpPr>
        <p:grpSp>
          <p:nvGrpSpPr>
            <p:cNvPr id="210" name="Group 209"/>
            <p:cNvGrpSpPr>
              <a:grpSpLocks noChangeAspect="1"/>
            </p:cNvGrpSpPr>
            <p:nvPr/>
          </p:nvGrpSpPr>
          <p:grpSpPr>
            <a:xfrm>
              <a:off x="4834307" y="4766901"/>
              <a:ext cx="635952" cy="465817"/>
              <a:chOff x="5858289" y="4939278"/>
              <a:chExt cx="222896" cy="163265"/>
            </a:xfrm>
            <a:solidFill>
              <a:srgbClr val="5780CA"/>
            </a:solidFill>
          </p:grpSpPr>
          <p:sp>
            <p:nvSpPr>
              <p:cNvPr id="212" name="Freeform 40"/>
              <p:cNvSpPr>
                <a:spLocks/>
              </p:cNvSpPr>
              <p:nvPr/>
            </p:nvSpPr>
            <p:spPr bwMode="auto">
              <a:xfrm flipH="1">
                <a:off x="5900850" y="5004768"/>
                <a:ext cx="137772" cy="97775"/>
              </a:xfrm>
              <a:custGeom>
                <a:avLst/>
                <a:gdLst>
                  <a:gd name="T0" fmla="*/ 3860 w 4215"/>
                  <a:gd name="T1" fmla="*/ 2166 h 2875"/>
                  <a:gd name="T2" fmla="*/ 4215 w 4215"/>
                  <a:gd name="T3" fmla="*/ 1862 h 2875"/>
                  <a:gd name="T4" fmla="*/ 656 w 4215"/>
                  <a:gd name="T5" fmla="*/ 0 h 2875"/>
                  <a:gd name="T6" fmla="*/ 0 w 4215"/>
                  <a:gd name="T7" fmla="*/ 1287 h 2875"/>
                  <a:gd name="T8" fmla="*/ 1043 w 4215"/>
                  <a:gd name="T9" fmla="*/ 1833 h 2875"/>
                  <a:gd name="T10" fmla="*/ 975 w 4215"/>
                  <a:gd name="T11" fmla="*/ 1966 h 2875"/>
                  <a:gd name="T12" fmla="*/ 975 w 4215"/>
                  <a:gd name="T13" fmla="*/ 1966 h 2875"/>
                  <a:gd name="T14" fmla="*/ 970 w 4215"/>
                  <a:gd name="T15" fmla="*/ 1977 h 2875"/>
                  <a:gd name="T16" fmla="*/ 966 w 4215"/>
                  <a:gd name="T17" fmla="*/ 1988 h 2875"/>
                  <a:gd name="T18" fmla="*/ 964 w 4215"/>
                  <a:gd name="T19" fmla="*/ 2001 h 2875"/>
                  <a:gd name="T20" fmla="*/ 962 w 4215"/>
                  <a:gd name="T21" fmla="*/ 2012 h 2875"/>
                  <a:gd name="T22" fmla="*/ 962 w 4215"/>
                  <a:gd name="T23" fmla="*/ 2024 h 2875"/>
                  <a:gd name="T24" fmla="*/ 963 w 4215"/>
                  <a:gd name="T25" fmla="*/ 2035 h 2875"/>
                  <a:gd name="T26" fmla="*/ 965 w 4215"/>
                  <a:gd name="T27" fmla="*/ 2046 h 2875"/>
                  <a:gd name="T28" fmla="*/ 968 w 4215"/>
                  <a:gd name="T29" fmla="*/ 2058 h 2875"/>
                  <a:gd name="T30" fmla="*/ 972 w 4215"/>
                  <a:gd name="T31" fmla="*/ 2069 h 2875"/>
                  <a:gd name="T32" fmla="*/ 976 w 4215"/>
                  <a:gd name="T33" fmla="*/ 2079 h 2875"/>
                  <a:gd name="T34" fmla="*/ 982 w 4215"/>
                  <a:gd name="T35" fmla="*/ 2089 h 2875"/>
                  <a:gd name="T36" fmla="*/ 989 w 4215"/>
                  <a:gd name="T37" fmla="*/ 2098 h 2875"/>
                  <a:gd name="T38" fmla="*/ 997 w 4215"/>
                  <a:gd name="T39" fmla="*/ 2106 h 2875"/>
                  <a:gd name="T40" fmla="*/ 1006 w 4215"/>
                  <a:gd name="T41" fmla="*/ 2114 h 2875"/>
                  <a:gd name="T42" fmla="*/ 1015 w 4215"/>
                  <a:gd name="T43" fmla="*/ 2122 h 2875"/>
                  <a:gd name="T44" fmla="*/ 1026 w 4215"/>
                  <a:gd name="T45" fmla="*/ 2128 h 2875"/>
                  <a:gd name="T46" fmla="*/ 1920 w 4215"/>
                  <a:gd name="T47" fmla="*/ 2597 h 2875"/>
                  <a:gd name="T48" fmla="*/ 1920 w 4215"/>
                  <a:gd name="T49" fmla="*/ 2597 h 2875"/>
                  <a:gd name="T50" fmla="*/ 1932 w 4215"/>
                  <a:gd name="T51" fmla="*/ 2602 h 2875"/>
                  <a:gd name="T52" fmla="*/ 1943 w 4215"/>
                  <a:gd name="T53" fmla="*/ 2605 h 2875"/>
                  <a:gd name="T54" fmla="*/ 1955 w 4215"/>
                  <a:gd name="T55" fmla="*/ 2608 h 2875"/>
                  <a:gd name="T56" fmla="*/ 1966 w 4215"/>
                  <a:gd name="T57" fmla="*/ 2609 h 2875"/>
                  <a:gd name="T58" fmla="*/ 1977 w 4215"/>
                  <a:gd name="T59" fmla="*/ 2610 h 2875"/>
                  <a:gd name="T60" fmla="*/ 1989 w 4215"/>
                  <a:gd name="T61" fmla="*/ 2609 h 2875"/>
                  <a:gd name="T62" fmla="*/ 2000 w 4215"/>
                  <a:gd name="T63" fmla="*/ 2607 h 2875"/>
                  <a:gd name="T64" fmla="*/ 2011 w 4215"/>
                  <a:gd name="T65" fmla="*/ 2604 h 2875"/>
                  <a:gd name="T66" fmla="*/ 2022 w 4215"/>
                  <a:gd name="T67" fmla="*/ 2600 h 2875"/>
                  <a:gd name="T68" fmla="*/ 2032 w 4215"/>
                  <a:gd name="T69" fmla="*/ 2595 h 2875"/>
                  <a:gd name="T70" fmla="*/ 2041 w 4215"/>
                  <a:gd name="T71" fmla="*/ 2589 h 2875"/>
                  <a:gd name="T72" fmla="*/ 2051 w 4215"/>
                  <a:gd name="T73" fmla="*/ 2582 h 2875"/>
                  <a:gd name="T74" fmla="*/ 2059 w 4215"/>
                  <a:gd name="T75" fmla="*/ 2573 h 2875"/>
                  <a:gd name="T76" fmla="*/ 2067 w 4215"/>
                  <a:gd name="T77" fmla="*/ 2565 h 2875"/>
                  <a:gd name="T78" fmla="*/ 2074 w 4215"/>
                  <a:gd name="T79" fmla="*/ 2555 h 2875"/>
                  <a:gd name="T80" fmla="*/ 2080 w 4215"/>
                  <a:gd name="T81" fmla="*/ 2545 h 2875"/>
                  <a:gd name="T82" fmla="*/ 2147 w 4215"/>
                  <a:gd name="T83" fmla="*/ 2412 h 2875"/>
                  <a:gd name="T84" fmla="*/ 3033 w 4215"/>
                  <a:gd name="T85" fmla="*/ 2875 h 2875"/>
                  <a:gd name="T86" fmla="*/ 3327 w 4215"/>
                  <a:gd name="T87" fmla="*/ 2623 h 2875"/>
                  <a:gd name="T88" fmla="*/ 3564 w 4215"/>
                  <a:gd name="T89" fmla="*/ 2748 h 2875"/>
                  <a:gd name="T90" fmla="*/ 3631 w 4215"/>
                  <a:gd name="T91" fmla="*/ 2616 h 2875"/>
                  <a:gd name="T92" fmla="*/ 3717 w 4215"/>
                  <a:gd name="T93" fmla="*/ 2661 h 2875"/>
                  <a:gd name="T94" fmla="*/ 3909 w 4215"/>
                  <a:gd name="T95" fmla="*/ 2283 h 2875"/>
                  <a:gd name="T96" fmla="*/ 3824 w 4215"/>
                  <a:gd name="T97" fmla="*/ 2238 h 2875"/>
                  <a:gd name="T98" fmla="*/ 3860 w 4215"/>
                  <a:gd name="T99" fmla="*/ 2166 h 2875"/>
                  <a:gd name="T100" fmla="*/ 3860 w 4215"/>
                  <a:gd name="T101" fmla="*/ 2166 h 2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15" h="2875">
                    <a:moveTo>
                      <a:pt x="3860" y="2166"/>
                    </a:moveTo>
                    <a:lnTo>
                      <a:pt x="4215" y="1862"/>
                    </a:lnTo>
                    <a:lnTo>
                      <a:pt x="656" y="0"/>
                    </a:lnTo>
                    <a:lnTo>
                      <a:pt x="0" y="1287"/>
                    </a:lnTo>
                    <a:lnTo>
                      <a:pt x="1043" y="1833"/>
                    </a:lnTo>
                    <a:lnTo>
                      <a:pt x="975" y="1966"/>
                    </a:lnTo>
                    <a:lnTo>
                      <a:pt x="975" y="1966"/>
                    </a:lnTo>
                    <a:lnTo>
                      <a:pt x="970" y="1977"/>
                    </a:lnTo>
                    <a:lnTo>
                      <a:pt x="966" y="1988"/>
                    </a:lnTo>
                    <a:lnTo>
                      <a:pt x="964" y="2001"/>
                    </a:lnTo>
                    <a:lnTo>
                      <a:pt x="962" y="2012"/>
                    </a:lnTo>
                    <a:lnTo>
                      <a:pt x="962" y="2024"/>
                    </a:lnTo>
                    <a:lnTo>
                      <a:pt x="963" y="2035"/>
                    </a:lnTo>
                    <a:lnTo>
                      <a:pt x="965" y="2046"/>
                    </a:lnTo>
                    <a:lnTo>
                      <a:pt x="968" y="2058"/>
                    </a:lnTo>
                    <a:lnTo>
                      <a:pt x="972" y="2069"/>
                    </a:lnTo>
                    <a:lnTo>
                      <a:pt x="976" y="2079"/>
                    </a:lnTo>
                    <a:lnTo>
                      <a:pt x="982" y="2089"/>
                    </a:lnTo>
                    <a:lnTo>
                      <a:pt x="989" y="2098"/>
                    </a:lnTo>
                    <a:lnTo>
                      <a:pt x="997" y="2106"/>
                    </a:lnTo>
                    <a:lnTo>
                      <a:pt x="1006" y="2114"/>
                    </a:lnTo>
                    <a:lnTo>
                      <a:pt x="1015" y="2122"/>
                    </a:lnTo>
                    <a:lnTo>
                      <a:pt x="1026" y="2128"/>
                    </a:lnTo>
                    <a:lnTo>
                      <a:pt x="1920" y="2597"/>
                    </a:lnTo>
                    <a:lnTo>
                      <a:pt x="1920" y="2597"/>
                    </a:lnTo>
                    <a:lnTo>
                      <a:pt x="1932" y="2602"/>
                    </a:lnTo>
                    <a:lnTo>
                      <a:pt x="1943" y="2605"/>
                    </a:lnTo>
                    <a:lnTo>
                      <a:pt x="1955" y="2608"/>
                    </a:lnTo>
                    <a:lnTo>
                      <a:pt x="1966" y="2609"/>
                    </a:lnTo>
                    <a:lnTo>
                      <a:pt x="1977" y="2610"/>
                    </a:lnTo>
                    <a:lnTo>
                      <a:pt x="1989" y="2609"/>
                    </a:lnTo>
                    <a:lnTo>
                      <a:pt x="2000" y="2607"/>
                    </a:lnTo>
                    <a:lnTo>
                      <a:pt x="2011" y="2604"/>
                    </a:lnTo>
                    <a:lnTo>
                      <a:pt x="2022" y="2600"/>
                    </a:lnTo>
                    <a:lnTo>
                      <a:pt x="2032" y="2595"/>
                    </a:lnTo>
                    <a:lnTo>
                      <a:pt x="2041" y="2589"/>
                    </a:lnTo>
                    <a:lnTo>
                      <a:pt x="2051" y="2582"/>
                    </a:lnTo>
                    <a:lnTo>
                      <a:pt x="2059" y="2573"/>
                    </a:lnTo>
                    <a:lnTo>
                      <a:pt x="2067" y="2565"/>
                    </a:lnTo>
                    <a:lnTo>
                      <a:pt x="2074" y="2555"/>
                    </a:lnTo>
                    <a:lnTo>
                      <a:pt x="2080" y="2545"/>
                    </a:lnTo>
                    <a:lnTo>
                      <a:pt x="2147" y="2412"/>
                    </a:lnTo>
                    <a:lnTo>
                      <a:pt x="3033" y="2875"/>
                    </a:lnTo>
                    <a:lnTo>
                      <a:pt x="3327" y="2623"/>
                    </a:lnTo>
                    <a:lnTo>
                      <a:pt x="3564" y="2748"/>
                    </a:lnTo>
                    <a:lnTo>
                      <a:pt x="3631" y="2616"/>
                    </a:lnTo>
                    <a:lnTo>
                      <a:pt x="3717" y="2661"/>
                    </a:lnTo>
                    <a:lnTo>
                      <a:pt x="3909" y="2283"/>
                    </a:lnTo>
                    <a:lnTo>
                      <a:pt x="3824" y="2238"/>
                    </a:lnTo>
                    <a:lnTo>
                      <a:pt x="3860" y="2166"/>
                    </a:lnTo>
                    <a:lnTo>
                      <a:pt x="3860" y="2166"/>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dirty="0">
                  <a:solidFill>
                    <a:srgbClr val="1B3B41"/>
                  </a:solidFill>
                </a:endParaRPr>
              </a:p>
            </p:txBody>
          </p:sp>
          <p:sp>
            <p:nvSpPr>
              <p:cNvPr id="213" name="Freeform 41"/>
              <p:cNvSpPr>
                <a:spLocks/>
              </p:cNvSpPr>
              <p:nvPr/>
            </p:nvSpPr>
            <p:spPr bwMode="auto">
              <a:xfrm flipH="1">
                <a:off x="5950071" y="4943230"/>
                <a:ext cx="35588" cy="100561"/>
              </a:xfrm>
              <a:custGeom>
                <a:avLst/>
                <a:gdLst>
                  <a:gd name="T0" fmla="*/ 814 w 852"/>
                  <a:gd name="T1" fmla="*/ 2208 h 2462"/>
                  <a:gd name="T2" fmla="*/ 828 w 852"/>
                  <a:gd name="T3" fmla="*/ 2176 h 2462"/>
                  <a:gd name="T4" fmla="*/ 839 w 852"/>
                  <a:gd name="T5" fmla="*/ 2137 h 2462"/>
                  <a:gd name="T6" fmla="*/ 848 w 852"/>
                  <a:gd name="T7" fmla="*/ 2087 h 2462"/>
                  <a:gd name="T8" fmla="*/ 852 w 852"/>
                  <a:gd name="T9" fmla="*/ 2027 h 2462"/>
                  <a:gd name="T10" fmla="*/ 851 w 852"/>
                  <a:gd name="T11" fmla="*/ 1994 h 2462"/>
                  <a:gd name="T12" fmla="*/ 847 w 852"/>
                  <a:gd name="T13" fmla="*/ 1960 h 2462"/>
                  <a:gd name="T14" fmla="*/ 840 w 852"/>
                  <a:gd name="T15" fmla="*/ 1923 h 2462"/>
                  <a:gd name="T16" fmla="*/ 829 w 852"/>
                  <a:gd name="T17" fmla="*/ 1886 h 2462"/>
                  <a:gd name="T18" fmla="*/ 814 w 852"/>
                  <a:gd name="T19" fmla="*/ 1848 h 2462"/>
                  <a:gd name="T20" fmla="*/ 795 w 852"/>
                  <a:gd name="T21" fmla="*/ 1808 h 2462"/>
                  <a:gd name="T22" fmla="*/ 786 w 852"/>
                  <a:gd name="T23" fmla="*/ 1794 h 2462"/>
                  <a:gd name="T24" fmla="*/ 768 w 852"/>
                  <a:gd name="T25" fmla="*/ 1768 h 2462"/>
                  <a:gd name="T26" fmla="*/ 748 w 852"/>
                  <a:gd name="T27" fmla="*/ 1742 h 2462"/>
                  <a:gd name="T28" fmla="*/ 726 w 852"/>
                  <a:gd name="T29" fmla="*/ 1718 h 2462"/>
                  <a:gd name="T30" fmla="*/ 702 w 852"/>
                  <a:gd name="T31" fmla="*/ 1696 h 2462"/>
                  <a:gd name="T32" fmla="*/ 676 w 852"/>
                  <a:gd name="T33" fmla="*/ 1676 h 2462"/>
                  <a:gd name="T34" fmla="*/ 635 w 852"/>
                  <a:gd name="T35" fmla="*/ 1650 h 2462"/>
                  <a:gd name="T36" fmla="*/ 535 w 852"/>
                  <a:gd name="T37" fmla="*/ 0 h 2462"/>
                  <a:gd name="T38" fmla="*/ 212 w 852"/>
                  <a:gd name="T39" fmla="*/ 1656 h 2462"/>
                  <a:gd name="T40" fmla="*/ 187 w 852"/>
                  <a:gd name="T41" fmla="*/ 1671 h 2462"/>
                  <a:gd name="T42" fmla="*/ 142 w 852"/>
                  <a:gd name="T43" fmla="*/ 1706 h 2462"/>
                  <a:gd name="T44" fmla="*/ 102 w 852"/>
                  <a:gd name="T45" fmla="*/ 1748 h 2462"/>
                  <a:gd name="T46" fmla="*/ 68 w 852"/>
                  <a:gd name="T47" fmla="*/ 1795 h 2462"/>
                  <a:gd name="T48" fmla="*/ 40 w 852"/>
                  <a:gd name="T49" fmla="*/ 1845 h 2462"/>
                  <a:gd name="T50" fmla="*/ 19 w 852"/>
                  <a:gd name="T51" fmla="*/ 1900 h 2462"/>
                  <a:gd name="T52" fmla="*/ 5 w 852"/>
                  <a:gd name="T53" fmla="*/ 1958 h 2462"/>
                  <a:gd name="T54" fmla="*/ 0 w 852"/>
                  <a:gd name="T55" fmla="*/ 2018 h 2462"/>
                  <a:gd name="T56" fmla="*/ 0 w 852"/>
                  <a:gd name="T57" fmla="*/ 2049 h 2462"/>
                  <a:gd name="T58" fmla="*/ 5 w 852"/>
                  <a:gd name="T59" fmla="*/ 2093 h 2462"/>
                  <a:gd name="T60" fmla="*/ 13 w 852"/>
                  <a:gd name="T61" fmla="*/ 2136 h 2462"/>
                  <a:gd name="T62" fmla="*/ 26 w 852"/>
                  <a:gd name="T63" fmla="*/ 2177 h 2462"/>
                  <a:gd name="T64" fmla="*/ 42 w 852"/>
                  <a:gd name="T65" fmla="*/ 2216 h 2462"/>
                  <a:gd name="T66" fmla="*/ 62 w 852"/>
                  <a:gd name="T67" fmla="*/ 2253 h 2462"/>
                  <a:gd name="T68" fmla="*/ 85 w 852"/>
                  <a:gd name="T69" fmla="*/ 2288 h 2462"/>
                  <a:gd name="T70" fmla="*/ 111 w 852"/>
                  <a:gd name="T71" fmla="*/ 2320 h 2462"/>
                  <a:gd name="T72" fmla="*/ 140 w 852"/>
                  <a:gd name="T73" fmla="*/ 2350 h 2462"/>
                  <a:gd name="T74" fmla="*/ 172 w 852"/>
                  <a:gd name="T75" fmla="*/ 2376 h 2462"/>
                  <a:gd name="T76" fmla="*/ 207 w 852"/>
                  <a:gd name="T77" fmla="*/ 2398 h 2462"/>
                  <a:gd name="T78" fmla="*/ 243 w 852"/>
                  <a:gd name="T79" fmla="*/ 2419 h 2462"/>
                  <a:gd name="T80" fmla="*/ 281 w 852"/>
                  <a:gd name="T81" fmla="*/ 2435 h 2462"/>
                  <a:gd name="T82" fmla="*/ 321 w 852"/>
                  <a:gd name="T83" fmla="*/ 2447 h 2462"/>
                  <a:gd name="T84" fmla="*/ 362 w 852"/>
                  <a:gd name="T85" fmla="*/ 2456 h 2462"/>
                  <a:gd name="T86" fmla="*/ 405 w 852"/>
                  <a:gd name="T87" fmla="*/ 2461 h 2462"/>
                  <a:gd name="T88" fmla="*/ 449 w 852"/>
                  <a:gd name="T89" fmla="*/ 2461 h 2462"/>
                  <a:gd name="T90" fmla="*/ 480 w 852"/>
                  <a:gd name="T91" fmla="*/ 2459 h 2462"/>
                  <a:gd name="T92" fmla="*/ 538 w 852"/>
                  <a:gd name="T93" fmla="*/ 2446 h 2462"/>
                  <a:gd name="T94" fmla="*/ 593 w 852"/>
                  <a:gd name="T95" fmla="*/ 2427 h 2462"/>
                  <a:gd name="T96" fmla="*/ 645 w 852"/>
                  <a:gd name="T97" fmla="*/ 2401 h 2462"/>
                  <a:gd name="T98" fmla="*/ 692 w 852"/>
                  <a:gd name="T99" fmla="*/ 2367 h 2462"/>
                  <a:gd name="T100" fmla="*/ 734 w 852"/>
                  <a:gd name="T101" fmla="*/ 2328 h 2462"/>
                  <a:gd name="T102" fmla="*/ 771 w 852"/>
                  <a:gd name="T103" fmla="*/ 2283 h 2462"/>
                  <a:gd name="T104" fmla="*/ 801 w 852"/>
                  <a:gd name="T105" fmla="*/ 2235 h 2462"/>
                  <a:gd name="T106" fmla="*/ 814 w 852"/>
                  <a:gd name="T107" fmla="*/ 2208 h 2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52" h="2462">
                    <a:moveTo>
                      <a:pt x="814" y="2208"/>
                    </a:moveTo>
                    <a:lnTo>
                      <a:pt x="814" y="2208"/>
                    </a:lnTo>
                    <a:lnTo>
                      <a:pt x="818" y="2200"/>
                    </a:lnTo>
                    <a:lnTo>
                      <a:pt x="828" y="2176"/>
                    </a:lnTo>
                    <a:lnTo>
                      <a:pt x="833" y="2158"/>
                    </a:lnTo>
                    <a:lnTo>
                      <a:pt x="839" y="2137"/>
                    </a:lnTo>
                    <a:lnTo>
                      <a:pt x="844" y="2114"/>
                    </a:lnTo>
                    <a:lnTo>
                      <a:pt x="848" y="2087"/>
                    </a:lnTo>
                    <a:lnTo>
                      <a:pt x="851" y="2059"/>
                    </a:lnTo>
                    <a:lnTo>
                      <a:pt x="852" y="2027"/>
                    </a:lnTo>
                    <a:lnTo>
                      <a:pt x="852" y="2011"/>
                    </a:lnTo>
                    <a:lnTo>
                      <a:pt x="851" y="1994"/>
                    </a:lnTo>
                    <a:lnTo>
                      <a:pt x="849" y="1977"/>
                    </a:lnTo>
                    <a:lnTo>
                      <a:pt x="847" y="1960"/>
                    </a:lnTo>
                    <a:lnTo>
                      <a:pt x="844" y="1942"/>
                    </a:lnTo>
                    <a:lnTo>
                      <a:pt x="840" y="1923"/>
                    </a:lnTo>
                    <a:lnTo>
                      <a:pt x="835" y="1905"/>
                    </a:lnTo>
                    <a:lnTo>
                      <a:pt x="829" y="1886"/>
                    </a:lnTo>
                    <a:lnTo>
                      <a:pt x="822" y="1867"/>
                    </a:lnTo>
                    <a:lnTo>
                      <a:pt x="814" y="1848"/>
                    </a:lnTo>
                    <a:lnTo>
                      <a:pt x="805" y="1828"/>
                    </a:lnTo>
                    <a:lnTo>
                      <a:pt x="795" y="1808"/>
                    </a:lnTo>
                    <a:lnTo>
                      <a:pt x="795" y="1808"/>
                    </a:lnTo>
                    <a:lnTo>
                      <a:pt x="786" y="1794"/>
                    </a:lnTo>
                    <a:lnTo>
                      <a:pt x="778" y="1781"/>
                    </a:lnTo>
                    <a:lnTo>
                      <a:pt x="768" y="1768"/>
                    </a:lnTo>
                    <a:lnTo>
                      <a:pt x="759" y="1754"/>
                    </a:lnTo>
                    <a:lnTo>
                      <a:pt x="748" y="1742"/>
                    </a:lnTo>
                    <a:lnTo>
                      <a:pt x="737" y="1730"/>
                    </a:lnTo>
                    <a:lnTo>
                      <a:pt x="726" y="1718"/>
                    </a:lnTo>
                    <a:lnTo>
                      <a:pt x="714" y="1706"/>
                    </a:lnTo>
                    <a:lnTo>
                      <a:pt x="702" y="1696"/>
                    </a:lnTo>
                    <a:lnTo>
                      <a:pt x="689" y="1686"/>
                    </a:lnTo>
                    <a:lnTo>
                      <a:pt x="676" y="1676"/>
                    </a:lnTo>
                    <a:lnTo>
                      <a:pt x="662" y="1667"/>
                    </a:lnTo>
                    <a:lnTo>
                      <a:pt x="635" y="1650"/>
                    </a:lnTo>
                    <a:lnTo>
                      <a:pt x="606" y="1635"/>
                    </a:lnTo>
                    <a:lnTo>
                      <a:pt x="535" y="0"/>
                    </a:lnTo>
                    <a:lnTo>
                      <a:pt x="140" y="19"/>
                    </a:lnTo>
                    <a:lnTo>
                      <a:pt x="212" y="1656"/>
                    </a:lnTo>
                    <a:lnTo>
                      <a:pt x="212" y="1656"/>
                    </a:lnTo>
                    <a:lnTo>
                      <a:pt x="187" y="1671"/>
                    </a:lnTo>
                    <a:lnTo>
                      <a:pt x="163" y="1688"/>
                    </a:lnTo>
                    <a:lnTo>
                      <a:pt x="142" y="1706"/>
                    </a:lnTo>
                    <a:lnTo>
                      <a:pt x="121" y="1727"/>
                    </a:lnTo>
                    <a:lnTo>
                      <a:pt x="102" y="1748"/>
                    </a:lnTo>
                    <a:lnTo>
                      <a:pt x="84" y="1771"/>
                    </a:lnTo>
                    <a:lnTo>
                      <a:pt x="68" y="1795"/>
                    </a:lnTo>
                    <a:lnTo>
                      <a:pt x="53" y="1819"/>
                    </a:lnTo>
                    <a:lnTo>
                      <a:pt x="40" y="1845"/>
                    </a:lnTo>
                    <a:lnTo>
                      <a:pt x="28" y="1872"/>
                    </a:lnTo>
                    <a:lnTo>
                      <a:pt x="19" y="1900"/>
                    </a:lnTo>
                    <a:lnTo>
                      <a:pt x="11" y="1928"/>
                    </a:lnTo>
                    <a:lnTo>
                      <a:pt x="5" y="1958"/>
                    </a:lnTo>
                    <a:lnTo>
                      <a:pt x="2" y="1987"/>
                    </a:lnTo>
                    <a:lnTo>
                      <a:pt x="0" y="2018"/>
                    </a:lnTo>
                    <a:lnTo>
                      <a:pt x="0" y="2049"/>
                    </a:lnTo>
                    <a:lnTo>
                      <a:pt x="0" y="2049"/>
                    </a:lnTo>
                    <a:lnTo>
                      <a:pt x="2" y="2072"/>
                    </a:lnTo>
                    <a:lnTo>
                      <a:pt x="5" y="2093"/>
                    </a:lnTo>
                    <a:lnTo>
                      <a:pt x="8" y="2115"/>
                    </a:lnTo>
                    <a:lnTo>
                      <a:pt x="13" y="2136"/>
                    </a:lnTo>
                    <a:lnTo>
                      <a:pt x="19" y="2156"/>
                    </a:lnTo>
                    <a:lnTo>
                      <a:pt x="26" y="2177"/>
                    </a:lnTo>
                    <a:lnTo>
                      <a:pt x="34" y="2197"/>
                    </a:lnTo>
                    <a:lnTo>
                      <a:pt x="42" y="2216"/>
                    </a:lnTo>
                    <a:lnTo>
                      <a:pt x="52" y="2235"/>
                    </a:lnTo>
                    <a:lnTo>
                      <a:pt x="62" y="2253"/>
                    </a:lnTo>
                    <a:lnTo>
                      <a:pt x="73" y="2270"/>
                    </a:lnTo>
                    <a:lnTo>
                      <a:pt x="85" y="2288"/>
                    </a:lnTo>
                    <a:lnTo>
                      <a:pt x="98" y="2304"/>
                    </a:lnTo>
                    <a:lnTo>
                      <a:pt x="111" y="2320"/>
                    </a:lnTo>
                    <a:lnTo>
                      <a:pt x="125" y="2334"/>
                    </a:lnTo>
                    <a:lnTo>
                      <a:pt x="140" y="2350"/>
                    </a:lnTo>
                    <a:lnTo>
                      <a:pt x="156" y="2363"/>
                    </a:lnTo>
                    <a:lnTo>
                      <a:pt x="172" y="2376"/>
                    </a:lnTo>
                    <a:lnTo>
                      <a:pt x="189" y="2387"/>
                    </a:lnTo>
                    <a:lnTo>
                      <a:pt x="207" y="2398"/>
                    </a:lnTo>
                    <a:lnTo>
                      <a:pt x="225" y="2410"/>
                    </a:lnTo>
                    <a:lnTo>
                      <a:pt x="243" y="2419"/>
                    </a:lnTo>
                    <a:lnTo>
                      <a:pt x="262" y="2427"/>
                    </a:lnTo>
                    <a:lnTo>
                      <a:pt x="281" y="2435"/>
                    </a:lnTo>
                    <a:lnTo>
                      <a:pt x="301" y="2442"/>
                    </a:lnTo>
                    <a:lnTo>
                      <a:pt x="321" y="2447"/>
                    </a:lnTo>
                    <a:lnTo>
                      <a:pt x="341" y="2452"/>
                    </a:lnTo>
                    <a:lnTo>
                      <a:pt x="362" y="2456"/>
                    </a:lnTo>
                    <a:lnTo>
                      <a:pt x="383" y="2460"/>
                    </a:lnTo>
                    <a:lnTo>
                      <a:pt x="405" y="2461"/>
                    </a:lnTo>
                    <a:lnTo>
                      <a:pt x="426" y="2462"/>
                    </a:lnTo>
                    <a:lnTo>
                      <a:pt x="449" y="2461"/>
                    </a:lnTo>
                    <a:lnTo>
                      <a:pt x="449" y="2461"/>
                    </a:lnTo>
                    <a:lnTo>
                      <a:pt x="480" y="2459"/>
                    </a:lnTo>
                    <a:lnTo>
                      <a:pt x="509" y="2453"/>
                    </a:lnTo>
                    <a:lnTo>
                      <a:pt x="538" y="2446"/>
                    </a:lnTo>
                    <a:lnTo>
                      <a:pt x="566" y="2438"/>
                    </a:lnTo>
                    <a:lnTo>
                      <a:pt x="593" y="2427"/>
                    </a:lnTo>
                    <a:lnTo>
                      <a:pt x="620" y="2415"/>
                    </a:lnTo>
                    <a:lnTo>
                      <a:pt x="645" y="2401"/>
                    </a:lnTo>
                    <a:lnTo>
                      <a:pt x="669" y="2384"/>
                    </a:lnTo>
                    <a:lnTo>
                      <a:pt x="692" y="2367"/>
                    </a:lnTo>
                    <a:lnTo>
                      <a:pt x="714" y="2349"/>
                    </a:lnTo>
                    <a:lnTo>
                      <a:pt x="734" y="2328"/>
                    </a:lnTo>
                    <a:lnTo>
                      <a:pt x="753" y="2307"/>
                    </a:lnTo>
                    <a:lnTo>
                      <a:pt x="771" y="2283"/>
                    </a:lnTo>
                    <a:lnTo>
                      <a:pt x="787" y="2260"/>
                    </a:lnTo>
                    <a:lnTo>
                      <a:pt x="801" y="2235"/>
                    </a:lnTo>
                    <a:lnTo>
                      <a:pt x="814" y="2208"/>
                    </a:lnTo>
                    <a:lnTo>
                      <a:pt x="814" y="2208"/>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sp>
            <p:nvSpPr>
              <p:cNvPr id="214" name="Freeform 42"/>
              <p:cNvSpPr>
                <a:spLocks/>
              </p:cNvSpPr>
              <p:nvPr/>
            </p:nvSpPr>
            <p:spPr bwMode="auto">
              <a:xfrm flipH="1">
                <a:off x="5858289" y="4939278"/>
                <a:ext cx="222896" cy="35492"/>
              </a:xfrm>
              <a:custGeom>
                <a:avLst/>
                <a:gdLst>
                  <a:gd name="T0" fmla="*/ 0 w 5600"/>
                  <a:gd name="T1" fmla="*/ 0 h 872"/>
                  <a:gd name="T2" fmla="*/ 57 w 5600"/>
                  <a:gd name="T3" fmla="*/ 48 h 872"/>
                  <a:gd name="T4" fmla="*/ 179 w 5600"/>
                  <a:gd name="T5" fmla="*/ 143 h 872"/>
                  <a:gd name="T6" fmla="*/ 310 w 5600"/>
                  <a:gd name="T7" fmla="*/ 232 h 872"/>
                  <a:gd name="T8" fmla="*/ 450 w 5600"/>
                  <a:gd name="T9" fmla="*/ 317 h 872"/>
                  <a:gd name="T10" fmla="*/ 599 w 5600"/>
                  <a:gd name="T11" fmla="*/ 397 h 872"/>
                  <a:gd name="T12" fmla="*/ 756 w 5600"/>
                  <a:gd name="T13" fmla="*/ 471 h 872"/>
                  <a:gd name="T14" fmla="*/ 922 w 5600"/>
                  <a:gd name="T15" fmla="*/ 540 h 872"/>
                  <a:gd name="T16" fmla="*/ 1093 w 5600"/>
                  <a:gd name="T17" fmla="*/ 604 h 872"/>
                  <a:gd name="T18" fmla="*/ 1273 w 5600"/>
                  <a:gd name="T19" fmla="*/ 661 h 872"/>
                  <a:gd name="T20" fmla="*/ 1460 w 5600"/>
                  <a:gd name="T21" fmla="*/ 711 h 872"/>
                  <a:gd name="T22" fmla="*/ 1652 w 5600"/>
                  <a:gd name="T23" fmla="*/ 755 h 872"/>
                  <a:gd name="T24" fmla="*/ 1850 w 5600"/>
                  <a:gd name="T25" fmla="*/ 793 h 872"/>
                  <a:gd name="T26" fmla="*/ 2053 w 5600"/>
                  <a:gd name="T27" fmla="*/ 823 h 872"/>
                  <a:gd name="T28" fmla="*/ 2261 w 5600"/>
                  <a:gd name="T29" fmla="*/ 847 h 872"/>
                  <a:gd name="T30" fmla="*/ 2474 w 5600"/>
                  <a:gd name="T31" fmla="*/ 863 h 872"/>
                  <a:gd name="T32" fmla="*/ 2691 w 5600"/>
                  <a:gd name="T33" fmla="*/ 871 h 872"/>
                  <a:gd name="T34" fmla="*/ 2800 w 5600"/>
                  <a:gd name="T35" fmla="*/ 872 h 872"/>
                  <a:gd name="T36" fmla="*/ 3019 w 5600"/>
                  <a:gd name="T37" fmla="*/ 868 h 872"/>
                  <a:gd name="T38" fmla="*/ 3233 w 5600"/>
                  <a:gd name="T39" fmla="*/ 856 h 872"/>
                  <a:gd name="T40" fmla="*/ 3444 w 5600"/>
                  <a:gd name="T41" fmla="*/ 837 h 872"/>
                  <a:gd name="T42" fmla="*/ 3650 w 5600"/>
                  <a:gd name="T43" fmla="*/ 809 h 872"/>
                  <a:gd name="T44" fmla="*/ 3850 w 5600"/>
                  <a:gd name="T45" fmla="*/ 776 h 872"/>
                  <a:gd name="T46" fmla="*/ 4045 w 5600"/>
                  <a:gd name="T47" fmla="*/ 734 h 872"/>
                  <a:gd name="T48" fmla="*/ 4235 w 5600"/>
                  <a:gd name="T49" fmla="*/ 687 h 872"/>
                  <a:gd name="T50" fmla="*/ 4418 w 5600"/>
                  <a:gd name="T51" fmla="*/ 633 h 872"/>
                  <a:gd name="T52" fmla="*/ 4594 w 5600"/>
                  <a:gd name="T53" fmla="*/ 572 h 872"/>
                  <a:gd name="T54" fmla="*/ 4763 w 5600"/>
                  <a:gd name="T55" fmla="*/ 506 h 872"/>
                  <a:gd name="T56" fmla="*/ 4924 w 5600"/>
                  <a:gd name="T57" fmla="*/ 435 h 872"/>
                  <a:gd name="T58" fmla="*/ 5077 w 5600"/>
                  <a:gd name="T59" fmla="*/ 357 h 872"/>
                  <a:gd name="T60" fmla="*/ 5222 w 5600"/>
                  <a:gd name="T61" fmla="*/ 275 h 872"/>
                  <a:gd name="T62" fmla="*/ 5357 w 5600"/>
                  <a:gd name="T63" fmla="*/ 187 h 872"/>
                  <a:gd name="T64" fmla="*/ 5484 w 5600"/>
                  <a:gd name="T65" fmla="*/ 96 h 872"/>
                  <a:gd name="T66" fmla="*/ 5572 w 5600"/>
                  <a:gd name="T67" fmla="*/ 24 h 872"/>
                  <a:gd name="T68" fmla="*/ 0 w 5600"/>
                  <a:gd name="T69" fmla="*/ 0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00" h="872">
                    <a:moveTo>
                      <a:pt x="0" y="0"/>
                    </a:moveTo>
                    <a:lnTo>
                      <a:pt x="0" y="0"/>
                    </a:lnTo>
                    <a:lnTo>
                      <a:pt x="29" y="24"/>
                    </a:lnTo>
                    <a:lnTo>
                      <a:pt x="57" y="48"/>
                    </a:lnTo>
                    <a:lnTo>
                      <a:pt x="117" y="96"/>
                    </a:lnTo>
                    <a:lnTo>
                      <a:pt x="179" y="143"/>
                    </a:lnTo>
                    <a:lnTo>
                      <a:pt x="243" y="187"/>
                    </a:lnTo>
                    <a:lnTo>
                      <a:pt x="310" y="232"/>
                    </a:lnTo>
                    <a:lnTo>
                      <a:pt x="379" y="275"/>
                    </a:lnTo>
                    <a:lnTo>
                      <a:pt x="450" y="317"/>
                    </a:lnTo>
                    <a:lnTo>
                      <a:pt x="523" y="357"/>
                    </a:lnTo>
                    <a:lnTo>
                      <a:pt x="599" y="397"/>
                    </a:lnTo>
                    <a:lnTo>
                      <a:pt x="677" y="435"/>
                    </a:lnTo>
                    <a:lnTo>
                      <a:pt x="756" y="471"/>
                    </a:lnTo>
                    <a:lnTo>
                      <a:pt x="837" y="506"/>
                    </a:lnTo>
                    <a:lnTo>
                      <a:pt x="922" y="540"/>
                    </a:lnTo>
                    <a:lnTo>
                      <a:pt x="1007" y="572"/>
                    </a:lnTo>
                    <a:lnTo>
                      <a:pt x="1093" y="604"/>
                    </a:lnTo>
                    <a:lnTo>
                      <a:pt x="1183" y="633"/>
                    </a:lnTo>
                    <a:lnTo>
                      <a:pt x="1273" y="661"/>
                    </a:lnTo>
                    <a:lnTo>
                      <a:pt x="1366" y="687"/>
                    </a:lnTo>
                    <a:lnTo>
                      <a:pt x="1460" y="711"/>
                    </a:lnTo>
                    <a:lnTo>
                      <a:pt x="1555" y="734"/>
                    </a:lnTo>
                    <a:lnTo>
                      <a:pt x="1652" y="755"/>
                    </a:lnTo>
                    <a:lnTo>
                      <a:pt x="1750" y="776"/>
                    </a:lnTo>
                    <a:lnTo>
                      <a:pt x="1850" y="793"/>
                    </a:lnTo>
                    <a:lnTo>
                      <a:pt x="1951" y="809"/>
                    </a:lnTo>
                    <a:lnTo>
                      <a:pt x="2053" y="823"/>
                    </a:lnTo>
                    <a:lnTo>
                      <a:pt x="2157" y="837"/>
                    </a:lnTo>
                    <a:lnTo>
                      <a:pt x="2261" y="847"/>
                    </a:lnTo>
                    <a:lnTo>
                      <a:pt x="2368" y="856"/>
                    </a:lnTo>
                    <a:lnTo>
                      <a:pt x="2474" y="863"/>
                    </a:lnTo>
                    <a:lnTo>
                      <a:pt x="2582" y="868"/>
                    </a:lnTo>
                    <a:lnTo>
                      <a:pt x="2691" y="871"/>
                    </a:lnTo>
                    <a:lnTo>
                      <a:pt x="2800" y="872"/>
                    </a:lnTo>
                    <a:lnTo>
                      <a:pt x="2800" y="872"/>
                    </a:lnTo>
                    <a:lnTo>
                      <a:pt x="2910" y="871"/>
                    </a:lnTo>
                    <a:lnTo>
                      <a:pt x="3019" y="868"/>
                    </a:lnTo>
                    <a:lnTo>
                      <a:pt x="3127" y="863"/>
                    </a:lnTo>
                    <a:lnTo>
                      <a:pt x="3233" y="856"/>
                    </a:lnTo>
                    <a:lnTo>
                      <a:pt x="3339" y="847"/>
                    </a:lnTo>
                    <a:lnTo>
                      <a:pt x="3444" y="837"/>
                    </a:lnTo>
                    <a:lnTo>
                      <a:pt x="3547" y="823"/>
                    </a:lnTo>
                    <a:lnTo>
                      <a:pt x="3650" y="809"/>
                    </a:lnTo>
                    <a:lnTo>
                      <a:pt x="3751" y="793"/>
                    </a:lnTo>
                    <a:lnTo>
                      <a:pt x="3850" y="776"/>
                    </a:lnTo>
                    <a:lnTo>
                      <a:pt x="3949" y="755"/>
                    </a:lnTo>
                    <a:lnTo>
                      <a:pt x="4045" y="734"/>
                    </a:lnTo>
                    <a:lnTo>
                      <a:pt x="4141" y="711"/>
                    </a:lnTo>
                    <a:lnTo>
                      <a:pt x="4235" y="687"/>
                    </a:lnTo>
                    <a:lnTo>
                      <a:pt x="4327" y="661"/>
                    </a:lnTo>
                    <a:lnTo>
                      <a:pt x="4418" y="633"/>
                    </a:lnTo>
                    <a:lnTo>
                      <a:pt x="4507" y="604"/>
                    </a:lnTo>
                    <a:lnTo>
                      <a:pt x="4594" y="572"/>
                    </a:lnTo>
                    <a:lnTo>
                      <a:pt x="4680" y="540"/>
                    </a:lnTo>
                    <a:lnTo>
                      <a:pt x="4763" y="506"/>
                    </a:lnTo>
                    <a:lnTo>
                      <a:pt x="4844" y="471"/>
                    </a:lnTo>
                    <a:lnTo>
                      <a:pt x="4924" y="435"/>
                    </a:lnTo>
                    <a:lnTo>
                      <a:pt x="5002" y="397"/>
                    </a:lnTo>
                    <a:lnTo>
                      <a:pt x="5077" y="357"/>
                    </a:lnTo>
                    <a:lnTo>
                      <a:pt x="5151" y="317"/>
                    </a:lnTo>
                    <a:lnTo>
                      <a:pt x="5222" y="275"/>
                    </a:lnTo>
                    <a:lnTo>
                      <a:pt x="5291" y="232"/>
                    </a:lnTo>
                    <a:lnTo>
                      <a:pt x="5357" y="187"/>
                    </a:lnTo>
                    <a:lnTo>
                      <a:pt x="5422" y="143"/>
                    </a:lnTo>
                    <a:lnTo>
                      <a:pt x="5484" y="96"/>
                    </a:lnTo>
                    <a:lnTo>
                      <a:pt x="5543" y="48"/>
                    </a:lnTo>
                    <a:lnTo>
                      <a:pt x="5572" y="24"/>
                    </a:lnTo>
                    <a:lnTo>
                      <a:pt x="5600" y="0"/>
                    </a:lnTo>
                    <a:lnTo>
                      <a:pt x="0" y="0"/>
                    </a:lnTo>
                    <a:close/>
                  </a:path>
                </a:pathLst>
              </a:custGeom>
              <a:grpFill/>
              <a:ln>
                <a:noFill/>
              </a:ln>
            </p:spPr>
            <p:txBody>
              <a:bodyPr vert="horz" wrap="square" lIns="91440" tIns="45720" rIns="91440" bIns="45720" numCol="1" anchor="t" anchorCtr="0" compatLnSpc="1">
                <a:prstTxWarp prst="textNoShape">
                  <a:avLst/>
                </a:prstTxWarp>
              </a:bodyPr>
              <a:lstStyle/>
              <a:p>
                <a:endParaRPr lang="en-US" sz="2400">
                  <a:solidFill>
                    <a:srgbClr val="1B3B41"/>
                  </a:solidFill>
                </a:endParaRPr>
              </a:p>
            </p:txBody>
          </p:sp>
        </p:grpSp>
        <p:sp>
          <p:nvSpPr>
            <p:cNvPr id="211" name="TextBox 210"/>
            <p:cNvSpPr txBox="1"/>
            <p:nvPr/>
          </p:nvSpPr>
          <p:spPr>
            <a:xfrm>
              <a:off x="4579027" y="5281301"/>
              <a:ext cx="1045687" cy="183155"/>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Surveillance</a:t>
              </a:r>
            </a:p>
          </p:txBody>
        </p:sp>
      </p:grpSp>
      <p:grpSp>
        <p:nvGrpSpPr>
          <p:cNvPr id="17" name="Group 16"/>
          <p:cNvGrpSpPr/>
          <p:nvPr/>
        </p:nvGrpSpPr>
        <p:grpSpPr>
          <a:xfrm>
            <a:off x="6429617" y="4325122"/>
            <a:ext cx="990960" cy="790757"/>
            <a:chOff x="6429617" y="4325122"/>
            <a:chExt cx="990960" cy="790757"/>
          </a:xfrm>
        </p:grpSpPr>
        <p:sp>
          <p:nvSpPr>
            <p:cNvPr id="216" name="TextBox 215"/>
            <p:cNvSpPr txBox="1"/>
            <p:nvPr/>
          </p:nvSpPr>
          <p:spPr>
            <a:xfrm>
              <a:off x="6429617" y="4949680"/>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Power tools</a:t>
              </a:r>
            </a:p>
          </p:txBody>
        </p:sp>
        <p:sp>
          <p:nvSpPr>
            <p:cNvPr id="217" name="Freeform: Shape 206"/>
            <p:cNvSpPr/>
            <p:nvPr/>
          </p:nvSpPr>
          <p:spPr bwMode="auto">
            <a:xfrm rot="1151344">
              <a:off x="6647301" y="4325122"/>
              <a:ext cx="773276" cy="566598"/>
            </a:xfrm>
            <a:custGeom>
              <a:avLst/>
              <a:gdLst>
                <a:gd name="connsiteX0" fmla="*/ 3933303 w 4175565"/>
                <a:gd name="connsiteY0" fmla="*/ 8565 h 3059539"/>
                <a:gd name="connsiteX1" fmla="*/ 3957913 w 4175565"/>
                <a:gd name="connsiteY1" fmla="*/ 0 h 3059539"/>
                <a:gd name="connsiteX2" fmla="*/ 3958435 w 4175565"/>
                <a:gd name="connsiteY2" fmla="*/ 1500 h 3059539"/>
                <a:gd name="connsiteX3" fmla="*/ 4175565 w 4175565"/>
                <a:gd name="connsiteY3" fmla="*/ 13620 h 3059539"/>
                <a:gd name="connsiteX4" fmla="*/ 4012875 w 4175565"/>
                <a:gd name="connsiteY4" fmla="*/ 157925 h 3059539"/>
                <a:gd name="connsiteX5" fmla="*/ 4012874 w 4175565"/>
                <a:gd name="connsiteY5" fmla="*/ 157926 h 3059539"/>
                <a:gd name="connsiteX6" fmla="*/ 3914090 w 4175565"/>
                <a:gd name="connsiteY6" fmla="*/ 192305 h 3059539"/>
                <a:gd name="connsiteX7" fmla="*/ 3725853 w 4175565"/>
                <a:gd name="connsiteY7" fmla="*/ 80762 h 3059539"/>
                <a:gd name="connsiteX8" fmla="*/ 3874169 w 4175565"/>
                <a:gd name="connsiteY8" fmla="*/ 29145 h 3059539"/>
                <a:gd name="connsiteX9" fmla="*/ 3854955 w 4175565"/>
                <a:gd name="connsiteY9" fmla="*/ 212885 h 3059539"/>
                <a:gd name="connsiteX10" fmla="*/ 3706641 w 4175565"/>
                <a:gd name="connsiteY10" fmla="*/ 264502 h 3059539"/>
                <a:gd name="connsiteX11" fmla="*/ 3518405 w 4175565"/>
                <a:gd name="connsiteY11" fmla="*/ 152959 h 3059539"/>
                <a:gd name="connsiteX12" fmla="*/ 3666719 w 4175565"/>
                <a:gd name="connsiteY12" fmla="*/ 101342 h 3059539"/>
                <a:gd name="connsiteX13" fmla="*/ 3647506 w 4175565"/>
                <a:gd name="connsiteY13" fmla="*/ 285082 h 3059539"/>
                <a:gd name="connsiteX14" fmla="*/ 3499192 w 4175565"/>
                <a:gd name="connsiteY14" fmla="*/ 336699 h 3059539"/>
                <a:gd name="connsiteX15" fmla="*/ 3302507 w 4175565"/>
                <a:gd name="connsiteY15" fmla="*/ 228097 h 3059539"/>
                <a:gd name="connsiteX16" fmla="*/ 3459271 w 4175565"/>
                <a:gd name="connsiteY16" fmla="*/ 173539 h 3059539"/>
                <a:gd name="connsiteX17" fmla="*/ 3440058 w 4175565"/>
                <a:gd name="connsiteY17" fmla="*/ 357279 h 3059539"/>
                <a:gd name="connsiteX18" fmla="*/ 3283293 w 4175565"/>
                <a:gd name="connsiteY18" fmla="*/ 411837 h 3059539"/>
                <a:gd name="connsiteX19" fmla="*/ 3083791 w 4175565"/>
                <a:gd name="connsiteY19" fmla="*/ 304215 h 3059539"/>
                <a:gd name="connsiteX20" fmla="*/ 3243372 w 4175565"/>
                <a:gd name="connsiteY20" fmla="*/ 248677 h 3059539"/>
                <a:gd name="connsiteX21" fmla="*/ 3224159 w 4175565"/>
                <a:gd name="connsiteY21" fmla="*/ 432417 h 3059539"/>
                <a:gd name="connsiteX22" fmla="*/ 3064578 w 4175565"/>
                <a:gd name="connsiteY22" fmla="*/ 487955 h 3059539"/>
                <a:gd name="connsiteX23" fmla="*/ 2836439 w 4175565"/>
                <a:gd name="connsiteY23" fmla="*/ 390299 h 3059539"/>
                <a:gd name="connsiteX24" fmla="*/ 3024656 w 4175565"/>
                <a:gd name="connsiteY24" fmla="*/ 324795 h 3059539"/>
                <a:gd name="connsiteX25" fmla="*/ 3005443 w 4175565"/>
                <a:gd name="connsiteY25" fmla="*/ 508535 h 3059539"/>
                <a:gd name="connsiteX26" fmla="*/ 2891401 w 4175565"/>
                <a:gd name="connsiteY26" fmla="*/ 548224 h 3059539"/>
                <a:gd name="connsiteX27" fmla="*/ 2235933 w 4175565"/>
                <a:gd name="connsiteY27" fmla="*/ 324022 h 3059539"/>
                <a:gd name="connsiteX28" fmla="*/ 2491810 w 4175565"/>
                <a:gd name="connsiteY28" fmla="*/ 234971 h 3059539"/>
                <a:gd name="connsiteX29" fmla="*/ 2782152 w 4175565"/>
                <a:gd name="connsiteY29" fmla="*/ 521203 h 3059539"/>
                <a:gd name="connsiteX30" fmla="*/ 2727242 w 4175565"/>
                <a:gd name="connsiteY30" fmla="*/ 911454 h 3059539"/>
                <a:gd name="connsiteX31" fmla="*/ 2471365 w 4175565"/>
                <a:gd name="connsiteY31" fmla="*/ 1000505 h 3059539"/>
                <a:gd name="connsiteX32" fmla="*/ 2385130 w 4175565"/>
                <a:gd name="connsiteY32" fmla="*/ 958797 h 3059539"/>
                <a:gd name="connsiteX33" fmla="*/ 2194225 w 4175565"/>
                <a:gd name="connsiteY33" fmla="*/ 410258 h 3059539"/>
                <a:gd name="connsiteX34" fmla="*/ 2235933 w 4175565"/>
                <a:gd name="connsiteY34" fmla="*/ 324022 h 3059539"/>
                <a:gd name="connsiteX35" fmla="*/ 139998 w 4175565"/>
                <a:gd name="connsiteY35" fmla="*/ 770509 h 3059539"/>
                <a:gd name="connsiteX36" fmla="*/ 1384097 w 4175565"/>
                <a:gd name="connsiteY36" fmla="*/ 337534 h 3059539"/>
                <a:gd name="connsiteX37" fmla="*/ 2015361 w 4175565"/>
                <a:gd name="connsiteY37" fmla="*/ 330033 h 3059539"/>
                <a:gd name="connsiteX38" fmla="*/ 2287105 w 4175565"/>
                <a:gd name="connsiteY38" fmla="*/ 1101194 h 3059539"/>
                <a:gd name="connsiteX39" fmla="*/ 1795195 w 4175565"/>
                <a:gd name="connsiteY39" fmla="*/ 1518775 h 3059539"/>
                <a:gd name="connsiteX40" fmla="*/ 1197136 w 4175565"/>
                <a:gd name="connsiteY40" fmla="*/ 1726913 h 3059539"/>
                <a:gd name="connsiteX41" fmla="*/ 1207692 w 4175565"/>
                <a:gd name="connsiteY41" fmla="*/ 1757245 h 3059539"/>
                <a:gd name="connsiteX42" fmla="*/ 1493317 w 4175565"/>
                <a:gd name="connsiteY42" fmla="*/ 1975193 h 3059539"/>
                <a:gd name="connsiteX43" fmla="*/ 1306206 w 4175565"/>
                <a:gd name="connsiteY43" fmla="*/ 2040312 h 3059539"/>
                <a:gd name="connsiteX44" fmla="*/ 1435887 w 4175565"/>
                <a:gd name="connsiteY44" fmla="*/ 2412938 h 3059539"/>
                <a:gd name="connsiteX45" fmla="*/ 1318819 w 4175565"/>
                <a:gd name="connsiteY45" fmla="*/ 2734725 h 3059539"/>
                <a:gd name="connsiteX46" fmla="*/ 1298463 w 4175565"/>
                <a:gd name="connsiteY46" fmla="*/ 2744193 h 3059539"/>
                <a:gd name="connsiteX47" fmla="*/ 1315375 w 4175565"/>
                <a:gd name="connsiteY47" fmla="*/ 2788846 h 3059539"/>
                <a:gd name="connsiteX48" fmla="*/ 1678422 w 4175565"/>
                <a:gd name="connsiteY48" fmla="*/ 2989880 h 3059539"/>
                <a:gd name="connsiteX49" fmla="*/ 1938621 w 4175565"/>
                <a:gd name="connsiteY49" fmla="*/ 2760608 h 3059539"/>
                <a:gd name="connsiteX50" fmla="*/ 1950214 w 4175565"/>
                <a:gd name="connsiteY50" fmla="*/ 2542044 h 3059539"/>
                <a:gd name="connsiteX51" fmla="*/ 2218142 w 4175565"/>
                <a:gd name="connsiteY51" fmla="*/ 2347415 h 3059539"/>
                <a:gd name="connsiteX52" fmla="*/ 2629050 w 4175565"/>
                <a:gd name="connsiteY52" fmla="*/ 2657310 h 3059539"/>
                <a:gd name="connsiteX53" fmla="*/ 2616168 w 4175565"/>
                <a:gd name="connsiteY53" fmla="*/ 2899179 h 3059539"/>
                <a:gd name="connsiteX54" fmla="*/ 2545322 w 4175565"/>
                <a:gd name="connsiteY54" fmla="*/ 2865166 h 3059539"/>
                <a:gd name="connsiteX55" fmla="*/ 2520848 w 4175565"/>
                <a:gd name="connsiteY55" fmla="*/ 2574167 h 3059539"/>
                <a:gd name="connsiteX56" fmla="*/ 2240039 w 4175565"/>
                <a:gd name="connsiteY56" fmla="*/ 2411661 h 3059539"/>
                <a:gd name="connsiteX57" fmla="*/ 2013976 w 4175565"/>
                <a:gd name="connsiteY57" fmla="*/ 2580466 h 3059539"/>
                <a:gd name="connsiteX58" fmla="*/ 2008179 w 4175565"/>
                <a:gd name="connsiteY58" fmla="*/ 2758089 h 3059539"/>
                <a:gd name="connsiteX59" fmla="*/ 1674128 w 4175565"/>
                <a:gd name="connsiteY59" fmla="*/ 3055386 h 3059539"/>
                <a:gd name="connsiteX60" fmla="*/ 1283488 w 4175565"/>
                <a:gd name="connsiteY60" fmla="*/ 2879574 h 3059539"/>
                <a:gd name="connsiteX61" fmla="*/ 1239378 w 4175565"/>
                <a:gd name="connsiteY61" fmla="*/ 2764959 h 3059539"/>
                <a:gd name="connsiteX62" fmla="*/ 1215681 w 4175565"/>
                <a:gd name="connsiteY62" fmla="*/ 2770618 h 3059539"/>
                <a:gd name="connsiteX63" fmla="*/ 924127 w 4175565"/>
                <a:gd name="connsiteY63" fmla="*/ 2591041 h 3059539"/>
                <a:gd name="connsiteX64" fmla="*/ 685375 w 4175565"/>
                <a:gd name="connsiteY64" fmla="*/ 1905018 h 3059539"/>
                <a:gd name="connsiteX65" fmla="*/ 551096 w 4175565"/>
                <a:gd name="connsiteY65" fmla="*/ 1951750 h 3059539"/>
                <a:gd name="connsiteX66" fmla="*/ 285702 w 4175565"/>
                <a:gd name="connsiteY66" fmla="*/ 1823390 h 3059539"/>
                <a:gd name="connsiteX67" fmla="*/ 11639 w 4175565"/>
                <a:gd name="connsiteY67" fmla="*/ 1035905 h 3059539"/>
                <a:gd name="connsiteX68" fmla="*/ 139998 w 4175565"/>
                <a:gd name="connsiteY68" fmla="*/ 770509 h 3059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175565" h="3059539">
                  <a:moveTo>
                    <a:pt x="3933303" y="8565"/>
                  </a:moveTo>
                  <a:lnTo>
                    <a:pt x="3957913" y="0"/>
                  </a:lnTo>
                  <a:lnTo>
                    <a:pt x="3958435" y="1500"/>
                  </a:lnTo>
                  <a:lnTo>
                    <a:pt x="4175565" y="13620"/>
                  </a:lnTo>
                  <a:lnTo>
                    <a:pt x="4012875" y="157925"/>
                  </a:lnTo>
                  <a:lnTo>
                    <a:pt x="4012874" y="157926"/>
                  </a:lnTo>
                  <a:lnTo>
                    <a:pt x="3914090" y="192305"/>
                  </a:lnTo>
                  <a:close/>
                  <a:moveTo>
                    <a:pt x="3725853" y="80762"/>
                  </a:moveTo>
                  <a:lnTo>
                    <a:pt x="3874169" y="29145"/>
                  </a:lnTo>
                  <a:lnTo>
                    <a:pt x="3854955" y="212885"/>
                  </a:lnTo>
                  <a:lnTo>
                    <a:pt x="3706641" y="264502"/>
                  </a:lnTo>
                  <a:close/>
                  <a:moveTo>
                    <a:pt x="3518405" y="152959"/>
                  </a:moveTo>
                  <a:lnTo>
                    <a:pt x="3666719" y="101342"/>
                  </a:lnTo>
                  <a:lnTo>
                    <a:pt x="3647506" y="285082"/>
                  </a:lnTo>
                  <a:lnTo>
                    <a:pt x="3499192" y="336699"/>
                  </a:lnTo>
                  <a:close/>
                  <a:moveTo>
                    <a:pt x="3302507" y="228097"/>
                  </a:moveTo>
                  <a:lnTo>
                    <a:pt x="3459271" y="173539"/>
                  </a:lnTo>
                  <a:lnTo>
                    <a:pt x="3440058" y="357279"/>
                  </a:lnTo>
                  <a:lnTo>
                    <a:pt x="3283293" y="411837"/>
                  </a:lnTo>
                  <a:close/>
                  <a:moveTo>
                    <a:pt x="3083791" y="304215"/>
                  </a:moveTo>
                  <a:lnTo>
                    <a:pt x="3243372" y="248677"/>
                  </a:lnTo>
                  <a:lnTo>
                    <a:pt x="3224159" y="432417"/>
                  </a:lnTo>
                  <a:lnTo>
                    <a:pt x="3064578" y="487955"/>
                  </a:lnTo>
                  <a:close/>
                  <a:moveTo>
                    <a:pt x="2836439" y="390299"/>
                  </a:moveTo>
                  <a:lnTo>
                    <a:pt x="3024656" y="324795"/>
                  </a:lnTo>
                  <a:lnTo>
                    <a:pt x="3005443" y="508535"/>
                  </a:lnTo>
                  <a:lnTo>
                    <a:pt x="2891401" y="548224"/>
                  </a:lnTo>
                  <a:close/>
                  <a:moveTo>
                    <a:pt x="2235933" y="324022"/>
                  </a:moveTo>
                  <a:lnTo>
                    <a:pt x="2491810" y="234971"/>
                  </a:lnTo>
                  <a:cubicBezTo>
                    <a:pt x="2618995" y="204268"/>
                    <a:pt x="2742914" y="408456"/>
                    <a:pt x="2782152" y="521203"/>
                  </a:cubicBezTo>
                  <a:cubicBezTo>
                    <a:pt x="2821391" y="633950"/>
                    <a:pt x="2833325" y="849098"/>
                    <a:pt x="2727242" y="911454"/>
                  </a:cubicBezTo>
                  <a:lnTo>
                    <a:pt x="2471365" y="1000505"/>
                  </a:lnTo>
                  <a:cubicBezTo>
                    <a:pt x="2436034" y="1012801"/>
                    <a:pt x="2397426" y="994128"/>
                    <a:pt x="2385130" y="958797"/>
                  </a:cubicBezTo>
                  <a:lnTo>
                    <a:pt x="2194225" y="410258"/>
                  </a:lnTo>
                  <a:cubicBezTo>
                    <a:pt x="2181930" y="374927"/>
                    <a:pt x="2200603" y="336318"/>
                    <a:pt x="2235933" y="324022"/>
                  </a:cubicBezTo>
                  <a:close/>
                  <a:moveTo>
                    <a:pt x="139998" y="770509"/>
                  </a:moveTo>
                  <a:lnTo>
                    <a:pt x="1384097" y="337534"/>
                  </a:lnTo>
                  <a:cubicBezTo>
                    <a:pt x="1696657" y="264122"/>
                    <a:pt x="1458713" y="280233"/>
                    <a:pt x="2015361" y="330033"/>
                  </a:cubicBezTo>
                  <a:lnTo>
                    <a:pt x="2287105" y="1101194"/>
                  </a:lnTo>
                  <a:cubicBezTo>
                    <a:pt x="1934648" y="1490887"/>
                    <a:pt x="1963090" y="1448816"/>
                    <a:pt x="1795195" y="1518775"/>
                  </a:cubicBezTo>
                  <a:lnTo>
                    <a:pt x="1197136" y="1726913"/>
                  </a:lnTo>
                  <a:lnTo>
                    <a:pt x="1207692" y="1757245"/>
                  </a:lnTo>
                  <a:lnTo>
                    <a:pt x="1493317" y="1975193"/>
                  </a:lnTo>
                  <a:lnTo>
                    <a:pt x="1306206" y="2040312"/>
                  </a:lnTo>
                  <a:lnTo>
                    <a:pt x="1435887" y="2412938"/>
                  </a:lnTo>
                  <a:cubicBezTo>
                    <a:pt x="1478922" y="2536592"/>
                    <a:pt x="1427116" y="2670285"/>
                    <a:pt x="1318819" y="2734725"/>
                  </a:cubicBezTo>
                  <a:lnTo>
                    <a:pt x="1298463" y="2744193"/>
                  </a:lnTo>
                  <a:lnTo>
                    <a:pt x="1315375" y="2788846"/>
                  </a:lnTo>
                  <a:cubicBezTo>
                    <a:pt x="1378464" y="2938093"/>
                    <a:pt x="1464163" y="3011500"/>
                    <a:pt x="1678422" y="2989880"/>
                  </a:cubicBezTo>
                  <a:cubicBezTo>
                    <a:pt x="1779324" y="2955027"/>
                    <a:pt x="1896972" y="2916395"/>
                    <a:pt x="1938621" y="2760608"/>
                  </a:cubicBezTo>
                  <a:cubicBezTo>
                    <a:pt x="1951502" y="2687753"/>
                    <a:pt x="1924452" y="2619938"/>
                    <a:pt x="1950214" y="2542044"/>
                  </a:cubicBezTo>
                  <a:cubicBezTo>
                    <a:pt x="2015264" y="2403893"/>
                    <a:pt x="2073873" y="2366521"/>
                    <a:pt x="2218142" y="2347415"/>
                  </a:cubicBezTo>
                  <a:cubicBezTo>
                    <a:pt x="2311744" y="2335657"/>
                    <a:pt x="2540599" y="2350354"/>
                    <a:pt x="2629050" y="2657310"/>
                  </a:cubicBezTo>
                  <a:cubicBezTo>
                    <a:pt x="2644078" y="2732894"/>
                    <a:pt x="2647513" y="2792102"/>
                    <a:pt x="2616168" y="2899179"/>
                  </a:cubicBezTo>
                  <a:cubicBezTo>
                    <a:pt x="2597706" y="2925633"/>
                    <a:pt x="2530294" y="2924374"/>
                    <a:pt x="2545322" y="2865166"/>
                  </a:cubicBezTo>
                  <a:cubicBezTo>
                    <a:pt x="2564215" y="2769426"/>
                    <a:pt x="2583107" y="2677466"/>
                    <a:pt x="2520848" y="2574167"/>
                  </a:cubicBezTo>
                  <a:cubicBezTo>
                    <a:pt x="2469753" y="2480947"/>
                    <a:pt x="2386455" y="2406622"/>
                    <a:pt x="2240039" y="2411661"/>
                  </a:cubicBezTo>
                  <a:cubicBezTo>
                    <a:pt x="2140211" y="2414601"/>
                    <a:pt x="2033941" y="2467930"/>
                    <a:pt x="2013976" y="2580466"/>
                  </a:cubicBezTo>
                  <a:cubicBezTo>
                    <a:pt x="2004959" y="2636944"/>
                    <a:pt x="2017196" y="2697201"/>
                    <a:pt x="2008179" y="2758089"/>
                  </a:cubicBezTo>
                  <a:cubicBezTo>
                    <a:pt x="2004959" y="2791892"/>
                    <a:pt x="1965242" y="2982741"/>
                    <a:pt x="1674128" y="3055386"/>
                  </a:cubicBezTo>
                  <a:cubicBezTo>
                    <a:pt x="1473934" y="3078271"/>
                    <a:pt x="1353442" y="3004787"/>
                    <a:pt x="1283488" y="2879574"/>
                  </a:cubicBezTo>
                  <a:lnTo>
                    <a:pt x="1239378" y="2764959"/>
                  </a:lnTo>
                  <a:lnTo>
                    <a:pt x="1215681" y="2770618"/>
                  </a:lnTo>
                  <a:cubicBezTo>
                    <a:pt x="1090777" y="2787338"/>
                    <a:pt x="967161" y="2714696"/>
                    <a:pt x="924127" y="2591041"/>
                  </a:cubicBezTo>
                  <a:lnTo>
                    <a:pt x="685375" y="1905018"/>
                  </a:lnTo>
                  <a:lnTo>
                    <a:pt x="551096" y="1951750"/>
                  </a:lnTo>
                  <a:cubicBezTo>
                    <a:pt x="442364" y="1989591"/>
                    <a:pt x="323543" y="1932123"/>
                    <a:pt x="285702" y="1823390"/>
                  </a:cubicBezTo>
                  <a:lnTo>
                    <a:pt x="11639" y="1035905"/>
                  </a:lnTo>
                  <a:cubicBezTo>
                    <a:pt x="-26203" y="927172"/>
                    <a:pt x="31265" y="808351"/>
                    <a:pt x="139998" y="770509"/>
                  </a:cubicBezTo>
                  <a:close/>
                </a:path>
              </a:pathLst>
            </a:custGeom>
            <a:solidFill>
              <a:srgbClr val="5780C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9476252" y="3647966"/>
            <a:ext cx="968599" cy="461300"/>
            <a:chOff x="9476252" y="3647966"/>
            <a:chExt cx="968599" cy="461300"/>
          </a:xfrm>
        </p:grpSpPr>
        <p:sp>
          <p:nvSpPr>
            <p:cNvPr id="219" name="TextBox 218"/>
            <p:cNvSpPr txBox="1"/>
            <p:nvPr/>
          </p:nvSpPr>
          <p:spPr>
            <a:xfrm>
              <a:off x="9476252" y="3943067"/>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lang="en-US" sz="1600" kern="0" noProof="0" dirty="0"/>
                <a:t>Racing</a:t>
              </a:r>
              <a:endParaRPr kumimoji="0" lang="en-US" sz="1600" b="0" i="0" u="none" strike="noStrike" kern="0" cap="none" spc="0" normalizeH="0" baseline="0" noProof="0" dirty="0">
                <a:ln>
                  <a:noFill/>
                </a:ln>
                <a:effectLst/>
                <a:uLnTx/>
                <a:uFillTx/>
              </a:endParaRPr>
            </a:p>
          </p:txBody>
        </p:sp>
        <p:grpSp>
          <p:nvGrpSpPr>
            <p:cNvPr id="220" name="Group 219"/>
            <p:cNvGrpSpPr/>
            <p:nvPr/>
          </p:nvGrpSpPr>
          <p:grpSpPr>
            <a:xfrm>
              <a:off x="9520568" y="3647966"/>
              <a:ext cx="835994" cy="252906"/>
              <a:chOff x="8577661" y="3473196"/>
              <a:chExt cx="999476" cy="302361"/>
            </a:xfrm>
            <a:solidFill>
              <a:srgbClr val="5780CA"/>
            </a:solidFill>
          </p:grpSpPr>
          <p:sp>
            <p:nvSpPr>
              <p:cNvPr id="221" name="Freeform: Shape 223"/>
              <p:cNvSpPr/>
              <p:nvPr/>
            </p:nvSpPr>
            <p:spPr bwMode="auto">
              <a:xfrm>
                <a:off x="8582280" y="3473196"/>
                <a:ext cx="994857" cy="287475"/>
              </a:xfrm>
              <a:custGeom>
                <a:avLst/>
                <a:gdLst>
                  <a:gd name="connsiteX0" fmla="*/ 628450 w 994857"/>
                  <a:gd name="connsiteY0" fmla="*/ 155301 h 287475"/>
                  <a:gd name="connsiteX1" fmla="*/ 519342 w 994857"/>
                  <a:gd name="connsiteY1" fmla="*/ 156511 h 287475"/>
                  <a:gd name="connsiteX2" fmla="*/ 338210 w 994857"/>
                  <a:gd name="connsiteY2" fmla="*/ 176272 h 287475"/>
                  <a:gd name="connsiteX3" fmla="*/ 348907 w 994857"/>
                  <a:gd name="connsiteY3" fmla="*/ 183934 h 287475"/>
                  <a:gd name="connsiteX4" fmla="*/ 549071 w 994857"/>
                  <a:gd name="connsiteY4" fmla="*/ 170979 h 287475"/>
                  <a:gd name="connsiteX5" fmla="*/ 547154 w 994857"/>
                  <a:gd name="connsiteY5" fmla="*/ 223859 h 287475"/>
                  <a:gd name="connsiteX6" fmla="*/ 448030 w 994857"/>
                  <a:gd name="connsiteY6" fmla="*/ 242410 h 287475"/>
                  <a:gd name="connsiteX7" fmla="*/ 629163 w 994857"/>
                  <a:gd name="connsiteY7" fmla="*/ 239990 h 287475"/>
                  <a:gd name="connsiteX8" fmla="*/ 628806 w 994857"/>
                  <a:gd name="connsiteY8" fmla="*/ 233538 h 287475"/>
                  <a:gd name="connsiteX9" fmla="*/ 590031 w 994857"/>
                  <a:gd name="connsiteY9" fmla="*/ 225069 h 287475"/>
                  <a:gd name="connsiteX10" fmla="*/ 590877 w 994857"/>
                  <a:gd name="connsiteY10" fmla="*/ 176373 h 287475"/>
                  <a:gd name="connsiteX11" fmla="*/ 628450 w 994857"/>
                  <a:gd name="connsiteY11" fmla="*/ 164980 h 287475"/>
                  <a:gd name="connsiteX12" fmla="*/ 628450 w 994857"/>
                  <a:gd name="connsiteY12" fmla="*/ 155301 h 287475"/>
                  <a:gd name="connsiteX13" fmla="*/ 380579 w 994857"/>
                  <a:gd name="connsiteY13" fmla="*/ 209 h 287475"/>
                  <a:gd name="connsiteX14" fmla="*/ 417840 w 994857"/>
                  <a:gd name="connsiteY14" fmla="*/ 388 h 287475"/>
                  <a:gd name="connsiteX15" fmla="*/ 688725 w 994857"/>
                  <a:gd name="connsiteY15" fmla="*/ 90778 h 287475"/>
                  <a:gd name="connsiteX16" fmla="*/ 858420 w 994857"/>
                  <a:gd name="connsiteY16" fmla="*/ 119771 h 287475"/>
                  <a:gd name="connsiteX17" fmla="*/ 973183 w 994857"/>
                  <a:gd name="connsiteY17" fmla="*/ 252122 h 287475"/>
                  <a:gd name="connsiteX18" fmla="*/ 994857 w 994857"/>
                  <a:gd name="connsiteY18" fmla="*/ 274684 h 287475"/>
                  <a:gd name="connsiteX19" fmla="*/ 960748 w 994857"/>
                  <a:gd name="connsiteY19" fmla="*/ 287475 h 287475"/>
                  <a:gd name="connsiteX20" fmla="*/ 882194 w 994857"/>
                  <a:gd name="connsiteY20" fmla="*/ 286687 h 287475"/>
                  <a:gd name="connsiteX21" fmla="*/ 882216 w 994857"/>
                  <a:gd name="connsiteY21" fmla="*/ 286669 h 287475"/>
                  <a:gd name="connsiteX22" fmla="*/ 905537 w 994857"/>
                  <a:gd name="connsiteY22" fmla="*/ 230366 h 287475"/>
                  <a:gd name="connsiteX23" fmla="*/ 825913 w 994857"/>
                  <a:gd name="connsiteY23" fmla="*/ 150742 h 287475"/>
                  <a:gd name="connsiteX24" fmla="*/ 746289 w 994857"/>
                  <a:gd name="connsiteY24" fmla="*/ 230366 h 287475"/>
                  <a:gd name="connsiteX25" fmla="*/ 759887 w 994857"/>
                  <a:gd name="connsiteY25" fmla="*/ 274885 h 287475"/>
                  <a:gd name="connsiteX26" fmla="*/ 768684 w 994857"/>
                  <a:gd name="connsiteY26" fmla="*/ 285547 h 287475"/>
                  <a:gd name="connsiteX27" fmla="*/ 252978 w 994857"/>
                  <a:gd name="connsiteY27" fmla="*/ 280369 h 287475"/>
                  <a:gd name="connsiteX28" fmla="*/ 246308 w 994857"/>
                  <a:gd name="connsiteY28" fmla="*/ 278734 h 287475"/>
                  <a:gd name="connsiteX29" fmla="*/ 249495 w 994857"/>
                  <a:gd name="connsiteY29" fmla="*/ 277004 h 287475"/>
                  <a:gd name="connsiteX30" fmla="*/ 284600 w 994857"/>
                  <a:gd name="connsiteY30" fmla="*/ 210978 h 287475"/>
                  <a:gd name="connsiteX31" fmla="*/ 204976 w 994857"/>
                  <a:gd name="connsiteY31" fmla="*/ 131354 h 287475"/>
                  <a:gd name="connsiteX32" fmla="*/ 125352 w 994857"/>
                  <a:gd name="connsiteY32" fmla="*/ 210978 h 287475"/>
                  <a:gd name="connsiteX33" fmla="*/ 131609 w 994857"/>
                  <a:gd name="connsiteY33" fmla="*/ 241971 h 287475"/>
                  <a:gd name="connsiteX34" fmla="*/ 137018 w 994857"/>
                  <a:gd name="connsiteY34" fmla="*/ 251937 h 287475"/>
                  <a:gd name="connsiteX35" fmla="*/ 134732 w 994857"/>
                  <a:gd name="connsiteY35" fmla="*/ 251376 h 287475"/>
                  <a:gd name="connsiteX36" fmla="*/ 58270 w 994857"/>
                  <a:gd name="connsiteY36" fmla="*/ 266157 h 287475"/>
                  <a:gd name="connsiteX37" fmla="*/ 0 w 994857"/>
                  <a:gd name="connsiteY37" fmla="*/ 219256 h 287475"/>
                  <a:gd name="connsiteX38" fmla="*/ 12080 w 994857"/>
                  <a:gd name="connsiteY38" fmla="*/ 106269 h 287475"/>
                  <a:gd name="connsiteX39" fmla="*/ 25582 w 994857"/>
                  <a:gd name="connsiteY39" fmla="*/ 78555 h 287475"/>
                  <a:gd name="connsiteX40" fmla="*/ 112987 w 994857"/>
                  <a:gd name="connsiteY40" fmla="*/ 72870 h 287475"/>
                  <a:gd name="connsiteX41" fmla="*/ 380579 w 994857"/>
                  <a:gd name="connsiteY41" fmla="*/ 209 h 28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994857" h="287475">
                    <a:moveTo>
                      <a:pt x="628450" y="155301"/>
                    </a:moveTo>
                    <a:lnTo>
                      <a:pt x="519342" y="156511"/>
                    </a:lnTo>
                    <a:cubicBezTo>
                      <a:pt x="458073" y="160409"/>
                      <a:pt x="398587" y="169685"/>
                      <a:pt x="338210" y="176272"/>
                    </a:cubicBezTo>
                    <a:cubicBezTo>
                      <a:pt x="337467" y="180674"/>
                      <a:pt x="344450" y="182220"/>
                      <a:pt x="348907" y="183934"/>
                    </a:cubicBezTo>
                    <a:lnTo>
                      <a:pt x="549071" y="170979"/>
                    </a:lnTo>
                    <a:cubicBezTo>
                      <a:pt x="582899" y="175499"/>
                      <a:pt x="579289" y="218331"/>
                      <a:pt x="547154" y="223859"/>
                    </a:cubicBezTo>
                    <a:cubicBezTo>
                      <a:pt x="514113" y="230042"/>
                      <a:pt x="448758" y="232445"/>
                      <a:pt x="448030" y="242410"/>
                    </a:cubicBezTo>
                    <a:cubicBezTo>
                      <a:pt x="448015" y="247148"/>
                      <a:pt x="568786" y="240797"/>
                      <a:pt x="629163" y="239990"/>
                    </a:cubicBezTo>
                    <a:cubicBezTo>
                      <a:pt x="632276" y="237965"/>
                      <a:pt x="632714" y="235310"/>
                      <a:pt x="628806" y="233538"/>
                    </a:cubicBezTo>
                    <a:cubicBezTo>
                      <a:pt x="615770" y="232353"/>
                      <a:pt x="589251" y="234193"/>
                      <a:pt x="590031" y="225069"/>
                    </a:cubicBezTo>
                    <a:lnTo>
                      <a:pt x="590877" y="176373"/>
                    </a:lnTo>
                    <a:cubicBezTo>
                      <a:pt x="590365" y="164719"/>
                      <a:pt x="616817" y="166929"/>
                      <a:pt x="628450" y="164980"/>
                    </a:cubicBezTo>
                    <a:cubicBezTo>
                      <a:pt x="632350" y="165156"/>
                      <a:pt x="634170" y="156217"/>
                      <a:pt x="628450" y="155301"/>
                    </a:cubicBezTo>
                    <a:close/>
                    <a:moveTo>
                      <a:pt x="380579" y="209"/>
                    </a:moveTo>
                    <a:cubicBezTo>
                      <a:pt x="393146" y="-123"/>
                      <a:pt x="405582" y="-57"/>
                      <a:pt x="417840" y="388"/>
                    </a:cubicBezTo>
                    <a:cubicBezTo>
                      <a:pt x="546224" y="2662"/>
                      <a:pt x="600420" y="49278"/>
                      <a:pt x="688725" y="90778"/>
                    </a:cubicBezTo>
                    <a:cubicBezTo>
                      <a:pt x="745290" y="100442"/>
                      <a:pt x="815179" y="85590"/>
                      <a:pt x="858420" y="119771"/>
                    </a:cubicBezTo>
                    <a:cubicBezTo>
                      <a:pt x="977329" y="123916"/>
                      <a:pt x="993909" y="205340"/>
                      <a:pt x="973183" y="252122"/>
                    </a:cubicBezTo>
                    <a:cubicBezTo>
                      <a:pt x="996930" y="263374"/>
                      <a:pt x="987632" y="267163"/>
                      <a:pt x="994857" y="274684"/>
                    </a:cubicBezTo>
                    <a:cubicBezTo>
                      <a:pt x="992548" y="285343"/>
                      <a:pt x="973716" y="286942"/>
                      <a:pt x="960748" y="287475"/>
                    </a:cubicBezTo>
                    <a:lnTo>
                      <a:pt x="882194" y="286687"/>
                    </a:lnTo>
                    <a:cubicBezTo>
                      <a:pt x="882202" y="286681"/>
                      <a:pt x="882208" y="286675"/>
                      <a:pt x="882216" y="286669"/>
                    </a:cubicBezTo>
                    <a:cubicBezTo>
                      <a:pt x="896624" y="272260"/>
                      <a:pt x="905537" y="252354"/>
                      <a:pt x="905537" y="230366"/>
                    </a:cubicBezTo>
                    <a:cubicBezTo>
                      <a:pt x="905537" y="186391"/>
                      <a:pt x="869888" y="150742"/>
                      <a:pt x="825913" y="150742"/>
                    </a:cubicBezTo>
                    <a:cubicBezTo>
                      <a:pt x="781937" y="150742"/>
                      <a:pt x="746289" y="186391"/>
                      <a:pt x="746289" y="230366"/>
                    </a:cubicBezTo>
                    <a:cubicBezTo>
                      <a:pt x="746289" y="246857"/>
                      <a:pt x="751302" y="262177"/>
                      <a:pt x="759887" y="274885"/>
                    </a:cubicBezTo>
                    <a:lnTo>
                      <a:pt x="768684" y="285547"/>
                    </a:lnTo>
                    <a:lnTo>
                      <a:pt x="252978" y="280369"/>
                    </a:lnTo>
                    <a:lnTo>
                      <a:pt x="246308" y="278734"/>
                    </a:lnTo>
                    <a:lnTo>
                      <a:pt x="249495" y="277004"/>
                    </a:lnTo>
                    <a:cubicBezTo>
                      <a:pt x="270675" y="262695"/>
                      <a:pt x="284600" y="238463"/>
                      <a:pt x="284600" y="210978"/>
                    </a:cubicBezTo>
                    <a:cubicBezTo>
                      <a:pt x="284600" y="167003"/>
                      <a:pt x="248951" y="131354"/>
                      <a:pt x="204976" y="131354"/>
                    </a:cubicBezTo>
                    <a:cubicBezTo>
                      <a:pt x="161001" y="131354"/>
                      <a:pt x="125352" y="167003"/>
                      <a:pt x="125352" y="210978"/>
                    </a:cubicBezTo>
                    <a:cubicBezTo>
                      <a:pt x="125352" y="221972"/>
                      <a:pt x="127580" y="232445"/>
                      <a:pt x="131609" y="241971"/>
                    </a:cubicBezTo>
                    <a:lnTo>
                      <a:pt x="137018" y="251937"/>
                    </a:lnTo>
                    <a:lnTo>
                      <a:pt x="134732" y="251376"/>
                    </a:lnTo>
                    <a:cubicBezTo>
                      <a:pt x="109245" y="256303"/>
                      <a:pt x="93138" y="267199"/>
                      <a:pt x="58270" y="266157"/>
                    </a:cubicBezTo>
                    <a:cubicBezTo>
                      <a:pt x="9712" y="256919"/>
                      <a:pt x="237" y="247681"/>
                      <a:pt x="0" y="219256"/>
                    </a:cubicBezTo>
                    <a:cubicBezTo>
                      <a:pt x="10659" y="167145"/>
                      <a:pt x="11370" y="139905"/>
                      <a:pt x="12080" y="106269"/>
                    </a:cubicBezTo>
                    <a:cubicBezTo>
                      <a:pt x="7343" y="72870"/>
                      <a:pt x="15219" y="80332"/>
                      <a:pt x="25582" y="78555"/>
                    </a:cubicBezTo>
                    <a:lnTo>
                      <a:pt x="112987" y="72870"/>
                    </a:lnTo>
                    <a:cubicBezTo>
                      <a:pt x="198172" y="24371"/>
                      <a:pt x="292606" y="2531"/>
                      <a:pt x="380579" y="209"/>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2" name="Freeform: Shape 210"/>
              <p:cNvSpPr/>
              <p:nvPr/>
            </p:nvSpPr>
            <p:spPr bwMode="auto">
              <a:xfrm flipH="1">
                <a:off x="8577661" y="3512549"/>
                <a:ext cx="109906" cy="32238"/>
              </a:xfrm>
              <a:custGeom>
                <a:avLst/>
                <a:gdLst>
                  <a:gd name="connsiteX0" fmla="*/ 111760 w 1076960"/>
                  <a:gd name="connsiteY0" fmla="*/ 172720 h 335280"/>
                  <a:gd name="connsiteX1" fmla="*/ 833120 w 1076960"/>
                  <a:gd name="connsiteY1" fmla="*/ 0 h 335280"/>
                  <a:gd name="connsiteX2" fmla="*/ 1076960 w 1076960"/>
                  <a:gd name="connsiteY2" fmla="*/ 5080 h 335280"/>
                  <a:gd name="connsiteX3" fmla="*/ 802640 w 1076960"/>
                  <a:gd name="connsiteY3" fmla="*/ 335280 h 335280"/>
                  <a:gd name="connsiteX4" fmla="*/ 0 w 1076960"/>
                  <a:gd name="connsiteY4" fmla="*/ 304800 h 335280"/>
                  <a:gd name="connsiteX5" fmla="*/ 111760 w 1076960"/>
                  <a:gd name="connsiteY5" fmla="*/ 172720 h 33528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6960"/>
                  <a:gd name="connsiteY0" fmla="*/ 172720 h 316230"/>
                  <a:gd name="connsiteX1" fmla="*/ 833120 w 1076960"/>
                  <a:gd name="connsiteY1" fmla="*/ 0 h 316230"/>
                  <a:gd name="connsiteX2" fmla="*/ 1076960 w 1076960"/>
                  <a:gd name="connsiteY2" fmla="*/ 5080 h 316230"/>
                  <a:gd name="connsiteX3" fmla="*/ 812165 w 1076960"/>
                  <a:gd name="connsiteY3" fmla="*/ 316230 h 316230"/>
                  <a:gd name="connsiteX4" fmla="*/ 0 w 1076960"/>
                  <a:gd name="connsiteY4" fmla="*/ 304800 h 316230"/>
                  <a:gd name="connsiteX5" fmla="*/ 111760 w 1076960"/>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 name="connsiteX0" fmla="*/ 111760 w 1078075"/>
                  <a:gd name="connsiteY0" fmla="*/ 172720 h 316230"/>
                  <a:gd name="connsiteX1" fmla="*/ 833120 w 1078075"/>
                  <a:gd name="connsiteY1" fmla="*/ 0 h 316230"/>
                  <a:gd name="connsiteX2" fmla="*/ 1076960 w 1078075"/>
                  <a:gd name="connsiteY2" fmla="*/ 5080 h 316230"/>
                  <a:gd name="connsiteX3" fmla="*/ 812165 w 1078075"/>
                  <a:gd name="connsiteY3" fmla="*/ 316230 h 316230"/>
                  <a:gd name="connsiteX4" fmla="*/ 0 w 1078075"/>
                  <a:gd name="connsiteY4" fmla="*/ 304800 h 316230"/>
                  <a:gd name="connsiteX5" fmla="*/ 111760 w 1078075"/>
                  <a:gd name="connsiteY5" fmla="*/ 172720 h 316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8075" h="316230">
                    <a:moveTo>
                      <a:pt x="111760" y="172720"/>
                    </a:moveTo>
                    <a:cubicBezTo>
                      <a:pt x="364913" y="150072"/>
                      <a:pt x="602192" y="181398"/>
                      <a:pt x="833120" y="0"/>
                    </a:cubicBezTo>
                    <a:lnTo>
                      <a:pt x="1076960" y="5080"/>
                    </a:lnTo>
                    <a:cubicBezTo>
                      <a:pt x="1090295" y="216747"/>
                      <a:pt x="982980" y="295063"/>
                      <a:pt x="812165" y="316230"/>
                    </a:cubicBezTo>
                    <a:lnTo>
                      <a:pt x="0" y="304800"/>
                    </a:lnTo>
                    <a:lnTo>
                      <a:pt x="111760" y="17272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p:cNvSpPr/>
              <p:nvPr/>
            </p:nvSpPr>
            <p:spPr bwMode="auto">
              <a:xfrm>
                <a:off x="8613547" y="3541447"/>
                <a:ext cx="7674" cy="1534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4" name="Freeform: Shape 222"/>
              <p:cNvSpPr/>
              <p:nvPr/>
            </p:nvSpPr>
            <p:spPr bwMode="auto">
              <a:xfrm>
                <a:off x="9337409" y="3634855"/>
                <a:ext cx="140702" cy="140702"/>
              </a:xfrm>
              <a:custGeom>
                <a:avLst/>
                <a:gdLst>
                  <a:gd name="connsiteX0" fmla="*/ 70351 w 140702"/>
                  <a:gd name="connsiteY0" fmla="*/ 55270 h 140702"/>
                  <a:gd name="connsiteX1" fmla="*/ 55271 w 140702"/>
                  <a:gd name="connsiteY1" fmla="*/ 70350 h 140702"/>
                  <a:gd name="connsiteX2" fmla="*/ 70351 w 140702"/>
                  <a:gd name="connsiteY2" fmla="*/ 85430 h 140702"/>
                  <a:gd name="connsiteX3" fmla="*/ 85431 w 140702"/>
                  <a:gd name="connsiteY3" fmla="*/ 70350 h 140702"/>
                  <a:gd name="connsiteX4" fmla="*/ 70351 w 140702"/>
                  <a:gd name="connsiteY4" fmla="*/ 55270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1" y="55270"/>
                    </a:moveTo>
                    <a:cubicBezTo>
                      <a:pt x="62023" y="55270"/>
                      <a:pt x="55271" y="62022"/>
                      <a:pt x="55271" y="70350"/>
                    </a:cubicBezTo>
                    <a:cubicBezTo>
                      <a:pt x="55271" y="78678"/>
                      <a:pt x="62023" y="85430"/>
                      <a:pt x="70351" y="85430"/>
                    </a:cubicBezTo>
                    <a:cubicBezTo>
                      <a:pt x="78679" y="85430"/>
                      <a:pt x="85431" y="78678"/>
                      <a:pt x="85431" y="70350"/>
                    </a:cubicBezTo>
                    <a:cubicBezTo>
                      <a:pt x="85431" y="62022"/>
                      <a:pt x="78679" y="55270"/>
                      <a:pt x="70351" y="55270"/>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25" name="Freeform: Shape 221"/>
              <p:cNvSpPr/>
              <p:nvPr/>
            </p:nvSpPr>
            <p:spPr bwMode="auto">
              <a:xfrm>
                <a:off x="8715362" y="3613850"/>
                <a:ext cx="140702" cy="140702"/>
              </a:xfrm>
              <a:custGeom>
                <a:avLst/>
                <a:gdLst>
                  <a:gd name="connsiteX0" fmla="*/ 70350 w 140702"/>
                  <a:gd name="connsiteY0" fmla="*/ 55271 h 140702"/>
                  <a:gd name="connsiteX1" fmla="*/ 55270 w 140702"/>
                  <a:gd name="connsiteY1" fmla="*/ 70351 h 140702"/>
                  <a:gd name="connsiteX2" fmla="*/ 70350 w 140702"/>
                  <a:gd name="connsiteY2" fmla="*/ 85431 h 140702"/>
                  <a:gd name="connsiteX3" fmla="*/ 85430 w 140702"/>
                  <a:gd name="connsiteY3" fmla="*/ 70351 h 140702"/>
                  <a:gd name="connsiteX4" fmla="*/ 70350 w 140702"/>
                  <a:gd name="connsiteY4" fmla="*/ 55271 h 140702"/>
                  <a:gd name="connsiteX5" fmla="*/ 70351 w 140702"/>
                  <a:gd name="connsiteY5" fmla="*/ 0 h 140702"/>
                  <a:gd name="connsiteX6" fmla="*/ 140702 w 140702"/>
                  <a:gd name="connsiteY6" fmla="*/ 70351 h 140702"/>
                  <a:gd name="connsiteX7" fmla="*/ 70351 w 140702"/>
                  <a:gd name="connsiteY7" fmla="*/ 140702 h 140702"/>
                  <a:gd name="connsiteX8" fmla="*/ 0 w 140702"/>
                  <a:gd name="connsiteY8" fmla="*/ 70351 h 140702"/>
                  <a:gd name="connsiteX9" fmla="*/ 70351 w 140702"/>
                  <a:gd name="connsiteY9" fmla="*/ 0 h 140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02" h="140702">
                    <a:moveTo>
                      <a:pt x="70350" y="55271"/>
                    </a:moveTo>
                    <a:cubicBezTo>
                      <a:pt x="62022" y="55271"/>
                      <a:pt x="55270" y="62023"/>
                      <a:pt x="55270" y="70351"/>
                    </a:cubicBezTo>
                    <a:cubicBezTo>
                      <a:pt x="55270" y="78679"/>
                      <a:pt x="62022" y="85431"/>
                      <a:pt x="70350" y="85431"/>
                    </a:cubicBezTo>
                    <a:cubicBezTo>
                      <a:pt x="78678" y="85431"/>
                      <a:pt x="85430" y="78679"/>
                      <a:pt x="85430" y="70351"/>
                    </a:cubicBezTo>
                    <a:cubicBezTo>
                      <a:pt x="85430" y="62023"/>
                      <a:pt x="78678" y="55271"/>
                      <a:pt x="70350" y="55271"/>
                    </a:cubicBezTo>
                    <a:close/>
                    <a:moveTo>
                      <a:pt x="70351" y="0"/>
                    </a:moveTo>
                    <a:cubicBezTo>
                      <a:pt x="109205" y="0"/>
                      <a:pt x="140702" y="31497"/>
                      <a:pt x="140702" y="70351"/>
                    </a:cubicBezTo>
                    <a:cubicBezTo>
                      <a:pt x="140702" y="109205"/>
                      <a:pt x="109205" y="140702"/>
                      <a:pt x="70351" y="140702"/>
                    </a:cubicBezTo>
                    <a:cubicBezTo>
                      <a:pt x="31497" y="140702"/>
                      <a:pt x="0" y="109205"/>
                      <a:pt x="0" y="70351"/>
                    </a:cubicBezTo>
                    <a:cubicBezTo>
                      <a:pt x="0" y="31497"/>
                      <a:pt x="31497" y="0"/>
                      <a:pt x="70351"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5" name="Group 14"/>
          <p:cNvGrpSpPr/>
          <p:nvPr/>
        </p:nvGrpSpPr>
        <p:grpSpPr>
          <a:xfrm>
            <a:off x="7675553" y="4109266"/>
            <a:ext cx="1057926" cy="862518"/>
            <a:chOff x="8671476" y="4551774"/>
            <a:chExt cx="1057926" cy="862518"/>
          </a:xfrm>
        </p:grpSpPr>
        <p:sp>
          <p:nvSpPr>
            <p:cNvPr id="227" name="TextBox 226"/>
            <p:cNvSpPr txBox="1"/>
            <p:nvPr/>
          </p:nvSpPr>
          <p:spPr>
            <a:xfrm>
              <a:off x="8671476" y="5081893"/>
              <a:ext cx="1057926"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Mining</a:t>
              </a:r>
              <a:r>
                <a:rPr kumimoji="0" lang="en-US" sz="1600" b="0" i="0" u="none" strike="noStrike" kern="0" cap="none" spc="0" normalizeH="0" noProof="0" dirty="0">
                  <a:ln>
                    <a:noFill/>
                  </a:ln>
                  <a:effectLst/>
                  <a:uLnTx/>
                  <a:uFillTx/>
                </a:rPr>
                <a:t> equipment</a:t>
              </a:r>
              <a:endParaRPr kumimoji="0" lang="en-US" sz="1600" b="0" i="0" u="none" strike="noStrike" kern="0" cap="none" spc="0" normalizeH="0" baseline="0" noProof="0" dirty="0">
                <a:ln>
                  <a:noFill/>
                </a:ln>
                <a:effectLst/>
                <a:uLnTx/>
                <a:uFillTx/>
              </a:endParaRPr>
            </a:p>
          </p:txBody>
        </p:sp>
        <p:grpSp>
          <p:nvGrpSpPr>
            <p:cNvPr id="228" name="Group 4"/>
            <p:cNvGrpSpPr>
              <a:grpSpLocks noChangeAspect="1"/>
            </p:cNvGrpSpPr>
            <p:nvPr/>
          </p:nvGrpSpPr>
          <p:grpSpPr bwMode="auto">
            <a:xfrm>
              <a:off x="8845808" y="4551774"/>
              <a:ext cx="645954" cy="475115"/>
              <a:chOff x="2363" y="1118"/>
              <a:chExt cx="2953" cy="2172"/>
            </a:xfrm>
            <a:solidFill>
              <a:srgbClr val="5780CA"/>
            </a:solidFill>
          </p:grpSpPr>
          <p:sp>
            <p:nvSpPr>
              <p:cNvPr id="229" name="Freeform 5"/>
              <p:cNvSpPr>
                <a:spLocks noEditPoints="1"/>
              </p:cNvSpPr>
              <p:nvPr/>
            </p:nvSpPr>
            <p:spPr bwMode="auto">
              <a:xfrm>
                <a:off x="2363" y="1505"/>
                <a:ext cx="2953" cy="1785"/>
              </a:xfrm>
              <a:custGeom>
                <a:avLst/>
                <a:gdLst>
                  <a:gd name="T0" fmla="*/ 730 w 1533"/>
                  <a:gd name="T1" fmla="*/ 78 h 927"/>
                  <a:gd name="T2" fmla="*/ 768 w 1533"/>
                  <a:gd name="T3" fmla="*/ 0 h 927"/>
                  <a:gd name="T4" fmla="*/ 1152 w 1533"/>
                  <a:gd name="T5" fmla="*/ 10 h 927"/>
                  <a:gd name="T6" fmla="*/ 916 w 1533"/>
                  <a:gd name="T7" fmla="*/ 67 h 927"/>
                  <a:gd name="T8" fmla="*/ 865 w 1533"/>
                  <a:gd name="T9" fmla="*/ 506 h 927"/>
                  <a:gd name="T10" fmla="*/ 529 w 1533"/>
                  <a:gd name="T11" fmla="*/ 549 h 927"/>
                  <a:gd name="T12" fmla="*/ 928 w 1533"/>
                  <a:gd name="T13" fmla="*/ 541 h 927"/>
                  <a:gd name="T14" fmla="*/ 1196 w 1533"/>
                  <a:gd name="T15" fmla="*/ 129 h 927"/>
                  <a:gd name="T16" fmla="*/ 1375 w 1533"/>
                  <a:gd name="T17" fmla="*/ 324 h 927"/>
                  <a:gd name="T18" fmla="*/ 1449 w 1533"/>
                  <a:gd name="T19" fmla="*/ 386 h 927"/>
                  <a:gd name="T20" fmla="*/ 1484 w 1533"/>
                  <a:gd name="T21" fmla="*/ 470 h 927"/>
                  <a:gd name="T22" fmla="*/ 1518 w 1533"/>
                  <a:gd name="T23" fmla="*/ 590 h 927"/>
                  <a:gd name="T24" fmla="*/ 1527 w 1533"/>
                  <a:gd name="T25" fmla="*/ 737 h 927"/>
                  <a:gd name="T26" fmla="*/ 1065 w 1533"/>
                  <a:gd name="T27" fmla="*/ 650 h 927"/>
                  <a:gd name="T28" fmla="*/ 893 w 1533"/>
                  <a:gd name="T29" fmla="*/ 696 h 927"/>
                  <a:gd name="T30" fmla="*/ 307 w 1533"/>
                  <a:gd name="T31" fmla="*/ 908 h 927"/>
                  <a:gd name="T32" fmla="*/ 74 w 1533"/>
                  <a:gd name="T33" fmla="*/ 615 h 927"/>
                  <a:gd name="T34" fmla="*/ 142 w 1533"/>
                  <a:gd name="T35" fmla="*/ 552 h 927"/>
                  <a:gd name="T36" fmla="*/ 0 w 1533"/>
                  <a:gd name="T37" fmla="*/ 505 h 927"/>
                  <a:gd name="T38" fmla="*/ 1304 w 1533"/>
                  <a:gd name="T39" fmla="*/ 557 h 927"/>
                  <a:gd name="T40" fmla="*/ 1429 w 1533"/>
                  <a:gd name="T41" fmla="*/ 682 h 927"/>
                  <a:gd name="T42" fmla="*/ 466 w 1533"/>
                  <a:gd name="T43" fmla="*/ 681 h 927"/>
                  <a:gd name="T44" fmla="*/ 1009 w 1533"/>
                  <a:gd name="T45" fmla="*/ 244 h 927"/>
                  <a:gd name="T46" fmla="*/ 1022 w 1533"/>
                  <a:gd name="T47" fmla="*/ 316 h 927"/>
                  <a:gd name="T48" fmla="*/ 1216 w 1533"/>
                  <a:gd name="T49" fmla="*/ 346 h 927"/>
                  <a:gd name="T50" fmla="*/ 1288 w 1533"/>
                  <a:gd name="T51" fmla="*/ 335 h 927"/>
                  <a:gd name="T52" fmla="*/ 1022 w 1533"/>
                  <a:gd name="T53" fmla="*/ 168 h 927"/>
                  <a:gd name="T54" fmla="*/ 135 w 1533"/>
                  <a:gd name="T55" fmla="*/ 298 h 927"/>
                  <a:gd name="T56" fmla="*/ 206 w 1533"/>
                  <a:gd name="T57" fmla="*/ 454 h 927"/>
                  <a:gd name="T58" fmla="*/ 208 w 1533"/>
                  <a:gd name="T59" fmla="*/ 144 h 927"/>
                  <a:gd name="T60" fmla="*/ 135 w 1533"/>
                  <a:gd name="T61" fmla="*/ 298 h 927"/>
                  <a:gd name="T62" fmla="*/ 362 w 1533"/>
                  <a:gd name="T63" fmla="*/ 144 h 927"/>
                  <a:gd name="T64" fmla="*/ 288 w 1533"/>
                  <a:gd name="T65" fmla="*/ 445 h 927"/>
                  <a:gd name="T66" fmla="*/ 372 w 1533"/>
                  <a:gd name="T67" fmla="*/ 440 h 927"/>
                  <a:gd name="T68" fmla="*/ 522 w 1533"/>
                  <a:gd name="T69" fmla="*/ 156 h 927"/>
                  <a:gd name="T70" fmla="*/ 438 w 1533"/>
                  <a:gd name="T71" fmla="*/ 156 h 927"/>
                  <a:gd name="T72" fmla="*/ 509 w 1533"/>
                  <a:gd name="T73" fmla="*/ 454 h 927"/>
                  <a:gd name="T74" fmla="*/ 675 w 1533"/>
                  <a:gd name="T75" fmla="*/ 300 h 927"/>
                  <a:gd name="T76" fmla="*/ 603 w 1533"/>
                  <a:gd name="T77" fmla="*/ 145 h 927"/>
                  <a:gd name="T78" fmla="*/ 602 w 1533"/>
                  <a:gd name="T79" fmla="*/ 454 h 927"/>
                  <a:gd name="T80" fmla="*/ 675 w 1533"/>
                  <a:gd name="T81" fmla="*/ 300 h 927"/>
                  <a:gd name="T82" fmla="*/ 1026 w 1533"/>
                  <a:gd name="T83" fmla="*/ 352 h 927"/>
                  <a:gd name="T84" fmla="*/ 1068 w 1533"/>
                  <a:gd name="T85" fmla="*/ 376 h 927"/>
                  <a:gd name="T86" fmla="*/ 1080 w 1533"/>
                  <a:gd name="T87" fmla="*/ 354 h 9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3" h="927">
                    <a:moveTo>
                      <a:pt x="0" y="79"/>
                    </a:moveTo>
                    <a:cubicBezTo>
                      <a:pt x="6" y="79"/>
                      <a:pt x="12" y="78"/>
                      <a:pt x="18" y="78"/>
                    </a:cubicBezTo>
                    <a:cubicBezTo>
                      <a:pt x="255" y="78"/>
                      <a:pt x="493" y="78"/>
                      <a:pt x="730" y="78"/>
                    </a:cubicBezTo>
                    <a:cubicBezTo>
                      <a:pt x="744" y="78"/>
                      <a:pt x="748" y="75"/>
                      <a:pt x="748" y="61"/>
                    </a:cubicBezTo>
                    <a:cubicBezTo>
                      <a:pt x="747" y="47"/>
                      <a:pt x="750" y="32"/>
                      <a:pt x="749" y="18"/>
                    </a:cubicBezTo>
                    <a:cubicBezTo>
                      <a:pt x="749" y="4"/>
                      <a:pt x="753" y="0"/>
                      <a:pt x="768" y="0"/>
                    </a:cubicBezTo>
                    <a:cubicBezTo>
                      <a:pt x="879" y="1"/>
                      <a:pt x="991" y="0"/>
                      <a:pt x="1103" y="0"/>
                    </a:cubicBezTo>
                    <a:cubicBezTo>
                      <a:pt x="1116" y="0"/>
                      <a:pt x="1130" y="1"/>
                      <a:pt x="1142" y="0"/>
                    </a:cubicBezTo>
                    <a:cubicBezTo>
                      <a:pt x="1151" y="0"/>
                      <a:pt x="1153" y="2"/>
                      <a:pt x="1152" y="10"/>
                    </a:cubicBezTo>
                    <a:cubicBezTo>
                      <a:pt x="1152" y="25"/>
                      <a:pt x="1152" y="40"/>
                      <a:pt x="1153" y="55"/>
                    </a:cubicBezTo>
                    <a:cubicBezTo>
                      <a:pt x="1153" y="66"/>
                      <a:pt x="1149" y="67"/>
                      <a:pt x="1140" y="67"/>
                    </a:cubicBezTo>
                    <a:cubicBezTo>
                      <a:pt x="1065" y="67"/>
                      <a:pt x="991" y="68"/>
                      <a:pt x="916" y="67"/>
                    </a:cubicBezTo>
                    <a:cubicBezTo>
                      <a:pt x="903" y="67"/>
                      <a:pt x="899" y="70"/>
                      <a:pt x="898" y="84"/>
                    </a:cubicBezTo>
                    <a:cubicBezTo>
                      <a:pt x="893" y="220"/>
                      <a:pt x="886" y="355"/>
                      <a:pt x="881" y="491"/>
                    </a:cubicBezTo>
                    <a:cubicBezTo>
                      <a:pt x="880" y="504"/>
                      <a:pt x="876" y="506"/>
                      <a:pt x="865" y="506"/>
                    </a:cubicBezTo>
                    <a:cubicBezTo>
                      <a:pt x="745" y="505"/>
                      <a:pt x="625" y="505"/>
                      <a:pt x="505" y="505"/>
                    </a:cubicBezTo>
                    <a:cubicBezTo>
                      <a:pt x="501" y="505"/>
                      <a:pt x="497" y="505"/>
                      <a:pt x="491" y="505"/>
                    </a:cubicBezTo>
                    <a:cubicBezTo>
                      <a:pt x="504" y="521"/>
                      <a:pt x="519" y="533"/>
                      <a:pt x="529" y="549"/>
                    </a:cubicBezTo>
                    <a:cubicBezTo>
                      <a:pt x="532" y="553"/>
                      <a:pt x="536" y="552"/>
                      <a:pt x="540" y="552"/>
                    </a:cubicBezTo>
                    <a:cubicBezTo>
                      <a:pt x="666" y="552"/>
                      <a:pt x="791" y="552"/>
                      <a:pt x="917" y="552"/>
                    </a:cubicBezTo>
                    <a:cubicBezTo>
                      <a:pt x="925" y="552"/>
                      <a:pt x="927" y="550"/>
                      <a:pt x="928" y="541"/>
                    </a:cubicBezTo>
                    <a:cubicBezTo>
                      <a:pt x="933" y="413"/>
                      <a:pt x="940" y="284"/>
                      <a:pt x="946" y="155"/>
                    </a:cubicBezTo>
                    <a:cubicBezTo>
                      <a:pt x="948" y="116"/>
                      <a:pt x="947" y="117"/>
                      <a:pt x="987" y="118"/>
                    </a:cubicBezTo>
                    <a:cubicBezTo>
                      <a:pt x="1057" y="121"/>
                      <a:pt x="1127" y="124"/>
                      <a:pt x="1196" y="129"/>
                    </a:cubicBezTo>
                    <a:cubicBezTo>
                      <a:pt x="1218" y="131"/>
                      <a:pt x="1232" y="137"/>
                      <a:pt x="1244" y="156"/>
                    </a:cubicBezTo>
                    <a:cubicBezTo>
                      <a:pt x="1277" y="206"/>
                      <a:pt x="1313" y="254"/>
                      <a:pt x="1347" y="303"/>
                    </a:cubicBezTo>
                    <a:cubicBezTo>
                      <a:pt x="1354" y="314"/>
                      <a:pt x="1362" y="320"/>
                      <a:pt x="1375" y="324"/>
                    </a:cubicBezTo>
                    <a:cubicBezTo>
                      <a:pt x="1394" y="330"/>
                      <a:pt x="1413" y="337"/>
                      <a:pt x="1433" y="344"/>
                    </a:cubicBezTo>
                    <a:cubicBezTo>
                      <a:pt x="1440" y="346"/>
                      <a:pt x="1459" y="375"/>
                      <a:pt x="1458" y="382"/>
                    </a:cubicBezTo>
                    <a:cubicBezTo>
                      <a:pt x="1457" y="387"/>
                      <a:pt x="1452" y="385"/>
                      <a:pt x="1449" y="386"/>
                    </a:cubicBezTo>
                    <a:cubicBezTo>
                      <a:pt x="1423" y="387"/>
                      <a:pt x="1423" y="387"/>
                      <a:pt x="1423" y="414"/>
                    </a:cubicBezTo>
                    <a:cubicBezTo>
                      <a:pt x="1423" y="446"/>
                      <a:pt x="1423" y="446"/>
                      <a:pt x="1455" y="446"/>
                    </a:cubicBezTo>
                    <a:cubicBezTo>
                      <a:pt x="1480" y="446"/>
                      <a:pt x="1481" y="445"/>
                      <a:pt x="1484" y="470"/>
                    </a:cubicBezTo>
                    <a:cubicBezTo>
                      <a:pt x="1485" y="482"/>
                      <a:pt x="1490" y="485"/>
                      <a:pt x="1500" y="488"/>
                    </a:cubicBezTo>
                    <a:cubicBezTo>
                      <a:pt x="1526" y="495"/>
                      <a:pt x="1526" y="495"/>
                      <a:pt x="1522" y="523"/>
                    </a:cubicBezTo>
                    <a:cubicBezTo>
                      <a:pt x="1520" y="545"/>
                      <a:pt x="1517" y="567"/>
                      <a:pt x="1518" y="590"/>
                    </a:cubicBezTo>
                    <a:cubicBezTo>
                      <a:pt x="1519" y="609"/>
                      <a:pt x="1527" y="627"/>
                      <a:pt x="1533" y="646"/>
                    </a:cubicBezTo>
                    <a:cubicBezTo>
                      <a:pt x="1533" y="670"/>
                      <a:pt x="1533" y="694"/>
                      <a:pt x="1533" y="718"/>
                    </a:cubicBezTo>
                    <a:cubicBezTo>
                      <a:pt x="1527" y="723"/>
                      <a:pt x="1529" y="731"/>
                      <a:pt x="1527" y="737"/>
                    </a:cubicBezTo>
                    <a:cubicBezTo>
                      <a:pt x="1498" y="854"/>
                      <a:pt x="1384" y="927"/>
                      <a:pt x="1263" y="907"/>
                    </a:cubicBezTo>
                    <a:cubicBezTo>
                      <a:pt x="1149" y="888"/>
                      <a:pt x="1066" y="779"/>
                      <a:pt x="1077" y="662"/>
                    </a:cubicBezTo>
                    <a:cubicBezTo>
                      <a:pt x="1078" y="651"/>
                      <a:pt x="1074" y="650"/>
                      <a:pt x="1065" y="650"/>
                    </a:cubicBezTo>
                    <a:cubicBezTo>
                      <a:pt x="1032" y="650"/>
                      <a:pt x="998" y="652"/>
                      <a:pt x="966" y="649"/>
                    </a:cubicBezTo>
                    <a:cubicBezTo>
                      <a:pt x="938" y="647"/>
                      <a:pt x="921" y="654"/>
                      <a:pt x="915" y="682"/>
                    </a:cubicBezTo>
                    <a:cubicBezTo>
                      <a:pt x="912" y="694"/>
                      <a:pt x="905" y="696"/>
                      <a:pt x="893" y="696"/>
                    </a:cubicBezTo>
                    <a:cubicBezTo>
                      <a:pt x="794" y="696"/>
                      <a:pt x="695" y="696"/>
                      <a:pt x="596" y="696"/>
                    </a:cubicBezTo>
                    <a:cubicBezTo>
                      <a:pt x="572" y="696"/>
                      <a:pt x="572" y="696"/>
                      <a:pt x="568" y="719"/>
                    </a:cubicBezTo>
                    <a:cubicBezTo>
                      <a:pt x="548" y="841"/>
                      <a:pt x="432" y="926"/>
                      <a:pt x="307" y="908"/>
                    </a:cubicBezTo>
                    <a:cubicBezTo>
                      <a:pt x="193" y="891"/>
                      <a:pt x="105" y="785"/>
                      <a:pt x="113" y="671"/>
                    </a:cubicBezTo>
                    <a:cubicBezTo>
                      <a:pt x="115" y="641"/>
                      <a:pt x="115" y="640"/>
                      <a:pt x="87" y="633"/>
                    </a:cubicBezTo>
                    <a:cubicBezTo>
                      <a:pt x="77" y="630"/>
                      <a:pt x="74" y="625"/>
                      <a:pt x="74" y="615"/>
                    </a:cubicBezTo>
                    <a:cubicBezTo>
                      <a:pt x="74" y="599"/>
                      <a:pt x="73" y="582"/>
                      <a:pt x="72" y="566"/>
                    </a:cubicBezTo>
                    <a:cubicBezTo>
                      <a:pt x="70" y="554"/>
                      <a:pt x="75" y="551"/>
                      <a:pt x="87" y="552"/>
                    </a:cubicBezTo>
                    <a:cubicBezTo>
                      <a:pt x="105" y="553"/>
                      <a:pt x="124" y="552"/>
                      <a:pt x="142" y="552"/>
                    </a:cubicBezTo>
                    <a:cubicBezTo>
                      <a:pt x="146" y="552"/>
                      <a:pt x="151" y="554"/>
                      <a:pt x="153" y="550"/>
                    </a:cubicBezTo>
                    <a:cubicBezTo>
                      <a:pt x="165" y="534"/>
                      <a:pt x="178" y="521"/>
                      <a:pt x="194" y="505"/>
                    </a:cubicBezTo>
                    <a:cubicBezTo>
                      <a:pt x="127" y="505"/>
                      <a:pt x="63" y="505"/>
                      <a:pt x="0" y="505"/>
                    </a:cubicBezTo>
                    <a:cubicBezTo>
                      <a:pt x="0" y="363"/>
                      <a:pt x="0" y="221"/>
                      <a:pt x="0" y="79"/>
                    </a:cubicBezTo>
                    <a:close/>
                    <a:moveTo>
                      <a:pt x="1429" y="682"/>
                    </a:moveTo>
                    <a:cubicBezTo>
                      <a:pt x="1429" y="613"/>
                      <a:pt x="1373" y="557"/>
                      <a:pt x="1304" y="557"/>
                    </a:cubicBezTo>
                    <a:cubicBezTo>
                      <a:pt x="1237" y="557"/>
                      <a:pt x="1180" y="614"/>
                      <a:pt x="1180" y="681"/>
                    </a:cubicBezTo>
                    <a:cubicBezTo>
                      <a:pt x="1179" y="747"/>
                      <a:pt x="1236" y="805"/>
                      <a:pt x="1300" y="805"/>
                    </a:cubicBezTo>
                    <a:cubicBezTo>
                      <a:pt x="1373" y="806"/>
                      <a:pt x="1428" y="752"/>
                      <a:pt x="1429" y="682"/>
                    </a:cubicBezTo>
                    <a:close/>
                    <a:moveTo>
                      <a:pt x="218" y="681"/>
                    </a:moveTo>
                    <a:cubicBezTo>
                      <a:pt x="218" y="750"/>
                      <a:pt x="273" y="805"/>
                      <a:pt x="341" y="805"/>
                    </a:cubicBezTo>
                    <a:cubicBezTo>
                      <a:pt x="411" y="805"/>
                      <a:pt x="466" y="750"/>
                      <a:pt x="466" y="681"/>
                    </a:cubicBezTo>
                    <a:cubicBezTo>
                      <a:pt x="466" y="613"/>
                      <a:pt x="409" y="557"/>
                      <a:pt x="342" y="557"/>
                    </a:cubicBezTo>
                    <a:cubicBezTo>
                      <a:pt x="273" y="557"/>
                      <a:pt x="218" y="613"/>
                      <a:pt x="218" y="681"/>
                    </a:cubicBezTo>
                    <a:close/>
                    <a:moveTo>
                      <a:pt x="1009" y="244"/>
                    </a:moveTo>
                    <a:cubicBezTo>
                      <a:pt x="1009" y="244"/>
                      <a:pt x="1008" y="244"/>
                      <a:pt x="1007" y="244"/>
                    </a:cubicBezTo>
                    <a:cubicBezTo>
                      <a:pt x="1007" y="262"/>
                      <a:pt x="1008" y="281"/>
                      <a:pt x="1007" y="299"/>
                    </a:cubicBezTo>
                    <a:cubicBezTo>
                      <a:pt x="1006" y="311"/>
                      <a:pt x="1010" y="315"/>
                      <a:pt x="1022" y="316"/>
                    </a:cubicBezTo>
                    <a:cubicBezTo>
                      <a:pt x="1070" y="316"/>
                      <a:pt x="1118" y="318"/>
                      <a:pt x="1166" y="319"/>
                    </a:cubicBezTo>
                    <a:cubicBezTo>
                      <a:pt x="1177" y="319"/>
                      <a:pt x="1185" y="321"/>
                      <a:pt x="1190" y="332"/>
                    </a:cubicBezTo>
                    <a:cubicBezTo>
                      <a:pt x="1195" y="343"/>
                      <a:pt x="1205" y="345"/>
                      <a:pt x="1216" y="346"/>
                    </a:cubicBezTo>
                    <a:cubicBezTo>
                      <a:pt x="1237" y="346"/>
                      <a:pt x="1259" y="347"/>
                      <a:pt x="1280" y="347"/>
                    </a:cubicBezTo>
                    <a:cubicBezTo>
                      <a:pt x="1284" y="347"/>
                      <a:pt x="1290" y="350"/>
                      <a:pt x="1292" y="345"/>
                    </a:cubicBezTo>
                    <a:cubicBezTo>
                      <a:pt x="1295" y="342"/>
                      <a:pt x="1290" y="338"/>
                      <a:pt x="1288" y="335"/>
                    </a:cubicBezTo>
                    <a:cubicBezTo>
                      <a:pt x="1259" y="283"/>
                      <a:pt x="1227" y="234"/>
                      <a:pt x="1194" y="184"/>
                    </a:cubicBezTo>
                    <a:cubicBezTo>
                      <a:pt x="1190" y="177"/>
                      <a:pt x="1185" y="175"/>
                      <a:pt x="1177" y="174"/>
                    </a:cubicBezTo>
                    <a:cubicBezTo>
                      <a:pt x="1126" y="170"/>
                      <a:pt x="1074" y="170"/>
                      <a:pt x="1022" y="168"/>
                    </a:cubicBezTo>
                    <a:cubicBezTo>
                      <a:pt x="1011" y="168"/>
                      <a:pt x="1009" y="172"/>
                      <a:pt x="1009" y="181"/>
                    </a:cubicBezTo>
                    <a:cubicBezTo>
                      <a:pt x="1009" y="202"/>
                      <a:pt x="1009" y="223"/>
                      <a:pt x="1009" y="244"/>
                    </a:cubicBezTo>
                    <a:close/>
                    <a:moveTo>
                      <a:pt x="135" y="298"/>
                    </a:moveTo>
                    <a:cubicBezTo>
                      <a:pt x="135" y="346"/>
                      <a:pt x="135" y="395"/>
                      <a:pt x="134" y="443"/>
                    </a:cubicBezTo>
                    <a:cubicBezTo>
                      <a:pt x="134" y="451"/>
                      <a:pt x="136" y="455"/>
                      <a:pt x="145" y="454"/>
                    </a:cubicBezTo>
                    <a:cubicBezTo>
                      <a:pt x="165" y="454"/>
                      <a:pt x="186" y="454"/>
                      <a:pt x="206" y="454"/>
                    </a:cubicBezTo>
                    <a:cubicBezTo>
                      <a:pt x="214" y="454"/>
                      <a:pt x="218" y="453"/>
                      <a:pt x="218" y="444"/>
                    </a:cubicBezTo>
                    <a:cubicBezTo>
                      <a:pt x="217" y="347"/>
                      <a:pt x="217" y="251"/>
                      <a:pt x="218" y="155"/>
                    </a:cubicBezTo>
                    <a:cubicBezTo>
                      <a:pt x="218" y="147"/>
                      <a:pt x="216" y="144"/>
                      <a:pt x="208" y="144"/>
                    </a:cubicBezTo>
                    <a:cubicBezTo>
                      <a:pt x="188" y="145"/>
                      <a:pt x="168" y="146"/>
                      <a:pt x="148" y="144"/>
                    </a:cubicBezTo>
                    <a:cubicBezTo>
                      <a:pt x="136" y="144"/>
                      <a:pt x="134" y="148"/>
                      <a:pt x="134" y="159"/>
                    </a:cubicBezTo>
                    <a:cubicBezTo>
                      <a:pt x="135" y="205"/>
                      <a:pt x="135" y="251"/>
                      <a:pt x="135" y="298"/>
                    </a:cubicBezTo>
                    <a:close/>
                    <a:moveTo>
                      <a:pt x="372" y="300"/>
                    </a:moveTo>
                    <a:cubicBezTo>
                      <a:pt x="372" y="252"/>
                      <a:pt x="371" y="204"/>
                      <a:pt x="372" y="156"/>
                    </a:cubicBezTo>
                    <a:cubicBezTo>
                      <a:pt x="372" y="148"/>
                      <a:pt x="371" y="144"/>
                      <a:pt x="362" y="144"/>
                    </a:cubicBezTo>
                    <a:cubicBezTo>
                      <a:pt x="340" y="145"/>
                      <a:pt x="319" y="145"/>
                      <a:pt x="297" y="145"/>
                    </a:cubicBezTo>
                    <a:cubicBezTo>
                      <a:pt x="291" y="145"/>
                      <a:pt x="288" y="146"/>
                      <a:pt x="288" y="153"/>
                    </a:cubicBezTo>
                    <a:cubicBezTo>
                      <a:pt x="288" y="250"/>
                      <a:pt x="288" y="347"/>
                      <a:pt x="288" y="445"/>
                    </a:cubicBezTo>
                    <a:cubicBezTo>
                      <a:pt x="288" y="452"/>
                      <a:pt x="291" y="454"/>
                      <a:pt x="298" y="454"/>
                    </a:cubicBezTo>
                    <a:cubicBezTo>
                      <a:pt x="318" y="454"/>
                      <a:pt x="338" y="453"/>
                      <a:pt x="358" y="454"/>
                    </a:cubicBezTo>
                    <a:cubicBezTo>
                      <a:pt x="369" y="455"/>
                      <a:pt x="372" y="452"/>
                      <a:pt x="372" y="440"/>
                    </a:cubicBezTo>
                    <a:cubicBezTo>
                      <a:pt x="371" y="393"/>
                      <a:pt x="372" y="347"/>
                      <a:pt x="372" y="300"/>
                    </a:cubicBezTo>
                    <a:close/>
                    <a:moveTo>
                      <a:pt x="521" y="300"/>
                    </a:moveTo>
                    <a:cubicBezTo>
                      <a:pt x="521" y="252"/>
                      <a:pt x="521" y="204"/>
                      <a:pt x="522" y="156"/>
                    </a:cubicBezTo>
                    <a:cubicBezTo>
                      <a:pt x="522" y="147"/>
                      <a:pt x="519" y="144"/>
                      <a:pt x="510" y="144"/>
                    </a:cubicBezTo>
                    <a:cubicBezTo>
                      <a:pt x="489" y="145"/>
                      <a:pt x="469" y="145"/>
                      <a:pt x="448" y="144"/>
                    </a:cubicBezTo>
                    <a:cubicBezTo>
                      <a:pt x="440" y="144"/>
                      <a:pt x="438" y="147"/>
                      <a:pt x="438" y="156"/>
                    </a:cubicBezTo>
                    <a:cubicBezTo>
                      <a:pt x="438" y="251"/>
                      <a:pt x="438" y="346"/>
                      <a:pt x="438" y="442"/>
                    </a:cubicBezTo>
                    <a:cubicBezTo>
                      <a:pt x="438" y="451"/>
                      <a:pt x="440" y="455"/>
                      <a:pt x="450" y="454"/>
                    </a:cubicBezTo>
                    <a:cubicBezTo>
                      <a:pt x="470" y="454"/>
                      <a:pt x="489" y="453"/>
                      <a:pt x="509" y="454"/>
                    </a:cubicBezTo>
                    <a:cubicBezTo>
                      <a:pt x="520" y="455"/>
                      <a:pt x="522" y="450"/>
                      <a:pt x="521" y="441"/>
                    </a:cubicBezTo>
                    <a:cubicBezTo>
                      <a:pt x="521" y="394"/>
                      <a:pt x="521" y="347"/>
                      <a:pt x="521" y="300"/>
                    </a:cubicBezTo>
                    <a:close/>
                    <a:moveTo>
                      <a:pt x="675" y="300"/>
                    </a:moveTo>
                    <a:cubicBezTo>
                      <a:pt x="675" y="252"/>
                      <a:pt x="675" y="204"/>
                      <a:pt x="675" y="156"/>
                    </a:cubicBezTo>
                    <a:cubicBezTo>
                      <a:pt x="676" y="148"/>
                      <a:pt x="674" y="144"/>
                      <a:pt x="664" y="144"/>
                    </a:cubicBezTo>
                    <a:cubicBezTo>
                      <a:pt x="644" y="145"/>
                      <a:pt x="623" y="145"/>
                      <a:pt x="603" y="145"/>
                    </a:cubicBezTo>
                    <a:cubicBezTo>
                      <a:pt x="597" y="145"/>
                      <a:pt x="593" y="144"/>
                      <a:pt x="593" y="153"/>
                    </a:cubicBezTo>
                    <a:cubicBezTo>
                      <a:pt x="593" y="250"/>
                      <a:pt x="593" y="348"/>
                      <a:pt x="593" y="445"/>
                    </a:cubicBezTo>
                    <a:cubicBezTo>
                      <a:pt x="593" y="452"/>
                      <a:pt x="595" y="454"/>
                      <a:pt x="602" y="454"/>
                    </a:cubicBezTo>
                    <a:cubicBezTo>
                      <a:pt x="622" y="454"/>
                      <a:pt x="642" y="453"/>
                      <a:pt x="662" y="454"/>
                    </a:cubicBezTo>
                    <a:cubicBezTo>
                      <a:pt x="673" y="455"/>
                      <a:pt x="676" y="451"/>
                      <a:pt x="676" y="441"/>
                    </a:cubicBezTo>
                    <a:cubicBezTo>
                      <a:pt x="675" y="394"/>
                      <a:pt x="675" y="347"/>
                      <a:pt x="675" y="300"/>
                    </a:cubicBezTo>
                    <a:close/>
                    <a:moveTo>
                      <a:pt x="1047" y="353"/>
                    </a:moveTo>
                    <a:cubicBezTo>
                      <a:pt x="1047" y="353"/>
                      <a:pt x="1047" y="353"/>
                      <a:pt x="1047" y="353"/>
                    </a:cubicBezTo>
                    <a:cubicBezTo>
                      <a:pt x="1040" y="352"/>
                      <a:pt x="1033" y="352"/>
                      <a:pt x="1026" y="352"/>
                    </a:cubicBezTo>
                    <a:cubicBezTo>
                      <a:pt x="1004" y="351"/>
                      <a:pt x="1004" y="351"/>
                      <a:pt x="1004" y="373"/>
                    </a:cubicBezTo>
                    <a:cubicBezTo>
                      <a:pt x="1004" y="380"/>
                      <a:pt x="1007" y="382"/>
                      <a:pt x="1013" y="381"/>
                    </a:cubicBezTo>
                    <a:cubicBezTo>
                      <a:pt x="1031" y="380"/>
                      <a:pt x="1050" y="378"/>
                      <a:pt x="1068" y="376"/>
                    </a:cubicBezTo>
                    <a:cubicBezTo>
                      <a:pt x="1074" y="375"/>
                      <a:pt x="1081" y="374"/>
                      <a:pt x="1085" y="368"/>
                    </a:cubicBezTo>
                    <a:cubicBezTo>
                      <a:pt x="1088" y="365"/>
                      <a:pt x="1090" y="362"/>
                      <a:pt x="1089" y="358"/>
                    </a:cubicBezTo>
                    <a:cubicBezTo>
                      <a:pt x="1087" y="353"/>
                      <a:pt x="1083" y="355"/>
                      <a:pt x="1080" y="354"/>
                    </a:cubicBezTo>
                    <a:cubicBezTo>
                      <a:pt x="1069" y="354"/>
                      <a:pt x="1058" y="353"/>
                      <a:pt x="1047" y="3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230" name="Freeform 6"/>
              <p:cNvSpPr>
                <a:spLocks/>
              </p:cNvSpPr>
              <p:nvPr/>
            </p:nvSpPr>
            <p:spPr bwMode="auto">
              <a:xfrm>
                <a:off x="2453" y="1118"/>
                <a:ext cx="1063" cy="470"/>
              </a:xfrm>
              <a:custGeom>
                <a:avLst/>
                <a:gdLst>
                  <a:gd name="T0" fmla="*/ 0 w 552"/>
                  <a:gd name="T1" fmla="*/ 244 h 244"/>
                  <a:gd name="T2" fmla="*/ 63 w 552"/>
                  <a:gd name="T3" fmla="*/ 190 h 244"/>
                  <a:gd name="T4" fmla="*/ 253 w 552"/>
                  <a:gd name="T5" fmla="*/ 26 h 244"/>
                  <a:gd name="T6" fmla="*/ 301 w 552"/>
                  <a:gd name="T7" fmla="*/ 3 h 244"/>
                  <a:gd name="T8" fmla="*/ 362 w 552"/>
                  <a:gd name="T9" fmla="*/ 30 h 244"/>
                  <a:gd name="T10" fmla="*/ 525 w 552"/>
                  <a:gd name="T11" fmla="*/ 213 h 244"/>
                  <a:gd name="T12" fmla="*/ 552 w 552"/>
                  <a:gd name="T13" fmla="*/ 244 h 244"/>
                  <a:gd name="T14" fmla="*/ 0 w 552"/>
                  <a:gd name="T15" fmla="*/ 244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2" h="244">
                    <a:moveTo>
                      <a:pt x="0" y="244"/>
                    </a:moveTo>
                    <a:cubicBezTo>
                      <a:pt x="23" y="225"/>
                      <a:pt x="43" y="208"/>
                      <a:pt x="63" y="190"/>
                    </a:cubicBezTo>
                    <a:cubicBezTo>
                      <a:pt x="126" y="136"/>
                      <a:pt x="190" y="81"/>
                      <a:pt x="253" y="26"/>
                    </a:cubicBezTo>
                    <a:cubicBezTo>
                      <a:pt x="267" y="14"/>
                      <a:pt x="283" y="5"/>
                      <a:pt x="301" y="3"/>
                    </a:cubicBezTo>
                    <a:cubicBezTo>
                      <a:pt x="326" y="0"/>
                      <a:pt x="345" y="11"/>
                      <a:pt x="362" y="30"/>
                    </a:cubicBezTo>
                    <a:cubicBezTo>
                      <a:pt x="416" y="91"/>
                      <a:pt x="471" y="152"/>
                      <a:pt x="525" y="213"/>
                    </a:cubicBezTo>
                    <a:cubicBezTo>
                      <a:pt x="534" y="223"/>
                      <a:pt x="544" y="231"/>
                      <a:pt x="552" y="244"/>
                    </a:cubicBezTo>
                    <a:cubicBezTo>
                      <a:pt x="369" y="244"/>
                      <a:pt x="187" y="244"/>
                      <a:pt x="0" y="2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a:p>
            </p:txBody>
          </p:sp>
        </p:grpSp>
      </p:grpSp>
      <p:grpSp>
        <p:nvGrpSpPr>
          <p:cNvPr id="19" name="Group 18"/>
          <p:cNvGrpSpPr/>
          <p:nvPr/>
        </p:nvGrpSpPr>
        <p:grpSpPr>
          <a:xfrm>
            <a:off x="6754413" y="5469177"/>
            <a:ext cx="968599" cy="607536"/>
            <a:chOff x="5720835" y="5396556"/>
            <a:chExt cx="968599" cy="607536"/>
          </a:xfrm>
        </p:grpSpPr>
        <p:grpSp>
          <p:nvGrpSpPr>
            <p:cNvPr id="232" name="Group 231"/>
            <p:cNvGrpSpPr/>
            <p:nvPr/>
          </p:nvGrpSpPr>
          <p:grpSpPr>
            <a:xfrm>
              <a:off x="5794945" y="5396556"/>
              <a:ext cx="832474" cy="378179"/>
              <a:chOff x="873122" y="1363662"/>
              <a:chExt cx="10268052" cy="4664605"/>
            </a:xfrm>
            <a:solidFill>
              <a:srgbClr val="5780CA"/>
            </a:solidFill>
          </p:grpSpPr>
          <p:grpSp>
            <p:nvGrpSpPr>
              <p:cNvPr id="234" name="Group 233"/>
              <p:cNvGrpSpPr/>
              <p:nvPr/>
            </p:nvGrpSpPr>
            <p:grpSpPr>
              <a:xfrm>
                <a:off x="873122" y="1363662"/>
                <a:ext cx="3857627" cy="4664605"/>
                <a:chOff x="873122" y="1363662"/>
                <a:chExt cx="3857627" cy="4664605"/>
              </a:xfrm>
              <a:grpFill/>
            </p:grpSpPr>
            <p:sp>
              <p:nvSpPr>
                <p:cNvPr id="255" name="Parallelogram 254"/>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6" name="Parallelogram 255"/>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7" name="Trapezoid 256"/>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Rounded Corners 278"/>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9" name="Freeform: Shape 279"/>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0" name="Trapezoid 259"/>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1" name="Trapezoid 260"/>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Top Corners Rounded 28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Top Corners Rounded 28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Top Corners Rounded 284"/>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Top Corners Rounded 285"/>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Top Corners Rounded 286"/>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Top Corners Rounded 287"/>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Top Corners Rounded 288"/>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69" name="Rectangle: Top Corners Rounded 289"/>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235" name="Group 234"/>
              <p:cNvGrpSpPr/>
              <p:nvPr/>
            </p:nvGrpSpPr>
            <p:grpSpPr>
              <a:xfrm>
                <a:off x="7283547" y="1363662"/>
                <a:ext cx="3857627" cy="4664605"/>
                <a:chOff x="873122" y="1363662"/>
                <a:chExt cx="3857627" cy="4664605"/>
              </a:xfrm>
              <a:grpFill/>
            </p:grpSpPr>
            <p:sp>
              <p:nvSpPr>
                <p:cNvPr id="240" name="Parallelogram 239"/>
                <p:cNvSpPr/>
                <p:nvPr/>
              </p:nvSpPr>
              <p:spPr bwMode="auto">
                <a:xfrm>
                  <a:off x="1811867"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1" name="Parallelogram 240"/>
                <p:cNvSpPr/>
                <p:nvPr/>
              </p:nvSpPr>
              <p:spPr bwMode="auto">
                <a:xfrm flipH="1">
                  <a:off x="2907770" y="1363662"/>
                  <a:ext cx="880534" cy="4101571"/>
                </a:xfrm>
                <a:prstGeom prst="parallelogram">
                  <a:avLst>
                    <a:gd name="adj" fmla="val 74193"/>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2" name="Trapezoid 241"/>
                <p:cNvSpPr/>
                <p:nvPr/>
              </p:nvSpPr>
              <p:spPr bwMode="auto">
                <a:xfrm>
                  <a:off x="2475970" y="1363662"/>
                  <a:ext cx="626533" cy="219605"/>
                </a:xfrm>
                <a:prstGeom prst="trapezoid">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Rounded Corners 256"/>
                <p:cNvSpPr/>
                <p:nvPr/>
              </p:nvSpPr>
              <p:spPr bwMode="auto">
                <a:xfrm>
                  <a:off x="1203961" y="5439832"/>
                  <a:ext cx="3173306" cy="588435"/>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4" name="Freeform: Shape 258"/>
                <p:cNvSpPr/>
                <p:nvPr/>
              </p:nvSpPr>
              <p:spPr bwMode="auto">
                <a:xfrm>
                  <a:off x="1921933" y="1921933"/>
                  <a:ext cx="1549400" cy="3589866"/>
                </a:xfrm>
                <a:custGeom>
                  <a:avLst/>
                  <a:gdLst>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558800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1400"/>
                    <a:gd name="connsiteX1" fmla="*/ 567267 w 1549400"/>
                    <a:gd name="connsiteY1" fmla="*/ 474134 h 3581400"/>
                    <a:gd name="connsiteX2" fmla="*/ 533400 w 1549400"/>
                    <a:gd name="connsiteY2" fmla="*/ 922867 h 3581400"/>
                    <a:gd name="connsiteX3" fmla="*/ 1024467 w 1549400"/>
                    <a:gd name="connsiteY3" fmla="*/ 1312334 h 3581400"/>
                    <a:gd name="connsiteX4" fmla="*/ 372534 w 1549400"/>
                    <a:gd name="connsiteY4" fmla="*/ 1727200 h 3581400"/>
                    <a:gd name="connsiteX5" fmla="*/ 330200 w 1549400"/>
                    <a:gd name="connsiteY5" fmla="*/ 2065867 h 3581400"/>
                    <a:gd name="connsiteX6" fmla="*/ 1168400 w 1549400"/>
                    <a:gd name="connsiteY6" fmla="*/ 2700867 h 3581400"/>
                    <a:gd name="connsiteX7" fmla="*/ 0 w 1549400"/>
                    <a:gd name="connsiteY7" fmla="*/ 3539067 h 3581400"/>
                    <a:gd name="connsiteX8" fmla="*/ 389467 w 1549400"/>
                    <a:gd name="connsiteY8" fmla="*/ 3581400 h 3581400"/>
                    <a:gd name="connsiteX9" fmla="*/ 1549400 w 1549400"/>
                    <a:gd name="connsiteY9" fmla="*/ 2802467 h 3581400"/>
                    <a:gd name="connsiteX10" fmla="*/ 1490134 w 1549400"/>
                    <a:gd name="connsiteY10" fmla="*/ 2523067 h 3581400"/>
                    <a:gd name="connsiteX11" fmla="*/ 643467 w 1549400"/>
                    <a:gd name="connsiteY11" fmla="*/ 1913467 h 3581400"/>
                    <a:gd name="connsiteX12" fmla="*/ 1337734 w 1549400"/>
                    <a:gd name="connsiteY12" fmla="*/ 1447800 h 3581400"/>
                    <a:gd name="connsiteX13" fmla="*/ 1270000 w 1549400"/>
                    <a:gd name="connsiteY13" fmla="*/ 1100667 h 3581400"/>
                    <a:gd name="connsiteX14" fmla="*/ 728134 w 1549400"/>
                    <a:gd name="connsiteY14" fmla="*/ 719667 h 3581400"/>
                    <a:gd name="connsiteX15" fmla="*/ 1168400 w 1549400"/>
                    <a:gd name="connsiteY15" fmla="*/ 330200 h 3581400"/>
                    <a:gd name="connsiteX16" fmla="*/ 1134534 w 1549400"/>
                    <a:gd name="connsiteY16" fmla="*/ 0 h 3581400"/>
                    <a:gd name="connsiteX17" fmla="*/ 1075267 w 1549400"/>
                    <a:gd name="connsiteY17" fmla="*/ 33867 h 3581400"/>
                    <a:gd name="connsiteX0" fmla="*/ 1075267 w 1549400"/>
                    <a:gd name="connsiteY0" fmla="*/ 33867 h 3589866"/>
                    <a:gd name="connsiteX1" fmla="*/ 567267 w 1549400"/>
                    <a:gd name="connsiteY1" fmla="*/ 474134 h 3589866"/>
                    <a:gd name="connsiteX2" fmla="*/ 533400 w 1549400"/>
                    <a:gd name="connsiteY2" fmla="*/ 922867 h 3589866"/>
                    <a:gd name="connsiteX3" fmla="*/ 1024467 w 1549400"/>
                    <a:gd name="connsiteY3" fmla="*/ 1312334 h 3589866"/>
                    <a:gd name="connsiteX4" fmla="*/ 372534 w 1549400"/>
                    <a:gd name="connsiteY4" fmla="*/ 1727200 h 3589866"/>
                    <a:gd name="connsiteX5" fmla="*/ 330200 w 1549400"/>
                    <a:gd name="connsiteY5" fmla="*/ 2065867 h 3589866"/>
                    <a:gd name="connsiteX6" fmla="*/ 1168400 w 1549400"/>
                    <a:gd name="connsiteY6" fmla="*/ 2700867 h 3589866"/>
                    <a:gd name="connsiteX7" fmla="*/ 0 w 1549400"/>
                    <a:gd name="connsiteY7" fmla="*/ 3539067 h 3589866"/>
                    <a:gd name="connsiteX8" fmla="*/ 457200 w 1549400"/>
                    <a:gd name="connsiteY8" fmla="*/ 3589866 h 3589866"/>
                    <a:gd name="connsiteX9" fmla="*/ 1549400 w 1549400"/>
                    <a:gd name="connsiteY9" fmla="*/ 2802467 h 3589866"/>
                    <a:gd name="connsiteX10" fmla="*/ 1490134 w 1549400"/>
                    <a:gd name="connsiteY10" fmla="*/ 2523067 h 3589866"/>
                    <a:gd name="connsiteX11" fmla="*/ 643467 w 1549400"/>
                    <a:gd name="connsiteY11" fmla="*/ 1913467 h 3589866"/>
                    <a:gd name="connsiteX12" fmla="*/ 1337734 w 1549400"/>
                    <a:gd name="connsiteY12" fmla="*/ 1447800 h 3589866"/>
                    <a:gd name="connsiteX13" fmla="*/ 1270000 w 1549400"/>
                    <a:gd name="connsiteY13" fmla="*/ 1100667 h 3589866"/>
                    <a:gd name="connsiteX14" fmla="*/ 728134 w 1549400"/>
                    <a:gd name="connsiteY14" fmla="*/ 719667 h 3589866"/>
                    <a:gd name="connsiteX15" fmla="*/ 1168400 w 1549400"/>
                    <a:gd name="connsiteY15" fmla="*/ 330200 h 3589866"/>
                    <a:gd name="connsiteX16" fmla="*/ 1134534 w 1549400"/>
                    <a:gd name="connsiteY16" fmla="*/ 0 h 3589866"/>
                    <a:gd name="connsiteX17" fmla="*/ 1075267 w 1549400"/>
                    <a:gd name="connsiteY17" fmla="*/ 33867 h 358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49400" h="3589866">
                      <a:moveTo>
                        <a:pt x="1075267" y="33867"/>
                      </a:moveTo>
                      <a:lnTo>
                        <a:pt x="567267" y="474134"/>
                      </a:lnTo>
                      <a:lnTo>
                        <a:pt x="533400" y="922867"/>
                      </a:lnTo>
                      <a:lnTo>
                        <a:pt x="1024467" y="1312334"/>
                      </a:lnTo>
                      <a:lnTo>
                        <a:pt x="372534" y="1727200"/>
                      </a:lnTo>
                      <a:lnTo>
                        <a:pt x="330200" y="2065867"/>
                      </a:lnTo>
                      <a:lnTo>
                        <a:pt x="1168400" y="2700867"/>
                      </a:lnTo>
                      <a:lnTo>
                        <a:pt x="0" y="3539067"/>
                      </a:lnTo>
                      <a:lnTo>
                        <a:pt x="457200" y="3589866"/>
                      </a:lnTo>
                      <a:lnTo>
                        <a:pt x="1549400" y="2802467"/>
                      </a:lnTo>
                      <a:lnTo>
                        <a:pt x="1490134" y="2523067"/>
                      </a:lnTo>
                      <a:lnTo>
                        <a:pt x="643467" y="1913467"/>
                      </a:lnTo>
                      <a:lnTo>
                        <a:pt x="1337734" y="1447800"/>
                      </a:lnTo>
                      <a:lnTo>
                        <a:pt x="1270000" y="1100667"/>
                      </a:lnTo>
                      <a:lnTo>
                        <a:pt x="728134" y="719667"/>
                      </a:lnTo>
                      <a:lnTo>
                        <a:pt x="1168400" y="330200"/>
                      </a:lnTo>
                      <a:lnTo>
                        <a:pt x="1134534" y="0"/>
                      </a:lnTo>
                      <a:lnTo>
                        <a:pt x="1075267" y="3386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5" name="Trapezoid 244"/>
                <p:cNvSpPr/>
                <p:nvPr/>
              </p:nvSpPr>
              <p:spPr bwMode="auto">
                <a:xfrm flipV="1">
                  <a:off x="873122" y="2048574"/>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6" name="Trapezoid 245"/>
                <p:cNvSpPr/>
                <p:nvPr/>
              </p:nvSpPr>
              <p:spPr bwMode="auto">
                <a:xfrm flipV="1">
                  <a:off x="873122" y="2837846"/>
                  <a:ext cx="3857627" cy="173925"/>
                </a:xfrm>
                <a:prstGeom prst="trapezoid">
                  <a:avLst>
                    <a:gd name="adj" fmla="val 90718"/>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Top Corners Rounded 262"/>
                <p:cNvSpPr/>
                <p:nvPr/>
              </p:nvSpPr>
              <p:spPr bwMode="auto">
                <a:xfrm>
                  <a:off x="3724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Top Corners Rounded 263"/>
                <p:cNvSpPr/>
                <p:nvPr/>
              </p:nvSpPr>
              <p:spPr bwMode="auto">
                <a:xfrm>
                  <a:off x="41058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Top Corners Rounded 265"/>
                <p:cNvSpPr/>
                <p:nvPr/>
              </p:nvSpPr>
              <p:spPr bwMode="auto">
                <a:xfrm>
                  <a:off x="1273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Top Corners Rounded 266"/>
                <p:cNvSpPr/>
                <p:nvPr/>
              </p:nvSpPr>
              <p:spPr bwMode="auto">
                <a:xfrm>
                  <a:off x="1654778" y="1865842"/>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Top Corners Rounded 268"/>
                <p:cNvSpPr/>
                <p:nvPr/>
              </p:nvSpPr>
              <p:spPr bwMode="auto">
                <a:xfrm>
                  <a:off x="3724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Top Corners Rounded 269"/>
                <p:cNvSpPr/>
                <p:nvPr/>
              </p:nvSpPr>
              <p:spPr bwMode="auto">
                <a:xfrm>
                  <a:off x="41058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Top Corners Rounded 270"/>
                <p:cNvSpPr/>
                <p:nvPr/>
              </p:nvSpPr>
              <p:spPr bwMode="auto">
                <a:xfrm>
                  <a:off x="1273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Top Corners Rounded 272"/>
                <p:cNvSpPr/>
                <p:nvPr/>
              </p:nvSpPr>
              <p:spPr bwMode="auto">
                <a:xfrm>
                  <a:off x="1654778" y="2644775"/>
                  <a:ext cx="183548" cy="194733"/>
                </a:xfrm>
                <a:prstGeom prst="round2SameRect">
                  <a:avLst>
                    <a:gd name="adj1" fmla="val 50000"/>
                    <a:gd name="adj2"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6" name="Freeform: Shape 225"/>
              <p:cNvSpPr/>
              <p:nvPr/>
            </p:nvSpPr>
            <p:spPr bwMode="auto">
              <a:xfrm>
                <a:off x="4236720" y="193929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7" name="Freeform: Shape 226"/>
              <p:cNvSpPr/>
              <p:nvPr/>
            </p:nvSpPr>
            <p:spPr bwMode="auto">
              <a:xfrm>
                <a:off x="1299210" y="1904999"/>
                <a:ext cx="6419850" cy="584552"/>
              </a:xfrm>
              <a:custGeom>
                <a:avLst/>
                <a:gdLst>
                  <a:gd name="connsiteX0" fmla="*/ 19050 w 6419850"/>
                  <a:gd name="connsiteY0" fmla="*/ 12700 h 584552"/>
                  <a:gd name="connsiteX1" fmla="*/ 3920763 w 6419850"/>
                  <a:gd name="connsiteY1" fmla="*/ 497718 h 584552"/>
                  <a:gd name="connsiteX2" fmla="*/ 4171461 w 6419850"/>
                  <a:gd name="connsiteY2" fmla="*/ 470215 h 584552"/>
                  <a:gd name="connsiteX3" fmla="*/ 4285159 w 6419850"/>
                  <a:gd name="connsiteY3" fmla="*/ 49397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560295 w 6419850"/>
                  <a:gd name="connsiteY9" fmla="*/ 457020 h 584552"/>
                  <a:gd name="connsiteX10" fmla="*/ 4476295 w 6419850"/>
                  <a:gd name="connsiteY10" fmla="*/ 430912 h 584552"/>
                  <a:gd name="connsiteX11" fmla="*/ 4695387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171461" y="470215"/>
                    </a:lnTo>
                    <a:lnTo>
                      <a:pt x="4285159" y="49397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560295" y="457020"/>
                    </a:lnTo>
                    <a:lnTo>
                      <a:pt x="4476295" y="430912"/>
                    </a:lnTo>
                    <a:lnTo>
                      <a:pt x="4695387"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8" name="Freeform: Shape 227"/>
              <p:cNvSpPr/>
              <p:nvPr/>
            </p:nvSpPr>
            <p:spPr bwMode="auto">
              <a:xfrm>
                <a:off x="1379220" y="2727959"/>
                <a:ext cx="6419850" cy="584552"/>
              </a:xfrm>
              <a:custGeom>
                <a:avLst/>
                <a:gdLst>
                  <a:gd name="connsiteX0" fmla="*/ 19050 w 6419850"/>
                  <a:gd name="connsiteY0" fmla="*/ 12700 h 584552"/>
                  <a:gd name="connsiteX1" fmla="*/ 3920763 w 6419850"/>
                  <a:gd name="connsiteY1" fmla="*/ 497718 h 584552"/>
                  <a:gd name="connsiteX2" fmla="*/ 4291852 w 6419850"/>
                  <a:gd name="connsiteY2" fmla="*/ 457007 h 584552"/>
                  <a:gd name="connsiteX3" fmla="*/ 4397407 w 6419850"/>
                  <a:gd name="connsiteY3" fmla="*/ 479063 h 584552"/>
                  <a:gd name="connsiteX4" fmla="*/ 4149905 w 6419850"/>
                  <a:gd name="connsiteY4" fmla="*/ 511938 h 584552"/>
                  <a:gd name="connsiteX5" fmla="*/ 0 w 6419850"/>
                  <a:gd name="connsiteY5" fmla="*/ 63500 h 584552"/>
                  <a:gd name="connsiteX6" fmla="*/ 6388100 w 6419850"/>
                  <a:gd name="connsiteY6" fmla="*/ 0 h 584552"/>
                  <a:gd name="connsiteX7" fmla="*/ 6419850 w 6419850"/>
                  <a:gd name="connsiteY7" fmla="*/ 57150 h 584552"/>
                  <a:gd name="connsiteX8" fmla="*/ 4924221 w 6419850"/>
                  <a:gd name="connsiteY8" fmla="*/ 397129 h 584552"/>
                  <a:gd name="connsiteX9" fmla="*/ 4665577 w 6419850"/>
                  <a:gd name="connsiteY9" fmla="*/ 439694 h 584552"/>
                  <a:gd name="connsiteX10" fmla="*/ 4585901 w 6419850"/>
                  <a:gd name="connsiteY10" fmla="*/ 414930 h 584552"/>
                  <a:gd name="connsiteX11" fmla="*/ 4695388 w 6419850"/>
                  <a:gd name="connsiteY11" fmla="*/ 398964 h 584552"/>
                  <a:gd name="connsiteX12" fmla="*/ 6388100 w 6419850"/>
                  <a:gd name="connsiteY12" fmla="*/ 0 h 584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19850" h="584552">
                    <a:moveTo>
                      <a:pt x="19050" y="12700"/>
                    </a:moveTo>
                    <a:cubicBezTo>
                      <a:pt x="1381703" y="521454"/>
                      <a:pt x="2724284" y="606539"/>
                      <a:pt x="3920763" y="497718"/>
                    </a:cubicBezTo>
                    <a:lnTo>
                      <a:pt x="4291852" y="457007"/>
                    </a:lnTo>
                    <a:lnTo>
                      <a:pt x="4397407" y="479063"/>
                    </a:lnTo>
                    <a:lnTo>
                      <a:pt x="4149905" y="511938"/>
                    </a:lnTo>
                    <a:cubicBezTo>
                      <a:pt x="2928342" y="653455"/>
                      <a:pt x="1456134" y="629047"/>
                      <a:pt x="0" y="63500"/>
                    </a:cubicBezTo>
                    <a:close/>
                    <a:moveTo>
                      <a:pt x="6388100" y="0"/>
                    </a:moveTo>
                    <a:lnTo>
                      <a:pt x="6419850" y="57150"/>
                    </a:lnTo>
                    <a:cubicBezTo>
                      <a:pt x="6047449" y="153062"/>
                      <a:pt x="5533662" y="287834"/>
                      <a:pt x="4924221" y="397129"/>
                    </a:cubicBezTo>
                    <a:lnTo>
                      <a:pt x="4665577" y="439694"/>
                    </a:lnTo>
                    <a:lnTo>
                      <a:pt x="4585901" y="414930"/>
                    </a:lnTo>
                    <a:lnTo>
                      <a:pt x="4695388" y="398964"/>
                    </a:lnTo>
                    <a:cubicBezTo>
                      <a:pt x="5320566" y="296933"/>
                      <a:pt x="5892007" y="150813"/>
                      <a:pt x="6388100"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Freeform: Shape 228"/>
              <p:cNvSpPr/>
              <p:nvPr/>
            </p:nvSpPr>
            <p:spPr bwMode="auto">
              <a:xfrm>
                <a:off x="4213860" y="2705100"/>
                <a:ext cx="6419850" cy="584551"/>
              </a:xfrm>
              <a:custGeom>
                <a:avLst/>
                <a:gdLst>
                  <a:gd name="connsiteX0" fmla="*/ 0 w 6419850"/>
                  <a:gd name="connsiteY0" fmla="*/ 57150 h 57150"/>
                  <a:gd name="connsiteX1" fmla="*/ 19050 w 6419850"/>
                  <a:gd name="connsiteY1" fmla="*/ 6350 h 57150"/>
                  <a:gd name="connsiteX2" fmla="*/ 6394450 w 6419850"/>
                  <a:gd name="connsiteY2" fmla="*/ 0 h 57150"/>
                  <a:gd name="connsiteX3" fmla="*/ 6419850 w 6419850"/>
                  <a:gd name="connsiteY3" fmla="*/ 50800 h 57150"/>
                  <a:gd name="connsiteX4" fmla="*/ 0 w 6419850"/>
                  <a:gd name="connsiteY4" fmla="*/ 57150 h 57150"/>
                  <a:gd name="connsiteX0" fmla="*/ 0 w 6419850"/>
                  <a:gd name="connsiteY0" fmla="*/ 57150 h 502829"/>
                  <a:gd name="connsiteX1" fmla="*/ 19050 w 6419850"/>
                  <a:gd name="connsiteY1" fmla="*/ 6350 h 502829"/>
                  <a:gd name="connsiteX2" fmla="*/ 6394450 w 6419850"/>
                  <a:gd name="connsiteY2" fmla="*/ 0 h 502829"/>
                  <a:gd name="connsiteX3" fmla="*/ 6419850 w 6419850"/>
                  <a:gd name="connsiteY3" fmla="*/ 50800 h 502829"/>
                  <a:gd name="connsiteX4" fmla="*/ 0 w 6419850"/>
                  <a:gd name="connsiteY4" fmla="*/ 57150 h 502829"/>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0 w 6419850"/>
                  <a:gd name="connsiteY0" fmla="*/ 57150 h 578201"/>
                  <a:gd name="connsiteX1" fmla="*/ 19050 w 6419850"/>
                  <a:gd name="connsiteY1" fmla="*/ 6350 h 578201"/>
                  <a:gd name="connsiteX2" fmla="*/ 6394450 w 6419850"/>
                  <a:gd name="connsiteY2" fmla="*/ 0 h 578201"/>
                  <a:gd name="connsiteX3" fmla="*/ 6419850 w 6419850"/>
                  <a:gd name="connsiteY3" fmla="*/ 50800 h 578201"/>
                  <a:gd name="connsiteX4" fmla="*/ 0 w 6419850"/>
                  <a:gd name="connsiteY4" fmla="*/ 57150 h 57820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40766 w 6860616"/>
                  <a:gd name="connsiteY0" fmla="*/ 52410 h 573461"/>
                  <a:gd name="connsiteX1" fmla="*/ 459816 w 6860616"/>
                  <a:gd name="connsiteY1" fmla="*/ 1610 h 573461"/>
                  <a:gd name="connsiteX2" fmla="*/ 6600266 w 6860616"/>
                  <a:gd name="connsiteY2" fmla="*/ 115910 h 573461"/>
                  <a:gd name="connsiteX3" fmla="*/ 6860616 w 6860616"/>
                  <a:gd name="connsiteY3" fmla="*/ 46060 h 573461"/>
                  <a:gd name="connsiteX4" fmla="*/ 440766 w 6860616"/>
                  <a:gd name="connsiteY4" fmla="*/ 52410 h 573461"/>
                  <a:gd name="connsiteX0" fmla="*/ 457698 w 6877548"/>
                  <a:gd name="connsiteY0" fmla="*/ 63500 h 584551"/>
                  <a:gd name="connsiteX1" fmla="*/ 476748 w 6877548"/>
                  <a:gd name="connsiteY1" fmla="*/ 12700 h 584551"/>
                  <a:gd name="connsiteX2" fmla="*/ 6845798 w 6877548"/>
                  <a:gd name="connsiteY2" fmla="*/ 0 h 584551"/>
                  <a:gd name="connsiteX3" fmla="*/ 6877548 w 6877548"/>
                  <a:gd name="connsiteY3" fmla="*/ 57150 h 584551"/>
                  <a:gd name="connsiteX4" fmla="*/ 457698 w 6877548"/>
                  <a:gd name="connsiteY4" fmla="*/ 63500 h 58455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434080 h 955131"/>
                  <a:gd name="connsiteX1" fmla="*/ 19050 w 6419850"/>
                  <a:gd name="connsiteY1" fmla="*/ 383280 h 955131"/>
                  <a:gd name="connsiteX2" fmla="*/ 6388100 w 6419850"/>
                  <a:gd name="connsiteY2" fmla="*/ 370580 h 955131"/>
                  <a:gd name="connsiteX3" fmla="*/ 6419850 w 6419850"/>
                  <a:gd name="connsiteY3" fmla="*/ 427730 h 955131"/>
                  <a:gd name="connsiteX4" fmla="*/ 0 w 6419850"/>
                  <a:gd name="connsiteY4" fmla="*/ 434080 h 95513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 name="connsiteX0" fmla="*/ 0 w 6419850"/>
                  <a:gd name="connsiteY0" fmla="*/ 63500 h 584551"/>
                  <a:gd name="connsiteX1" fmla="*/ 19050 w 6419850"/>
                  <a:gd name="connsiteY1" fmla="*/ 12700 h 584551"/>
                  <a:gd name="connsiteX2" fmla="*/ 6388100 w 6419850"/>
                  <a:gd name="connsiteY2" fmla="*/ 0 h 584551"/>
                  <a:gd name="connsiteX3" fmla="*/ 6419850 w 6419850"/>
                  <a:gd name="connsiteY3" fmla="*/ 57150 h 584551"/>
                  <a:gd name="connsiteX4" fmla="*/ 0 w 6419850"/>
                  <a:gd name="connsiteY4" fmla="*/ 63500 h 5845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19850" h="584551">
                    <a:moveTo>
                      <a:pt x="0" y="63500"/>
                    </a:moveTo>
                    <a:lnTo>
                      <a:pt x="19050" y="12700"/>
                    </a:lnTo>
                    <a:cubicBezTo>
                      <a:pt x="2441543" y="917152"/>
                      <a:pt x="4800601" y="482600"/>
                      <a:pt x="6388100" y="0"/>
                    </a:cubicBezTo>
                    <a:lnTo>
                      <a:pt x="6419850" y="57150"/>
                    </a:lnTo>
                    <a:cubicBezTo>
                      <a:pt x="5228167" y="364067"/>
                      <a:pt x="2588683" y="1068916"/>
                      <a:pt x="0" y="6350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dirty="0">
                  <a:gradFill>
                    <a:gsLst>
                      <a:gs pos="0">
                        <a:srgbClr val="FFFFFF"/>
                      </a:gs>
                      <a:gs pos="100000">
                        <a:srgbClr val="FFFFFF"/>
                      </a:gs>
                    </a:gsLst>
                    <a:lin ang="5400000" scaled="0"/>
                  </a:gradFill>
                  <a:ea typeface="Segoe UI" pitchFamily="34" charset="0"/>
                  <a:cs typeface="Segoe UI" pitchFamily="34" charset="0"/>
                </a:endParaRPr>
              </a:p>
            </p:txBody>
          </p:sp>
        </p:grpSp>
        <p:sp>
          <p:nvSpPr>
            <p:cNvPr id="233" name="TextBox 232"/>
            <p:cNvSpPr txBox="1"/>
            <p:nvPr/>
          </p:nvSpPr>
          <p:spPr>
            <a:xfrm>
              <a:off x="5720835" y="5837893"/>
              <a:ext cx="968599" cy="1661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Smart grids</a:t>
              </a:r>
            </a:p>
          </p:txBody>
        </p:sp>
      </p:grpSp>
      <p:grpSp>
        <p:nvGrpSpPr>
          <p:cNvPr id="196" name="Group 195"/>
          <p:cNvGrpSpPr/>
          <p:nvPr/>
        </p:nvGrpSpPr>
        <p:grpSpPr>
          <a:xfrm>
            <a:off x="10845965" y="5224438"/>
            <a:ext cx="1055111" cy="758218"/>
            <a:chOff x="10528416" y="4419841"/>
            <a:chExt cx="1055111" cy="758218"/>
          </a:xfrm>
        </p:grpSpPr>
        <p:grpSp>
          <p:nvGrpSpPr>
            <p:cNvPr id="197" name="Group 196"/>
            <p:cNvGrpSpPr>
              <a:grpSpLocks noChangeAspect="1"/>
            </p:cNvGrpSpPr>
            <p:nvPr/>
          </p:nvGrpSpPr>
          <p:grpSpPr>
            <a:xfrm>
              <a:off x="10761319" y="4419841"/>
              <a:ext cx="378610" cy="376162"/>
              <a:chOff x="10401129" y="5431042"/>
              <a:chExt cx="736600" cy="731838"/>
            </a:xfrm>
            <a:solidFill>
              <a:srgbClr val="5780CA"/>
            </a:solidFill>
          </p:grpSpPr>
          <p:sp>
            <p:nvSpPr>
              <p:cNvPr id="199" name="Freeform 48"/>
              <p:cNvSpPr>
                <a:spLocks/>
              </p:cNvSpPr>
              <p:nvPr/>
            </p:nvSpPr>
            <p:spPr bwMode="auto">
              <a:xfrm>
                <a:off x="10543667" y="5588597"/>
                <a:ext cx="130175" cy="131763"/>
              </a:xfrm>
              <a:custGeom>
                <a:avLst/>
                <a:gdLst>
                  <a:gd name="T0" fmla="*/ 54 w 82"/>
                  <a:gd name="T1" fmla="*/ 0 h 83"/>
                  <a:gd name="T2" fmla="*/ 0 w 82"/>
                  <a:gd name="T3" fmla="*/ 57 h 83"/>
                  <a:gd name="T4" fmla="*/ 26 w 82"/>
                  <a:gd name="T5" fmla="*/ 83 h 83"/>
                  <a:gd name="T6" fmla="*/ 82 w 82"/>
                  <a:gd name="T7" fmla="*/ 29 h 83"/>
                  <a:gd name="T8" fmla="*/ 54 w 82"/>
                  <a:gd name="T9" fmla="*/ 0 h 83"/>
                </a:gdLst>
                <a:ahLst/>
                <a:cxnLst>
                  <a:cxn ang="0">
                    <a:pos x="T0" y="T1"/>
                  </a:cxn>
                  <a:cxn ang="0">
                    <a:pos x="T2" y="T3"/>
                  </a:cxn>
                  <a:cxn ang="0">
                    <a:pos x="T4" y="T5"/>
                  </a:cxn>
                  <a:cxn ang="0">
                    <a:pos x="T6" y="T7"/>
                  </a:cxn>
                  <a:cxn ang="0">
                    <a:pos x="T8" y="T9"/>
                  </a:cxn>
                </a:cxnLst>
                <a:rect l="0" t="0" r="r" b="b"/>
                <a:pathLst>
                  <a:path w="82" h="83">
                    <a:moveTo>
                      <a:pt x="54" y="0"/>
                    </a:moveTo>
                    <a:lnTo>
                      <a:pt x="0" y="57"/>
                    </a:lnTo>
                    <a:lnTo>
                      <a:pt x="26" y="83"/>
                    </a:lnTo>
                    <a:lnTo>
                      <a:pt x="82" y="29"/>
                    </a:lnTo>
                    <a:lnTo>
                      <a:pt x="54"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209" name="Freeform 49"/>
              <p:cNvSpPr>
                <a:spLocks noEditPoints="1"/>
              </p:cNvSpPr>
              <p:nvPr/>
            </p:nvSpPr>
            <p:spPr bwMode="auto">
              <a:xfrm>
                <a:off x="10401129" y="5431042"/>
                <a:ext cx="736600" cy="731838"/>
              </a:xfrm>
              <a:custGeom>
                <a:avLst/>
                <a:gdLst>
                  <a:gd name="T0" fmla="*/ 162 w 196"/>
                  <a:gd name="T1" fmla="*/ 195 h 195"/>
                  <a:gd name="T2" fmla="*/ 186 w 196"/>
                  <a:gd name="T3" fmla="*/ 185 h 195"/>
                  <a:gd name="T4" fmla="*/ 196 w 196"/>
                  <a:gd name="T5" fmla="*/ 161 h 195"/>
                  <a:gd name="T6" fmla="*/ 186 w 196"/>
                  <a:gd name="T7" fmla="*/ 138 h 195"/>
                  <a:gd name="T8" fmla="*/ 80 w 196"/>
                  <a:gd name="T9" fmla="*/ 32 h 195"/>
                  <a:gd name="T10" fmla="*/ 72 w 196"/>
                  <a:gd name="T11" fmla="*/ 0 h 195"/>
                  <a:gd name="T12" fmla="*/ 66 w 196"/>
                  <a:gd name="T13" fmla="*/ 6 h 195"/>
                  <a:gd name="T14" fmla="*/ 48 w 196"/>
                  <a:gd name="T15" fmla="*/ 24 h 195"/>
                  <a:gd name="T16" fmla="*/ 38 w 196"/>
                  <a:gd name="T17" fmla="*/ 15 h 195"/>
                  <a:gd name="T18" fmla="*/ 15 w 196"/>
                  <a:gd name="T19" fmla="*/ 38 h 195"/>
                  <a:gd name="T20" fmla="*/ 25 w 196"/>
                  <a:gd name="T21" fmla="*/ 47 h 195"/>
                  <a:gd name="T22" fmla="*/ 0 w 196"/>
                  <a:gd name="T23" fmla="*/ 72 h 195"/>
                  <a:gd name="T24" fmla="*/ 33 w 196"/>
                  <a:gd name="T25" fmla="*/ 80 h 195"/>
                  <a:gd name="T26" fmla="*/ 138 w 196"/>
                  <a:gd name="T27" fmla="*/ 185 h 195"/>
                  <a:gd name="T28" fmla="*/ 162 w 196"/>
                  <a:gd name="T29" fmla="*/ 195 h 195"/>
                  <a:gd name="T30" fmla="*/ 20 w 196"/>
                  <a:gd name="T31" fmla="*/ 66 h 195"/>
                  <a:gd name="T32" fmla="*/ 67 w 196"/>
                  <a:gd name="T33" fmla="*/ 19 h 195"/>
                  <a:gd name="T34" fmla="*/ 71 w 196"/>
                  <a:gd name="T35" fmla="*/ 37 h 195"/>
                  <a:gd name="T36" fmla="*/ 179 w 196"/>
                  <a:gd name="T37" fmla="*/ 145 h 195"/>
                  <a:gd name="T38" fmla="*/ 186 w 196"/>
                  <a:gd name="T39" fmla="*/ 161 h 195"/>
                  <a:gd name="T40" fmla="*/ 179 w 196"/>
                  <a:gd name="T41" fmla="*/ 178 h 195"/>
                  <a:gd name="T42" fmla="*/ 162 w 196"/>
                  <a:gd name="T43" fmla="*/ 185 h 195"/>
                  <a:gd name="T44" fmla="*/ 145 w 196"/>
                  <a:gd name="T45" fmla="*/ 178 h 195"/>
                  <a:gd name="T46" fmla="*/ 38 w 196"/>
                  <a:gd name="T47" fmla="*/ 71 h 195"/>
                  <a:gd name="T48" fmla="*/ 20 w 196"/>
                  <a:gd name="T49" fmla="*/ 6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6" h="195">
                    <a:moveTo>
                      <a:pt x="162" y="195"/>
                    </a:moveTo>
                    <a:cubicBezTo>
                      <a:pt x="171" y="195"/>
                      <a:pt x="179" y="192"/>
                      <a:pt x="186" y="185"/>
                    </a:cubicBezTo>
                    <a:cubicBezTo>
                      <a:pt x="192" y="179"/>
                      <a:pt x="196" y="170"/>
                      <a:pt x="196" y="161"/>
                    </a:cubicBezTo>
                    <a:cubicBezTo>
                      <a:pt x="196" y="153"/>
                      <a:pt x="192" y="144"/>
                      <a:pt x="186" y="138"/>
                    </a:cubicBezTo>
                    <a:cubicBezTo>
                      <a:pt x="80" y="32"/>
                      <a:pt x="80" y="32"/>
                      <a:pt x="80" y="32"/>
                    </a:cubicBezTo>
                    <a:cubicBezTo>
                      <a:pt x="72" y="0"/>
                      <a:pt x="72" y="0"/>
                      <a:pt x="72" y="0"/>
                    </a:cubicBezTo>
                    <a:cubicBezTo>
                      <a:pt x="66" y="6"/>
                      <a:pt x="66" y="6"/>
                      <a:pt x="66" y="6"/>
                    </a:cubicBezTo>
                    <a:cubicBezTo>
                      <a:pt x="48" y="24"/>
                      <a:pt x="48" y="24"/>
                      <a:pt x="48" y="24"/>
                    </a:cubicBezTo>
                    <a:cubicBezTo>
                      <a:pt x="38" y="15"/>
                      <a:pt x="38" y="15"/>
                      <a:pt x="38" y="15"/>
                    </a:cubicBezTo>
                    <a:cubicBezTo>
                      <a:pt x="15" y="38"/>
                      <a:pt x="15" y="38"/>
                      <a:pt x="15" y="38"/>
                    </a:cubicBezTo>
                    <a:cubicBezTo>
                      <a:pt x="25" y="47"/>
                      <a:pt x="25" y="47"/>
                      <a:pt x="25" y="47"/>
                    </a:cubicBezTo>
                    <a:cubicBezTo>
                      <a:pt x="0" y="72"/>
                      <a:pt x="0" y="72"/>
                      <a:pt x="0" y="72"/>
                    </a:cubicBezTo>
                    <a:cubicBezTo>
                      <a:pt x="33" y="80"/>
                      <a:pt x="33" y="80"/>
                      <a:pt x="33" y="80"/>
                    </a:cubicBezTo>
                    <a:cubicBezTo>
                      <a:pt x="138" y="185"/>
                      <a:pt x="138" y="185"/>
                      <a:pt x="138" y="185"/>
                    </a:cubicBezTo>
                    <a:cubicBezTo>
                      <a:pt x="145" y="192"/>
                      <a:pt x="153" y="195"/>
                      <a:pt x="162" y="195"/>
                    </a:cubicBezTo>
                    <a:close/>
                    <a:moveTo>
                      <a:pt x="20" y="66"/>
                    </a:moveTo>
                    <a:cubicBezTo>
                      <a:pt x="67" y="19"/>
                      <a:pt x="67" y="19"/>
                      <a:pt x="67" y="19"/>
                    </a:cubicBezTo>
                    <a:cubicBezTo>
                      <a:pt x="71" y="37"/>
                      <a:pt x="71" y="37"/>
                      <a:pt x="71" y="37"/>
                    </a:cubicBezTo>
                    <a:cubicBezTo>
                      <a:pt x="179" y="145"/>
                      <a:pt x="179" y="145"/>
                      <a:pt x="179" y="145"/>
                    </a:cubicBezTo>
                    <a:cubicBezTo>
                      <a:pt x="183" y="149"/>
                      <a:pt x="186" y="155"/>
                      <a:pt x="186" y="161"/>
                    </a:cubicBezTo>
                    <a:cubicBezTo>
                      <a:pt x="186" y="168"/>
                      <a:pt x="183" y="174"/>
                      <a:pt x="179" y="178"/>
                    </a:cubicBezTo>
                    <a:cubicBezTo>
                      <a:pt x="174" y="183"/>
                      <a:pt x="168" y="185"/>
                      <a:pt x="162" y="185"/>
                    </a:cubicBezTo>
                    <a:cubicBezTo>
                      <a:pt x="156" y="185"/>
                      <a:pt x="150" y="183"/>
                      <a:pt x="145" y="178"/>
                    </a:cubicBezTo>
                    <a:cubicBezTo>
                      <a:pt x="38" y="71"/>
                      <a:pt x="38" y="71"/>
                      <a:pt x="38" y="71"/>
                    </a:cubicBezTo>
                    <a:lnTo>
                      <a:pt x="20" y="6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sp>
            <p:nvSpPr>
              <p:cNvPr id="215" name="Freeform 50"/>
              <p:cNvSpPr>
                <a:spLocks noEditPoints="1"/>
              </p:cNvSpPr>
              <p:nvPr/>
            </p:nvSpPr>
            <p:spPr bwMode="auto">
              <a:xfrm>
                <a:off x="10640505" y="5772747"/>
                <a:ext cx="434975" cy="349250"/>
              </a:xfrm>
              <a:custGeom>
                <a:avLst/>
                <a:gdLst>
                  <a:gd name="T0" fmla="*/ 110 w 116"/>
                  <a:gd name="T1" fmla="*/ 87 h 93"/>
                  <a:gd name="T2" fmla="*/ 110 w 116"/>
                  <a:gd name="T3" fmla="*/ 65 h 93"/>
                  <a:gd name="T4" fmla="*/ 44 w 116"/>
                  <a:gd name="T5" fmla="*/ 0 h 93"/>
                  <a:gd name="T6" fmla="*/ 0 w 116"/>
                  <a:gd name="T7" fmla="*/ 0 h 93"/>
                  <a:gd name="T8" fmla="*/ 88 w 116"/>
                  <a:gd name="T9" fmla="*/ 87 h 93"/>
                  <a:gd name="T10" fmla="*/ 110 w 116"/>
                  <a:gd name="T11" fmla="*/ 87 h 93"/>
                  <a:gd name="T12" fmla="*/ 33 w 116"/>
                  <a:gd name="T13" fmla="*/ 20 h 93"/>
                  <a:gd name="T14" fmla="*/ 27 w 116"/>
                  <a:gd name="T15" fmla="*/ 20 h 93"/>
                  <a:gd name="T16" fmla="*/ 27 w 116"/>
                  <a:gd name="T17" fmla="*/ 14 h 93"/>
                  <a:gd name="T18" fmla="*/ 33 w 116"/>
                  <a:gd name="T19" fmla="*/ 14 h 93"/>
                  <a:gd name="T20" fmla="*/ 33 w 116"/>
                  <a:gd name="T21" fmla="*/ 20 h 93"/>
                  <a:gd name="T22" fmla="*/ 58 w 116"/>
                  <a:gd name="T23" fmla="*/ 39 h 93"/>
                  <a:gd name="T24" fmla="*/ 54 w 116"/>
                  <a:gd name="T25" fmla="*/ 39 h 93"/>
                  <a:gd name="T26" fmla="*/ 54 w 116"/>
                  <a:gd name="T27" fmla="*/ 35 h 93"/>
                  <a:gd name="T28" fmla="*/ 58 w 116"/>
                  <a:gd name="T29" fmla="*/ 35 h 93"/>
                  <a:gd name="T30" fmla="*/ 58 w 116"/>
                  <a:gd name="T31" fmla="*/ 39 h 93"/>
                  <a:gd name="T32" fmla="*/ 76 w 116"/>
                  <a:gd name="T33" fmla="*/ 44 h 93"/>
                  <a:gd name="T34" fmla="*/ 82 w 116"/>
                  <a:gd name="T35" fmla="*/ 44 h 93"/>
                  <a:gd name="T36" fmla="*/ 82 w 116"/>
                  <a:gd name="T37" fmla="*/ 50 h 93"/>
                  <a:gd name="T38" fmla="*/ 76 w 116"/>
                  <a:gd name="T39" fmla="*/ 50 h 93"/>
                  <a:gd name="T40" fmla="*/ 76 w 116"/>
                  <a:gd name="T41" fmla="*/ 44 h 93"/>
                  <a:gd name="T42" fmla="*/ 84 w 116"/>
                  <a:gd name="T43" fmla="*/ 63 h 93"/>
                  <a:gd name="T44" fmla="*/ 80 w 116"/>
                  <a:gd name="T45" fmla="*/ 63 h 93"/>
                  <a:gd name="T46" fmla="*/ 80 w 116"/>
                  <a:gd name="T47" fmla="*/ 59 h 93"/>
                  <a:gd name="T48" fmla="*/ 84 w 116"/>
                  <a:gd name="T49" fmla="*/ 59 h 93"/>
                  <a:gd name="T50" fmla="*/ 84 w 116"/>
                  <a:gd name="T51" fmla="*/ 6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93">
                    <a:moveTo>
                      <a:pt x="110" y="87"/>
                    </a:moveTo>
                    <a:cubicBezTo>
                      <a:pt x="116" y="81"/>
                      <a:pt x="116" y="71"/>
                      <a:pt x="110" y="65"/>
                    </a:cubicBezTo>
                    <a:cubicBezTo>
                      <a:pt x="44" y="0"/>
                      <a:pt x="44" y="0"/>
                      <a:pt x="44" y="0"/>
                    </a:cubicBezTo>
                    <a:cubicBezTo>
                      <a:pt x="0" y="0"/>
                      <a:pt x="0" y="0"/>
                      <a:pt x="0" y="0"/>
                    </a:cubicBezTo>
                    <a:cubicBezTo>
                      <a:pt x="88" y="87"/>
                      <a:pt x="88" y="87"/>
                      <a:pt x="88" y="87"/>
                    </a:cubicBezTo>
                    <a:cubicBezTo>
                      <a:pt x="94" y="93"/>
                      <a:pt x="104" y="93"/>
                      <a:pt x="110" y="87"/>
                    </a:cubicBezTo>
                    <a:close/>
                    <a:moveTo>
                      <a:pt x="33" y="20"/>
                    </a:moveTo>
                    <a:cubicBezTo>
                      <a:pt x="31" y="22"/>
                      <a:pt x="28" y="22"/>
                      <a:pt x="27" y="20"/>
                    </a:cubicBezTo>
                    <a:cubicBezTo>
                      <a:pt x="25" y="18"/>
                      <a:pt x="25" y="16"/>
                      <a:pt x="27" y="14"/>
                    </a:cubicBezTo>
                    <a:cubicBezTo>
                      <a:pt x="28" y="12"/>
                      <a:pt x="31" y="12"/>
                      <a:pt x="33" y="14"/>
                    </a:cubicBezTo>
                    <a:cubicBezTo>
                      <a:pt x="34" y="16"/>
                      <a:pt x="34" y="18"/>
                      <a:pt x="33" y="20"/>
                    </a:cubicBezTo>
                    <a:close/>
                    <a:moveTo>
                      <a:pt x="58" y="39"/>
                    </a:moveTo>
                    <a:cubicBezTo>
                      <a:pt x="57" y="41"/>
                      <a:pt x="55" y="41"/>
                      <a:pt x="54" y="39"/>
                    </a:cubicBezTo>
                    <a:cubicBezTo>
                      <a:pt x="53" y="38"/>
                      <a:pt x="53" y="36"/>
                      <a:pt x="54" y="35"/>
                    </a:cubicBezTo>
                    <a:cubicBezTo>
                      <a:pt x="55" y="34"/>
                      <a:pt x="57" y="34"/>
                      <a:pt x="58" y="35"/>
                    </a:cubicBezTo>
                    <a:cubicBezTo>
                      <a:pt x="60" y="36"/>
                      <a:pt x="60" y="38"/>
                      <a:pt x="58" y="39"/>
                    </a:cubicBezTo>
                    <a:close/>
                    <a:moveTo>
                      <a:pt x="76" y="44"/>
                    </a:moveTo>
                    <a:cubicBezTo>
                      <a:pt x="78" y="43"/>
                      <a:pt x="80" y="43"/>
                      <a:pt x="82" y="44"/>
                    </a:cubicBezTo>
                    <a:cubicBezTo>
                      <a:pt x="84" y="46"/>
                      <a:pt x="84" y="49"/>
                      <a:pt x="82" y="50"/>
                    </a:cubicBezTo>
                    <a:cubicBezTo>
                      <a:pt x="80" y="52"/>
                      <a:pt x="78" y="52"/>
                      <a:pt x="76" y="50"/>
                    </a:cubicBezTo>
                    <a:cubicBezTo>
                      <a:pt x="74" y="49"/>
                      <a:pt x="74" y="46"/>
                      <a:pt x="76" y="44"/>
                    </a:cubicBezTo>
                    <a:close/>
                    <a:moveTo>
                      <a:pt x="84" y="63"/>
                    </a:moveTo>
                    <a:cubicBezTo>
                      <a:pt x="83" y="64"/>
                      <a:pt x="81" y="64"/>
                      <a:pt x="80" y="63"/>
                    </a:cubicBezTo>
                    <a:cubicBezTo>
                      <a:pt x="79" y="62"/>
                      <a:pt x="79" y="60"/>
                      <a:pt x="80" y="59"/>
                    </a:cubicBezTo>
                    <a:cubicBezTo>
                      <a:pt x="81" y="57"/>
                      <a:pt x="83" y="57"/>
                      <a:pt x="84" y="59"/>
                    </a:cubicBezTo>
                    <a:cubicBezTo>
                      <a:pt x="85" y="60"/>
                      <a:pt x="85" y="62"/>
                      <a:pt x="84" y="63"/>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198" name="TextBox 197"/>
            <p:cNvSpPr txBox="1"/>
            <p:nvPr/>
          </p:nvSpPr>
          <p:spPr>
            <a:xfrm>
              <a:off x="10528416" y="4845660"/>
              <a:ext cx="1055111" cy="332399"/>
            </a:xfrm>
            <a:prstGeom prst="rect">
              <a:avLst/>
            </a:prstGeom>
            <a:noFill/>
          </p:spPr>
          <p:txBody>
            <a:bodyPr wrap="square" lIns="0" tIns="0" rIns="0" bIns="0" rtlCol="0">
              <a:noAutofit/>
            </a:bodyPr>
            <a:lstStyle/>
            <a:p>
              <a:pPr marL="0" marR="0" indent="0" algn="ctr" defTabSz="932563" eaLnBrk="1" fontAlgn="auto" latinLnBrk="0" hangingPunct="1">
                <a:lnSpc>
                  <a:spcPct val="90000"/>
                </a:lnSpc>
                <a:spcBef>
                  <a:spcPts val="0"/>
                </a:spcBef>
                <a:spcAft>
                  <a:spcPts val="600"/>
                </a:spcAft>
                <a:buClrTx/>
                <a:buSzTx/>
                <a:buFontTx/>
                <a:buNone/>
                <a:tabLst/>
              </a:pPr>
              <a:r>
                <a:rPr kumimoji="0" lang="en-US" sz="1600" b="0" i="0" u="none" strike="noStrike" kern="0" cap="none" spc="0" normalizeH="0" baseline="0" noProof="0" dirty="0">
                  <a:ln>
                    <a:noFill/>
                  </a:ln>
                  <a:effectLst/>
                  <a:uLnTx/>
                  <a:uFillTx/>
                </a:rPr>
                <a:t>Vaccine dispensers</a:t>
              </a:r>
            </a:p>
          </p:txBody>
        </p:sp>
      </p:grpSp>
      <p:grpSp>
        <p:nvGrpSpPr>
          <p:cNvPr id="218" name="Group 217"/>
          <p:cNvGrpSpPr/>
          <p:nvPr/>
        </p:nvGrpSpPr>
        <p:grpSpPr>
          <a:xfrm>
            <a:off x="442472" y="2248929"/>
            <a:ext cx="631912" cy="866672"/>
            <a:chOff x="670561" y="2239651"/>
            <a:chExt cx="631912" cy="866672"/>
          </a:xfrm>
        </p:grpSpPr>
        <p:sp>
          <p:nvSpPr>
            <p:cNvPr id="226" name="Rectangle 225"/>
            <p:cNvSpPr/>
            <p:nvPr/>
          </p:nvSpPr>
          <p:spPr>
            <a:xfrm>
              <a:off x="681707" y="2829324"/>
              <a:ext cx="620766" cy="276999"/>
            </a:xfrm>
            <a:prstGeom prst="rect">
              <a:avLst/>
            </a:prstGeom>
          </p:spPr>
          <p:txBody>
            <a:bodyPr wrap="square">
              <a:noAutofit/>
            </a:bodyPr>
            <a:lstStyle/>
            <a:p>
              <a:pPr defTabSz="932597">
                <a:defRPr/>
              </a:pPr>
              <a:r>
                <a:rPr lang="en-US" sz="1600" kern="0" dirty="0"/>
                <a:t>Dogs</a:t>
              </a:r>
            </a:p>
          </p:txBody>
        </p:sp>
        <p:sp>
          <p:nvSpPr>
            <p:cNvPr id="231" name="Freeform 1174"/>
            <p:cNvSpPr>
              <a:spLocks noChangeAspect="1"/>
            </p:cNvSpPr>
            <p:nvPr/>
          </p:nvSpPr>
          <p:spPr bwMode="auto">
            <a:xfrm>
              <a:off x="670561" y="2239651"/>
              <a:ext cx="631912" cy="562022"/>
            </a:xfrm>
            <a:custGeom>
              <a:avLst/>
              <a:gdLst>
                <a:gd name="T0" fmla="*/ 2502 w 4304"/>
                <a:gd name="T1" fmla="*/ 1154 h 3828"/>
                <a:gd name="T2" fmla="*/ 2554 w 4304"/>
                <a:gd name="T3" fmla="*/ 710 h 3828"/>
                <a:gd name="T4" fmla="*/ 2627 w 4304"/>
                <a:gd name="T5" fmla="*/ 443 h 3828"/>
                <a:gd name="T6" fmla="*/ 2706 w 4304"/>
                <a:gd name="T7" fmla="*/ 326 h 3828"/>
                <a:gd name="T8" fmla="*/ 2825 w 4304"/>
                <a:gd name="T9" fmla="*/ 281 h 3828"/>
                <a:gd name="T10" fmla="*/ 2884 w 4304"/>
                <a:gd name="T11" fmla="*/ 238 h 3828"/>
                <a:gd name="T12" fmla="*/ 3010 w 4304"/>
                <a:gd name="T13" fmla="*/ 117 h 3828"/>
                <a:gd name="T14" fmla="*/ 3238 w 4304"/>
                <a:gd name="T15" fmla="*/ 3 h 3828"/>
                <a:gd name="T16" fmla="*/ 3343 w 4304"/>
                <a:gd name="T17" fmla="*/ 14 h 3828"/>
                <a:gd name="T18" fmla="*/ 3367 w 4304"/>
                <a:gd name="T19" fmla="*/ 94 h 3828"/>
                <a:gd name="T20" fmla="*/ 3330 w 4304"/>
                <a:gd name="T21" fmla="*/ 237 h 3828"/>
                <a:gd name="T22" fmla="*/ 3508 w 4304"/>
                <a:gd name="T23" fmla="*/ 288 h 3828"/>
                <a:gd name="T24" fmla="*/ 3612 w 4304"/>
                <a:gd name="T25" fmla="*/ 353 h 3828"/>
                <a:gd name="T26" fmla="*/ 3712 w 4304"/>
                <a:gd name="T27" fmla="*/ 484 h 3828"/>
                <a:gd name="T28" fmla="*/ 3790 w 4304"/>
                <a:gd name="T29" fmla="*/ 652 h 3828"/>
                <a:gd name="T30" fmla="*/ 4061 w 4304"/>
                <a:gd name="T31" fmla="*/ 711 h 3828"/>
                <a:gd name="T32" fmla="*/ 4209 w 4304"/>
                <a:gd name="T33" fmla="*/ 725 h 3828"/>
                <a:gd name="T34" fmla="*/ 4278 w 4304"/>
                <a:gd name="T35" fmla="*/ 835 h 3828"/>
                <a:gd name="T36" fmla="*/ 4300 w 4304"/>
                <a:gd name="T37" fmla="*/ 999 h 3828"/>
                <a:gd name="T38" fmla="*/ 4243 w 4304"/>
                <a:gd name="T39" fmla="*/ 1119 h 3828"/>
                <a:gd name="T40" fmla="*/ 4139 w 4304"/>
                <a:gd name="T41" fmla="*/ 1209 h 3828"/>
                <a:gd name="T42" fmla="*/ 3935 w 4304"/>
                <a:gd name="T43" fmla="*/ 1304 h 3828"/>
                <a:gd name="T44" fmla="*/ 3283 w 4304"/>
                <a:gd name="T45" fmla="*/ 1776 h 3828"/>
                <a:gd name="T46" fmla="*/ 3285 w 4304"/>
                <a:gd name="T47" fmla="*/ 3410 h 3828"/>
                <a:gd name="T48" fmla="*/ 3247 w 4304"/>
                <a:gd name="T49" fmla="*/ 3660 h 3828"/>
                <a:gd name="T50" fmla="*/ 3185 w 4304"/>
                <a:gd name="T51" fmla="*/ 3762 h 3828"/>
                <a:gd name="T52" fmla="*/ 3083 w 4304"/>
                <a:gd name="T53" fmla="*/ 3818 h 3828"/>
                <a:gd name="T54" fmla="*/ 2958 w 4304"/>
                <a:gd name="T55" fmla="*/ 3824 h 3828"/>
                <a:gd name="T56" fmla="*/ 2845 w 4304"/>
                <a:gd name="T57" fmla="*/ 3786 h 3828"/>
                <a:gd name="T58" fmla="*/ 2771 w 4304"/>
                <a:gd name="T59" fmla="*/ 3705 h 3828"/>
                <a:gd name="T60" fmla="*/ 2713 w 4304"/>
                <a:gd name="T61" fmla="*/ 3496 h 3828"/>
                <a:gd name="T62" fmla="*/ 2718 w 4304"/>
                <a:gd name="T63" fmla="*/ 2670 h 3828"/>
                <a:gd name="T64" fmla="*/ 1956 w 4304"/>
                <a:gd name="T65" fmla="*/ 3083 h 3828"/>
                <a:gd name="T66" fmla="*/ 2124 w 4304"/>
                <a:gd name="T67" fmla="*/ 3358 h 3828"/>
                <a:gd name="T68" fmla="*/ 2176 w 4304"/>
                <a:gd name="T69" fmla="*/ 3551 h 3828"/>
                <a:gd name="T70" fmla="*/ 2142 w 4304"/>
                <a:gd name="T71" fmla="*/ 3690 h 3828"/>
                <a:gd name="T72" fmla="*/ 2012 w 4304"/>
                <a:gd name="T73" fmla="*/ 3804 h 3828"/>
                <a:gd name="T74" fmla="*/ 1848 w 4304"/>
                <a:gd name="T75" fmla="*/ 3821 h 3828"/>
                <a:gd name="T76" fmla="*/ 1711 w 4304"/>
                <a:gd name="T77" fmla="*/ 3748 h 3828"/>
                <a:gd name="T78" fmla="*/ 1552 w 4304"/>
                <a:gd name="T79" fmla="*/ 3549 h 3828"/>
                <a:gd name="T80" fmla="*/ 1129 w 4304"/>
                <a:gd name="T81" fmla="*/ 2844 h 3828"/>
                <a:gd name="T82" fmla="*/ 1113 w 4304"/>
                <a:gd name="T83" fmla="*/ 3520 h 3828"/>
                <a:gd name="T84" fmla="*/ 1075 w 4304"/>
                <a:gd name="T85" fmla="*/ 3717 h 3828"/>
                <a:gd name="T86" fmla="*/ 980 w 4304"/>
                <a:gd name="T87" fmla="*/ 3801 h 3828"/>
                <a:gd name="T88" fmla="*/ 821 w 4304"/>
                <a:gd name="T89" fmla="*/ 3827 h 3828"/>
                <a:gd name="T90" fmla="*/ 670 w 4304"/>
                <a:gd name="T91" fmla="*/ 3780 h 3828"/>
                <a:gd name="T92" fmla="*/ 594 w 4304"/>
                <a:gd name="T93" fmla="*/ 3669 h 3828"/>
                <a:gd name="T94" fmla="*/ 554 w 4304"/>
                <a:gd name="T95" fmla="*/ 3419 h 3828"/>
                <a:gd name="T96" fmla="*/ 561 w 4304"/>
                <a:gd name="T97" fmla="*/ 2885 h 3828"/>
                <a:gd name="T98" fmla="*/ 502 w 4304"/>
                <a:gd name="T99" fmla="*/ 1741 h 3828"/>
                <a:gd name="T100" fmla="*/ 297 w 4304"/>
                <a:gd name="T101" fmla="*/ 1638 h 3828"/>
                <a:gd name="T102" fmla="*/ 156 w 4304"/>
                <a:gd name="T103" fmla="*/ 1486 h 3828"/>
                <a:gd name="T104" fmla="*/ 60 w 4304"/>
                <a:gd name="T105" fmla="*/ 1284 h 3828"/>
                <a:gd name="T106" fmla="*/ 1 w 4304"/>
                <a:gd name="T107" fmla="*/ 852 h 3828"/>
                <a:gd name="T108" fmla="*/ 73 w 4304"/>
                <a:gd name="T109" fmla="*/ 557 h 3828"/>
                <a:gd name="T110" fmla="*/ 203 w 4304"/>
                <a:gd name="T111" fmla="*/ 388 h 3828"/>
                <a:gd name="T112" fmla="*/ 310 w 4304"/>
                <a:gd name="T113" fmla="*/ 337 h 3828"/>
                <a:gd name="T114" fmla="*/ 341 w 4304"/>
                <a:gd name="T115" fmla="*/ 444 h 3828"/>
                <a:gd name="T116" fmla="*/ 412 w 4304"/>
                <a:gd name="T117" fmla="*/ 755 h 3828"/>
                <a:gd name="T118" fmla="*/ 614 w 4304"/>
                <a:gd name="T119" fmla="*/ 1239 h 3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304" h="3828">
                  <a:moveTo>
                    <a:pt x="2500" y="1247"/>
                  </a:moveTo>
                  <a:lnTo>
                    <a:pt x="2500" y="1247"/>
                  </a:lnTo>
                  <a:lnTo>
                    <a:pt x="2499" y="1244"/>
                  </a:lnTo>
                  <a:lnTo>
                    <a:pt x="2497" y="1239"/>
                  </a:lnTo>
                  <a:lnTo>
                    <a:pt x="2497" y="1218"/>
                  </a:lnTo>
                  <a:lnTo>
                    <a:pt x="2499" y="1188"/>
                  </a:lnTo>
                  <a:lnTo>
                    <a:pt x="2502" y="1154"/>
                  </a:lnTo>
                  <a:lnTo>
                    <a:pt x="2513" y="1048"/>
                  </a:lnTo>
                  <a:lnTo>
                    <a:pt x="2513" y="1048"/>
                  </a:lnTo>
                  <a:lnTo>
                    <a:pt x="2523" y="947"/>
                  </a:lnTo>
                  <a:lnTo>
                    <a:pt x="2534" y="846"/>
                  </a:lnTo>
                  <a:lnTo>
                    <a:pt x="2534" y="846"/>
                  </a:lnTo>
                  <a:lnTo>
                    <a:pt x="2547" y="755"/>
                  </a:lnTo>
                  <a:lnTo>
                    <a:pt x="2554" y="710"/>
                  </a:lnTo>
                  <a:lnTo>
                    <a:pt x="2562" y="664"/>
                  </a:lnTo>
                  <a:lnTo>
                    <a:pt x="2571" y="619"/>
                  </a:lnTo>
                  <a:lnTo>
                    <a:pt x="2582" y="575"/>
                  </a:lnTo>
                  <a:lnTo>
                    <a:pt x="2595" y="532"/>
                  </a:lnTo>
                  <a:lnTo>
                    <a:pt x="2610" y="488"/>
                  </a:lnTo>
                  <a:lnTo>
                    <a:pt x="2610" y="488"/>
                  </a:lnTo>
                  <a:lnTo>
                    <a:pt x="2627" y="443"/>
                  </a:lnTo>
                  <a:lnTo>
                    <a:pt x="2637" y="422"/>
                  </a:lnTo>
                  <a:lnTo>
                    <a:pt x="2647" y="399"/>
                  </a:lnTo>
                  <a:lnTo>
                    <a:pt x="2660" y="379"/>
                  </a:lnTo>
                  <a:lnTo>
                    <a:pt x="2672" y="360"/>
                  </a:lnTo>
                  <a:lnTo>
                    <a:pt x="2688" y="341"/>
                  </a:lnTo>
                  <a:lnTo>
                    <a:pt x="2706" y="326"/>
                  </a:lnTo>
                  <a:lnTo>
                    <a:pt x="2706" y="326"/>
                  </a:lnTo>
                  <a:lnTo>
                    <a:pt x="2716" y="319"/>
                  </a:lnTo>
                  <a:lnTo>
                    <a:pt x="2727" y="313"/>
                  </a:lnTo>
                  <a:lnTo>
                    <a:pt x="2739" y="307"/>
                  </a:lnTo>
                  <a:lnTo>
                    <a:pt x="2751" y="303"/>
                  </a:lnTo>
                  <a:lnTo>
                    <a:pt x="2775" y="296"/>
                  </a:lnTo>
                  <a:lnTo>
                    <a:pt x="2801" y="289"/>
                  </a:lnTo>
                  <a:lnTo>
                    <a:pt x="2825" y="281"/>
                  </a:lnTo>
                  <a:lnTo>
                    <a:pt x="2836" y="276"/>
                  </a:lnTo>
                  <a:lnTo>
                    <a:pt x="2847" y="271"/>
                  </a:lnTo>
                  <a:lnTo>
                    <a:pt x="2857" y="265"/>
                  </a:lnTo>
                  <a:lnTo>
                    <a:pt x="2867" y="258"/>
                  </a:lnTo>
                  <a:lnTo>
                    <a:pt x="2877" y="248"/>
                  </a:lnTo>
                  <a:lnTo>
                    <a:pt x="2884" y="238"/>
                  </a:lnTo>
                  <a:lnTo>
                    <a:pt x="2884" y="238"/>
                  </a:lnTo>
                  <a:lnTo>
                    <a:pt x="2901" y="216"/>
                  </a:lnTo>
                  <a:lnTo>
                    <a:pt x="2918" y="194"/>
                  </a:lnTo>
                  <a:lnTo>
                    <a:pt x="2935" y="176"/>
                  </a:lnTo>
                  <a:lnTo>
                    <a:pt x="2953" y="159"/>
                  </a:lnTo>
                  <a:lnTo>
                    <a:pt x="2972" y="144"/>
                  </a:lnTo>
                  <a:lnTo>
                    <a:pt x="2990" y="130"/>
                  </a:lnTo>
                  <a:lnTo>
                    <a:pt x="3010" y="117"/>
                  </a:lnTo>
                  <a:lnTo>
                    <a:pt x="3031" y="106"/>
                  </a:lnTo>
                  <a:lnTo>
                    <a:pt x="3075" y="82"/>
                  </a:lnTo>
                  <a:lnTo>
                    <a:pt x="3123" y="59"/>
                  </a:lnTo>
                  <a:lnTo>
                    <a:pt x="3176" y="34"/>
                  </a:lnTo>
                  <a:lnTo>
                    <a:pt x="3233" y="4"/>
                  </a:lnTo>
                  <a:lnTo>
                    <a:pt x="3233" y="4"/>
                  </a:lnTo>
                  <a:lnTo>
                    <a:pt x="3238" y="3"/>
                  </a:lnTo>
                  <a:lnTo>
                    <a:pt x="3244" y="1"/>
                  </a:lnTo>
                  <a:lnTo>
                    <a:pt x="3260" y="0"/>
                  </a:lnTo>
                  <a:lnTo>
                    <a:pt x="3278" y="0"/>
                  </a:lnTo>
                  <a:lnTo>
                    <a:pt x="3296" y="1"/>
                  </a:lnTo>
                  <a:lnTo>
                    <a:pt x="3315" y="5"/>
                  </a:lnTo>
                  <a:lnTo>
                    <a:pt x="3331" y="8"/>
                  </a:lnTo>
                  <a:lnTo>
                    <a:pt x="3343" y="14"/>
                  </a:lnTo>
                  <a:lnTo>
                    <a:pt x="3347" y="15"/>
                  </a:lnTo>
                  <a:lnTo>
                    <a:pt x="3350" y="18"/>
                  </a:lnTo>
                  <a:lnTo>
                    <a:pt x="3350" y="18"/>
                  </a:lnTo>
                  <a:lnTo>
                    <a:pt x="3357" y="36"/>
                  </a:lnTo>
                  <a:lnTo>
                    <a:pt x="3363" y="56"/>
                  </a:lnTo>
                  <a:lnTo>
                    <a:pt x="3365" y="75"/>
                  </a:lnTo>
                  <a:lnTo>
                    <a:pt x="3367" y="94"/>
                  </a:lnTo>
                  <a:lnTo>
                    <a:pt x="3367" y="113"/>
                  </a:lnTo>
                  <a:lnTo>
                    <a:pt x="3364" y="131"/>
                  </a:lnTo>
                  <a:lnTo>
                    <a:pt x="3361" y="148"/>
                  </a:lnTo>
                  <a:lnTo>
                    <a:pt x="3358" y="165"/>
                  </a:lnTo>
                  <a:lnTo>
                    <a:pt x="3348" y="193"/>
                  </a:lnTo>
                  <a:lnTo>
                    <a:pt x="3340" y="216"/>
                  </a:lnTo>
                  <a:lnTo>
                    <a:pt x="3330" y="237"/>
                  </a:lnTo>
                  <a:lnTo>
                    <a:pt x="3330" y="237"/>
                  </a:lnTo>
                  <a:lnTo>
                    <a:pt x="3351" y="240"/>
                  </a:lnTo>
                  <a:lnTo>
                    <a:pt x="3374" y="245"/>
                  </a:lnTo>
                  <a:lnTo>
                    <a:pt x="3403" y="252"/>
                  </a:lnTo>
                  <a:lnTo>
                    <a:pt x="3436" y="261"/>
                  </a:lnTo>
                  <a:lnTo>
                    <a:pt x="3471" y="274"/>
                  </a:lnTo>
                  <a:lnTo>
                    <a:pt x="3508" y="288"/>
                  </a:lnTo>
                  <a:lnTo>
                    <a:pt x="3525" y="296"/>
                  </a:lnTo>
                  <a:lnTo>
                    <a:pt x="3542" y="305"/>
                  </a:lnTo>
                  <a:lnTo>
                    <a:pt x="3542" y="305"/>
                  </a:lnTo>
                  <a:lnTo>
                    <a:pt x="3561" y="316"/>
                  </a:lnTo>
                  <a:lnTo>
                    <a:pt x="3580" y="327"/>
                  </a:lnTo>
                  <a:lnTo>
                    <a:pt x="3597" y="340"/>
                  </a:lnTo>
                  <a:lnTo>
                    <a:pt x="3612" y="353"/>
                  </a:lnTo>
                  <a:lnTo>
                    <a:pt x="3626" y="364"/>
                  </a:lnTo>
                  <a:lnTo>
                    <a:pt x="3639" y="378"/>
                  </a:lnTo>
                  <a:lnTo>
                    <a:pt x="3652" y="391"/>
                  </a:lnTo>
                  <a:lnTo>
                    <a:pt x="3662" y="403"/>
                  </a:lnTo>
                  <a:lnTo>
                    <a:pt x="3681" y="430"/>
                  </a:lnTo>
                  <a:lnTo>
                    <a:pt x="3698" y="457"/>
                  </a:lnTo>
                  <a:lnTo>
                    <a:pt x="3712" y="484"/>
                  </a:lnTo>
                  <a:lnTo>
                    <a:pt x="3724" y="509"/>
                  </a:lnTo>
                  <a:lnTo>
                    <a:pt x="3744" y="560"/>
                  </a:lnTo>
                  <a:lnTo>
                    <a:pt x="3753" y="584"/>
                  </a:lnTo>
                  <a:lnTo>
                    <a:pt x="3762" y="605"/>
                  </a:lnTo>
                  <a:lnTo>
                    <a:pt x="3772" y="625"/>
                  </a:lnTo>
                  <a:lnTo>
                    <a:pt x="3784" y="643"/>
                  </a:lnTo>
                  <a:lnTo>
                    <a:pt x="3790" y="652"/>
                  </a:lnTo>
                  <a:lnTo>
                    <a:pt x="3797" y="659"/>
                  </a:lnTo>
                  <a:lnTo>
                    <a:pt x="3806" y="666"/>
                  </a:lnTo>
                  <a:lnTo>
                    <a:pt x="3813" y="671"/>
                  </a:lnTo>
                  <a:lnTo>
                    <a:pt x="3900" y="711"/>
                  </a:lnTo>
                  <a:lnTo>
                    <a:pt x="3900" y="711"/>
                  </a:lnTo>
                  <a:lnTo>
                    <a:pt x="3958" y="711"/>
                  </a:lnTo>
                  <a:lnTo>
                    <a:pt x="4061" y="711"/>
                  </a:lnTo>
                  <a:lnTo>
                    <a:pt x="4115" y="712"/>
                  </a:lnTo>
                  <a:lnTo>
                    <a:pt x="4161" y="714"/>
                  </a:lnTo>
                  <a:lnTo>
                    <a:pt x="4180" y="717"/>
                  </a:lnTo>
                  <a:lnTo>
                    <a:pt x="4195" y="718"/>
                  </a:lnTo>
                  <a:lnTo>
                    <a:pt x="4205" y="721"/>
                  </a:lnTo>
                  <a:lnTo>
                    <a:pt x="4208" y="722"/>
                  </a:lnTo>
                  <a:lnTo>
                    <a:pt x="4209" y="725"/>
                  </a:lnTo>
                  <a:lnTo>
                    <a:pt x="4209" y="725"/>
                  </a:lnTo>
                  <a:lnTo>
                    <a:pt x="4213" y="729"/>
                  </a:lnTo>
                  <a:lnTo>
                    <a:pt x="4225" y="745"/>
                  </a:lnTo>
                  <a:lnTo>
                    <a:pt x="4242" y="767"/>
                  </a:lnTo>
                  <a:lnTo>
                    <a:pt x="4260" y="798"/>
                  </a:lnTo>
                  <a:lnTo>
                    <a:pt x="4269" y="815"/>
                  </a:lnTo>
                  <a:lnTo>
                    <a:pt x="4278" y="835"/>
                  </a:lnTo>
                  <a:lnTo>
                    <a:pt x="4285" y="855"/>
                  </a:lnTo>
                  <a:lnTo>
                    <a:pt x="4292" y="877"/>
                  </a:lnTo>
                  <a:lnTo>
                    <a:pt x="4298" y="900"/>
                  </a:lnTo>
                  <a:lnTo>
                    <a:pt x="4302" y="924"/>
                  </a:lnTo>
                  <a:lnTo>
                    <a:pt x="4304" y="948"/>
                  </a:lnTo>
                  <a:lnTo>
                    <a:pt x="4304" y="973"/>
                  </a:lnTo>
                  <a:lnTo>
                    <a:pt x="4300" y="999"/>
                  </a:lnTo>
                  <a:lnTo>
                    <a:pt x="4294" y="1026"/>
                  </a:lnTo>
                  <a:lnTo>
                    <a:pt x="4284" y="1052"/>
                  </a:lnTo>
                  <a:lnTo>
                    <a:pt x="4278" y="1065"/>
                  </a:lnTo>
                  <a:lnTo>
                    <a:pt x="4271" y="1078"/>
                  </a:lnTo>
                  <a:lnTo>
                    <a:pt x="4263" y="1092"/>
                  </a:lnTo>
                  <a:lnTo>
                    <a:pt x="4254" y="1105"/>
                  </a:lnTo>
                  <a:lnTo>
                    <a:pt x="4243" y="1119"/>
                  </a:lnTo>
                  <a:lnTo>
                    <a:pt x="4232" y="1131"/>
                  </a:lnTo>
                  <a:lnTo>
                    <a:pt x="4221" y="1144"/>
                  </a:lnTo>
                  <a:lnTo>
                    <a:pt x="4206" y="1158"/>
                  </a:lnTo>
                  <a:lnTo>
                    <a:pt x="4191" y="1171"/>
                  </a:lnTo>
                  <a:lnTo>
                    <a:pt x="4175" y="1184"/>
                  </a:lnTo>
                  <a:lnTo>
                    <a:pt x="4158" y="1196"/>
                  </a:lnTo>
                  <a:lnTo>
                    <a:pt x="4139" y="1209"/>
                  </a:lnTo>
                  <a:lnTo>
                    <a:pt x="4119" y="1222"/>
                  </a:lnTo>
                  <a:lnTo>
                    <a:pt x="4098" y="1234"/>
                  </a:lnTo>
                  <a:lnTo>
                    <a:pt x="4074" y="1247"/>
                  </a:lnTo>
                  <a:lnTo>
                    <a:pt x="4050" y="1258"/>
                  </a:lnTo>
                  <a:lnTo>
                    <a:pt x="4023" y="1270"/>
                  </a:lnTo>
                  <a:lnTo>
                    <a:pt x="3996" y="1281"/>
                  </a:lnTo>
                  <a:lnTo>
                    <a:pt x="3935" y="1304"/>
                  </a:lnTo>
                  <a:lnTo>
                    <a:pt x="3868" y="1325"/>
                  </a:lnTo>
                  <a:lnTo>
                    <a:pt x="3794" y="1345"/>
                  </a:lnTo>
                  <a:lnTo>
                    <a:pt x="3712" y="1363"/>
                  </a:lnTo>
                  <a:lnTo>
                    <a:pt x="3557" y="1400"/>
                  </a:lnTo>
                  <a:lnTo>
                    <a:pt x="3350" y="1582"/>
                  </a:lnTo>
                  <a:lnTo>
                    <a:pt x="3283" y="1776"/>
                  </a:lnTo>
                  <a:lnTo>
                    <a:pt x="3283" y="1776"/>
                  </a:lnTo>
                  <a:lnTo>
                    <a:pt x="3285" y="1991"/>
                  </a:lnTo>
                  <a:lnTo>
                    <a:pt x="3288" y="2485"/>
                  </a:lnTo>
                  <a:lnTo>
                    <a:pt x="3289" y="2767"/>
                  </a:lnTo>
                  <a:lnTo>
                    <a:pt x="3289" y="3032"/>
                  </a:lnTo>
                  <a:lnTo>
                    <a:pt x="3288" y="3257"/>
                  </a:lnTo>
                  <a:lnTo>
                    <a:pt x="3286" y="3344"/>
                  </a:lnTo>
                  <a:lnTo>
                    <a:pt x="3285" y="3410"/>
                  </a:lnTo>
                  <a:lnTo>
                    <a:pt x="3285" y="3410"/>
                  </a:lnTo>
                  <a:lnTo>
                    <a:pt x="3283" y="3457"/>
                  </a:lnTo>
                  <a:lnTo>
                    <a:pt x="3279" y="3502"/>
                  </a:lnTo>
                  <a:lnTo>
                    <a:pt x="3274" y="3544"/>
                  </a:lnTo>
                  <a:lnTo>
                    <a:pt x="3267" y="3585"/>
                  </a:lnTo>
                  <a:lnTo>
                    <a:pt x="3258" y="3623"/>
                  </a:lnTo>
                  <a:lnTo>
                    <a:pt x="3247" y="3660"/>
                  </a:lnTo>
                  <a:lnTo>
                    <a:pt x="3240" y="3677"/>
                  </a:lnTo>
                  <a:lnTo>
                    <a:pt x="3233" y="3693"/>
                  </a:lnTo>
                  <a:lnTo>
                    <a:pt x="3224" y="3708"/>
                  </a:lnTo>
                  <a:lnTo>
                    <a:pt x="3216" y="3722"/>
                  </a:lnTo>
                  <a:lnTo>
                    <a:pt x="3206" y="3736"/>
                  </a:lnTo>
                  <a:lnTo>
                    <a:pt x="3196" y="3749"/>
                  </a:lnTo>
                  <a:lnTo>
                    <a:pt x="3185" y="3762"/>
                  </a:lnTo>
                  <a:lnTo>
                    <a:pt x="3173" y="3773"/>
                  </a:lnTo>
                  <a:lnTo>
                    <a:pt x="3161" y="3783"/>
                  </a:lnTo>
                  <a:lnTo>
                    <a:pt x="3147" y="3791"/>
                  </a:lnTo>
                  <a:lnTo>
                    <a:pt x="3133" y="3800"/>
                  </a:lnTo>
                  <a:lnTo>
                    <a:pt x="3117" y="3807"/>
                  </a:lnTo>
                  <a:lnTo>
                    <a:pt x="3101" y="3814"/>
                  </a:lnTo>
                  <a:lnTo>
                    <a:pt x="3083" y="3818"/>
                  </a:lnTo>
                  <a:lnTo>
                    <a:pt x="3065" y="3822"/>
                  </a:lnTo>
                  <a:lnTo>
                    <a:pt x="3046" y="3825"/>
                  </a:lnTo>
                  <a:lnTo>
                    <a:pt x="3025" y="3827"/>
                  </a:lnTo>
                  <a:lnTo>
                    <a:pt x="3004" y="3827"/>
                  </a:lnTo>
                  <a:lnTo>
                    <a:pt x="2982" y="3825"/>
                  </a:lnTo>
                  <a:lnTo>
                    <a:pt x="2958" y="3824"/>
                  </a:lnTo>
                  <a:lnTo>
                    <a:pt x="2958" y="3824"/>
                  </a:lnTo>
                  <a:lnTo>
                    <a:pt x="2938" y="3821"/>
                  </a:lnTo>
                  <a:lnTo>
                    <a:pt x="2921" y="3817"/>
                  </a:lnTo>
                  <a:lnTo>
                    <a:pt x="2904" y="3812"/>
                  </a:lnTo>
                  <a:lnTo>
                    <a:pt x="2887" y="3807"/>
                  </a:lnTo>
                  <a:lnTo>
                    <a:pt x="2871" y="3801"/>
                  </a:lnTo>
                  <a:lnTo>
                    <a:pt x="2857" y="3794"/>
                  </a:lnTo>
                  <a:lnTo>
                    <a:pt x="2845" y="3786"/>
                  </a:lnTo>
                  <a:lnTo>
                    <a:pt x="2832" y="3776"/>
                  </a:lnTo>
                  <a:lnTo>
                    <a:pt x="2819" y="3766"/>
                  </a:lnTo>
                  <a:lnTo>
                    <a:pt x="2808" y="3756"/>
                  </a:lnTo>
                  <a:lnTo>
                    <a:pt x="2798" y="3745"/>
                  </a:lnTo>
                  <a:lnTo>
                    <a:pt x="2788" y="3732"/>
                  </a:lnTo>
                  <a:lnTo>
                    <a:pt x="2778" y="3719"/>
                  </a:lnTo>
                  <a:lnTo>
                    <a:pt x="2771" y="3705"/>
                  </a:lnTo>
                  <a:lnTo>
                    <a:pt x="2763" y="3691"/>
                  </a:lnTo>
                  <a:lnTo>
                    <a:pt x="2756" y="3677"/>
                  </a:lnTo>
                  <a:lnTo>
                    <a:pt x="2743" y="3645"/>
                  </a:lnTo>
                  <a:lnTo>
                    <a:pt x="2733" y="3611"/>
                  </a:lnTo>
                  <a:lnTo>
                    <a:pt x="2725" y="3574"/>
                  </a:lnTo>
                  <a:lnTo>
                    <a:pt x="2719" y="3536"/>
                  </a:lnTo>
                  <a:lnTo>
                    <a:pt x="2713" y="3496"/>
                  </a:lnTo>
                  <a:lnTo>
                    <a:pt x="2711" y="3454"/>
                  </a:lnTo>
                  <a:lnTo>
                    <a:pt x="2709" y="3410"/>
                  </a:lnTo>
                  <a:lnTo>
                    <a:pt x="2708" y="3367"/>
                  </a:lnTo>
                  <a:lnTo>
                    <a:pt x="2708" y="3367"/>
                  </a:lnTo>
                  <a:lnTo>
                    <a:pt x="2709" y="3163"/>
                  </a:lnTo>
                  <a:lnTo>
                    <a:pt x="2713" y="2935"/>
                  </a:lnTo>
                  <a:lnTo>
                    <a:pt x="2718" y="2670"/>
                  </a:lnTo>
                  <a:lnTo>
                    <a:pt x="1716" y="2648"/>
                  </a:lnTo>
                  <a:lnTo>
                    <a:pt x="1716" y="2648"/>
                  </a:lnTo>
                  <a:lnTo>
                    <a:pt x="1738" y="2691"/>
                  </a:lnTo>
                  <a:lnTo>
                    <a:pt x="1796" y="2799"/>
                  </a:lnTo>
                  <a:lnTo>
                    <a:pt x="1874" y="2940"/>
                  </a:lnTo>
                  <a:lnTo>
                    <a:pt x="1915" y="3014"/>
                  </a:lnTo>
                  <a:lnTo>
                    <a:pt x="1956" y="3083"/>
                  </a:lnTo>
                  <a:lnTo>
                    <a:pt x="1956" y="3083"/>
                  </a:lnTo>
                  <a:lnTo>
                    <a:pt x="1992" y="3142"/>
                  </a:lnTo>
                  <a:lnTo>
                    <a:pt x="2032" y="3203"/>
                  </a:lnTo>
                  <a:lnTo>
                    <a:pt x="2070" y="3264"/>
                  </a:lnTo>
                  <a:lnTo>
                    <a:pt x="2090" y="3295"/>
                  </a:lnTo>
                  <a:lnTo>
                    <a:pt x="2107" y="3327"/>
                  </a:lnTo>
                  <a:lnTo>
                    <a:pt x="2124" y="3358"/>
                  </a:lnTo>
                  <a:lnTo>
                    <a:pt x="2138" y="3389"/>
                  </a:lnTo>
                  <a:lnTo>
                    <a:pt x="2150" y="3422"/>
                  </a:lnTo>
                  <a:lnTo>
                    <a:pt x="2162" y="3454"/>
                  </a:lnTo>
                  <a:lnTo>
                    <a:pt x="2169" y="3487"/>
                  </a:lnTo>
                  <a:lnTo>
                    <a:pt x="2174" y="3519"/>
                  </a:lnTo>
                  <a:lnTo>
                    <a:pt x="2174" y="3534"/>
                  </a:lnTo>
                  <a:lnTo>
                    <a:pt x="2176" y="3551"/>
                  </a:lnTo>
                  <a:lnTo>
                    <a:pt x="2174" y="3568"/>
                  </a:lnTo>
                  <a:lnTo>
                    <a:pt x="2173" y="3584"/>
                  </a:lnTo>
                  <a:lnTo>
                    <a:pt x="2173" y="3584"/>
                  </a:lnTo>
                  <a:lnTo>
                    <a:pt x="2169" y="3614"/>
                  </a:lnTo>
                  <a:lnTo>
                    <a:pt x="2162" y="3640"/>
                  </a:lnTo>
                  <a:lnTo>
                    <a:pt x="2153" y="3666"/>
                  </a:lnTo>
                  <a:lnTo>
                    <a:pt x="2142" y="3690"/>
                  </a:lnTo>
                  <a:lnTo>
                    <a:pt x="2129" y="3711"/>
                  </a:lnTo>
                  <a:lnTo>
                    <a:pt x="2114" y="3731"/>
                  </a:lnTo>
                  <a:lnTo>
                    <a:pt x="2097" y="3749"/>
                  </a:lnTo>
                  <a:lnTo>
                    <a:pt x="2078" y="3766"/>
                  </a:lnTo>
                  <a:lnTo>
                    <a:pt x="2059" y="3781"/>
                  </a:lnTo>
                  <a:lnTo>
                    <a:pt x="2036" y="3793"/>
                  </a:lnTo>
                  <a:lnTo>
                    <a:pt x="2012" y="3804"/>
                  </a:lnTo>
                  <a:lnTo>
                    <a:pt x="1987" y="3812"/>
                  </a:lnTo>
                  <a:lnTo>
                    <a:pt x="1960" y="3818"/>
                  </a:lnTo>
                  <a:lnTo>
                    <a:pt x="1930" y="3822"/>
                  </a:lnTo>
                  <a:lnTo>
                    <a:pt x="1901" y="3824"/>
                  </a:lnTo>
                  <a:lnTo>
                    <a:pt x="1868" y="3824"/>
                  </a:lnTo>
                  <a:lnTo>
                    <a:pt x="1868" y="3824"/>
                  </a:lnTo>
                  <a:lnTo>
                    <a:pt x="1848" y="3821"/>
                  </a:lnTo>
                  <a:lnTo>
                    <a:pt x="1827" y="3817"/>
                  </a:lnTo>
                  <a:lnTo>
                    <a:pt x="1807" y="3810"/>
                  </a:lnTo>
                  <a:lnTo>
                    <a:pt x="1788" y="3801"/>
                  </a:lnTo>
                  <a:lnTo>
                    <a:pt x="1768" y="3790"/>
                  </a:lnTo>
                  <a:lnTo>
                    <a:pt x="1748" y="3777"/>
                  </a:lnTo>
                  <a:lnTo>
                    <a:pt x="1730" y="3763"/>
                  </a:lnTo>
                  <a:lnTo>
                    <a:pt x="1711" y="3748"/>
                  </a:lnTo>
                  <a:lnTo>
                    <a:pt x="1693" y="3731"/>
                  </a:lnTo>
                  <a:lnTo>
                    <a:pt x="1675" y="3712"/>
                  </a:lnTo>
                  <a:lnTo>
                    <a:pt x="1658" y="3694"/>
                  </a:lnTo>
                  <a:lnTo>
                    <a:pt x="1641" y="3674"/>
                  </a:lnTo>
                  <a:lnTo>
                    <a:pt x="1608" y="3633"/>
                  </a:lnTo>
                  <a:lnTo>
                    <a:pt x="1579" y="3591"/>
                  </a:lnTo>
                  <a:lnTo>
                    <a:pt x="1552" y="3549"/>
                  </a:lnTo>
                  <a:lnTo>
                    <a:pt x="1528" y="3508"/>
                  </a:lnTo>
                  <a:lnTo>
                    <a:pt x="1507" y="3470"/>
                  </a:lnTo>
                  <a:lnTo>
                    <a:pt x="1488" y="3436"/>
                  </a:lnTo>
                  <a:lnTo>
                    <a:pt x="1463" y="3386"/>
                  </a:lnTo>
                  <a:lnTo>
                    <a:pt x="1455" y="3367"/>
                  </a:lnTo>
                  <a:lnTo>
                    <a:pt x="1129" y="2844"/>
                  </a:lnTo>
                  <a:lnTo>
                    <a:pt x="1129" y="2844"/>
                  </a:lnTo>
                  <a:lnTo>
                    <a:pt x="1120" y="3055"/>
                  </a:lnTo>
                  <a:lnTo>
                    <a:pt x="1116" y="3238"/>
                  </a:lnTo>
                  <a:lnTo>
                    <a:pt x="1115" y="3327"/>
                  </a:lnTo>
                  <a:lnTo>
                    <a:pt x="1115" y="3403"/>
                  </a:lnTo>
                  <a:lnTo>
                    <a:pt x="1115" y="3403"/>
                  </a:lnTo>
                  <a:lnTo>
                    <a:pt x="1115" y="3463"/>
                  </a:lnTo>
                  <a:lnTo>
                    <a:pt x="1113" y="3520"/>
                  </a:lnTo>
                  <a:lnTo>
                    <a:pt x="1110" y="3575"/>
                  </a:lnTo>
                  <a:lnTo>
                    <a:pt x="1107" y="3602"/>
                  </a:lnTo>
                  <a:lnTo>
                    <a:pt x="1103" y="3628"/>
                  </a:lnTo>
                  <a:lnTo>
                    <a:pt x="1099" y="3652"/>
                  </a:lnTo>
                  <a:lnTo>
                    <a:pt x="1092" y="3674"/>
                  </a:lnTo>
                  <a:lnTo>
                    <a:pt x="1085" y="3697"/>
                  </a:lnTo>
                  <a:lnTo>
                    <a:pt x="1075" y="3717"/>
                  </a:lnTo>
                  <a:lnTo>
                    <a:pt x="1064" y="3735"/>
                  </a:lnTo>
                  <a:lnTo>
                    <a:pt x="1051" y="3752"/>
                  </a:lnTo>
                  <a:lnTo>
                    <a:pt x="1035" y="3767"/>
                  </a:lnTo>
                  <a:lnTo>
                    <a:pt x="1019" y="3780"/>
                  </a:lnTo>
                  <a:lnTo>
                    <a:pt x="1019" y="3780"/>
                  </a:lnTo>
                  <a:lnTo>
                    <a:pt x="1000" y="3791"/>
                  </a:lnTo>
                  <a:lnTo>
                    <a:pt x="980" y="3801"/>
                  </a:lnTo>
                  <a:lnTo>
                    <a:pt x="959" y="3810"/>
                  </a:lnTo>
                  <a:lnTo>
                    <a:pt x="938" y="3815"/>
                  </a:lnTo>
                  <a:lnTo>
                    <a:pt x="914" y="3821"/>
                  </a:lnTo>
                  <a:lnTo>
                    <a:pt x="892" y="3824"/>
                  </a:lnTo>
                  <a:lnTo>
                    <a:pt x="868" y="3827"/>
                  </a:lnTo>
                  <a:lnTo>
                    <a:pt x="844" y="3828"/>
                  </a:lnTo>
                  <a:lnTo>
                    <a:pt x="821" y="3827"/>
                  </a:lnTo>
                  <a:lnTo>
                    <a:pt x="797" y="3824"/>
                  </a:lnTo>
                  <a:lnTo>
                    <a:pt x="774" y="3821"/>
                  </a:lnTo>
                  <a:lnTo>
                    <a:pt x="752" y="3815"/>
                  </a:lnTo>
                  <a:lnTo>
                    <a:pt x="729" y="3808"/>
                  </a:lnTo>
                  <a:lnTo>
                    <a:pt x="708" y="3801"/>
                  </a:lnTo>
                  <a:lnTo>
                    <a:pt x="688" y="3791"/>
                  </a:lnTo>
                  <a:lnTo>
                    <a:pt x="670" y="3780"/>
                  </a:lnTo>
                  <a:lnTo>
                    <a:pt x="670" y="3780"/>
                  </a:lnTo>
                  <a:lnTo>
                    <a:pt x="654" y="3767"/>
                  </a:lnTo>
                  <a:lnTo>
                    <a:pt x="639" y="3752"/>
                  </a:lnTo>
                  <a:lnTo>
                    <a:pt x="626" y="3735"/>
                  </a:lnTo>
                  <a:lnTo>
                    <a:pt x="614" y="3715"/>
                  </a:lnTo>
                  <a:lnTo>
                    <a:pt x="604" y="3693"/>
                  </a:lnTo>
                  <a:lnTo>
                    <a:pt x="594" y="3669"/>
                  </a:lnTo>
                  <a:lnTo>
                    <a:pt x="585" y="3643"/>
                  </a:lnTo>
                  <a:lnTo>
                    <a:pt x="578" y="3615"/>
                  </a:lnTo>
                  <a:lnTo>
                    <a:pt x="571" y="3587"/>
                  </a:lnTo>
                  <a:lnTo>
                    <a:pt x="567" y="3556"/>
                  </a:lnTo>
                  <a:lnTo>
                    <a:pt x="563" y="3523"/>
                  </a:lnTo>
                  <a:lnTo>
                    <a:pt x="559" y="3489"/>
                  </a:lnTo>
                  <a:lnTo>
                    <a:pt x="554" y="3419"/>
                  </a:lnTo>
                  <a:lnTo>
                    <a:pt x="551" y="3344"/>
                  </a:lnTo>
                  <a:lnTo>
                    <a:pt x="551" y="3344"/>
                  </a:lnTo>
                  <a:lnTo>
                    <a:pt x="551" y="3281"/>
                  </a:lnTo>
                  <a:lnTo>
                    <a:pt x="553" y="3216"/>
                  </a:lnTo>
                  <a:lnTo>
                    <a:pt x="556" y="3083"/>
                  </a:lnTo>
                  <a:lnTo>
                    <a:pt x="560" y="2950"/>
                  </a:lnTo>
                  <a:lnTo>
                    <a:pt x="561" y="2885"/>
                  </a:lnTo>
                  <a:lnTo>
                    <a:pt x="561" y="2822"/>
                  </a:lnTo>
                  <a:lnTo>
                    <a:pt x="561" y="2822"/>
                  </a:lnTo>
                  <a:lnTo>
                    <a:pt x="561" y="1755"/>
                  </a:lnTo>
                  <a:lnTo>
                    <a:pt x="561" y="1755"/>
                  </a:lnTo>
                  <a:lnTo>
                    <a:pt x="546" y="1752"/>
                  </a:lnTo>
                  <a:lnTo>
                    <a:pt x="527" y="1748"/>
                  </a:lnTo>
                  <a:lnTo>
                    <a:pt x="502" y="1741"/>
                  </a:lnTo>
                  <a:lnTo>
                    <a:pt x="472" y="1733"/>
                  </a:lnTo>
                  <a:lnTo>
                    <a:pt x="437" y="1718"/>
                  </a:lnTo>
                  <a:lnTo>
                    <a:pt x="400" y="1702"/>
                  </a:lnTo>
                  <a:lnTo>
                    <a:pt x="361" y="1680"/>
                  </a:lnTo>
                  <a:lnTo>
                    <a:pt x="340" y="1668"/>
                  </a:lnTo>
                  <a:lnTo>
                    <a:pt x="319" y="1654"/>
                  </a:lnTo>
                  <a:lnTo>
                    <a:pt x="297" y="1638"/>
                  </a:lnTo>
                  <a:lnTo>
                    <a:pt x="276" y="1621"/>
                  </a:lnTo>
                  <a:lnTo>
                    <a:pt x="257" y="1603"/>
                  </a:lnTo>
                  <a:lnTo>
                    <a:pt x="235" y="1583"/>
                  </a:lnTo>
                  <a:lnTo>
                    <a:pt x="214" y="1560"/>
                  </a:lnTo>
                  <a:lnTo>
                    <a:pt x="194" y="1538"/>
                  </a:lnTo>
                  <a:lnTo>
                    <a:pt x="175" y="1512"/>
                  </a:lnTo>
                  <a:lnTo>
                    <a:pt x="156" y="1486"/>
                  </a:lnTo>
                  <a:lnTo>
                    <a:pt x="138" y="1457"/>
                  </a:lnTo>
                  <a:lnTo>
                    <a:pt x="120" y="1426"/>
                  </a:lnTo>
                  <a:lnTo>
                    <a:pt x="104" y="1394"/>
                  </a:lnTo>
                  <a:lnTo>
                    <a:pt x="89" y="1359"/>
                  </a:lnTo>
                  <a:lnTo>
                    <a:pt x="74" y="1322"/>
                  </a:lnTo>
                  <a:lnTo>
                    <a:pt x="60" y="1284"/>
                  </a:lnTo>
                  <a:lnTo>
                    <a:pt x="60" y="1284"/>
                  </a:lnTo>
                  <a:lnTo>
                    <a:pt x="41" y="1213"/>
                  </a:lnTo>
                  <a:lnTo>
                    <a:pt x="25" y="1146"/>
                  </a:lnTo>
                  <a:lnTo>
                    <a:pt x="14" y="1082"/>
                  </a:lnTo>
                  <a:lnTo>
                    <a:pt x="5" y="1020"/>
                  </a:lnTo>
                  <a:lnTo>
                    <a:pt x="1" y="962"/>
                  </a:lnTo>
                  <a:lnTo>
                    <a:pt x="0" y="906"/>
                  </a:lnTo>
                  <a:lnTo>
                    <a:pt x="1" y="852"/>
                  </a:lnTo>
                  <a:lnTo>
                    <a:pt x="4" y="803"/>
                  </a:lnTo>
                  <a:lnTo>
                    <a:pt x="11" y="755"/>
                  </a:lnTo>
                  <a:lnTo>
                    <a:pt x="19" y="710"/>
                  </a:lnTo>
                  <a:lnTo>
                    <a:pt x="31" y="667"/>
                  </a:lnTo>
                  <a:lnTo>
                    <a:pt x="43" y="628"/>
                  </a:lnTo>
                  <a:lnTo>
                    <a:pt x="58" y="591"/>
                  </a:lnTo>
                  <a:lnTo>
                    <a:pt x="73" y="557"/>
                  </a:lnTo>
                  <a:lnTo>
                    <a:pt x="90" y="525"/>
                  </a:lnTo>
                  <a:lnTo>
                    <a:pt x="108" y="496"/>
                  </a:lnTo>
                  <a:lnTo>
                    <a:pt x="127" y="470"/>
                  </a:lnTo>
                  <a:lnTo>
                    <a:pt x="145" y="446"/>
                  </a:lnTo>
                  <a:lnTo>
                    <a:pt x="165" y="423"/>
                  </a:lnTo>
                  <a:lnTo>
                    <a:pt x="183" y="405"/>
                  </a:lnTo>
                  <a:lnTo>
                    <a:pt x="203" y="388"/>
                  </a:lnTo>
                  <a:lnTo>
                    <a:pt x="221" y="374"/>
                  </a:lnTo>
                  <a:lnTo>
                    <a:pt x="238" y="361"/>
                  </a:lnTo>
                  <a:lnTo>
                    <a:pt x="257" y="351"/>
                  </a:lnTo>
                  <a:lnTo>
                    <a:pt x="272" y="344"/>
                  </a:lnTo>
                  <a:lnTo>
                    <a:pt x="286" y="340"/>
                  </a:lnTo>
                  <a:lnTo>
                    <a:pt x="299" y="337"/>
                  </a:lnTo>
                  <a:lnTo>
                    <a:pt x="310" y="337"/>
                  </a:lnTo>
                  <a:lnTo>
                    <a:pt x="320" y="338"/>
                  </a:lnTo>
                  <a:lnTo>
                    <a:pt x="327" y="343"/>
                  </a:lnTo>
                  <a:lnTo>
                    <a:pt x="331" y="348"/>
                  </a:lnTo>
                  <a:lnTo>
                    <a:pt x="333" y="357"/>
                  </a:lnTo>
                  <a:lnTo>
                    <a:pt x="333" y="357"/>
                  </a:lnTo>
                  <a:lnTo>
                    <a:pt x="336" y="401"/>
                  </a:lnTo>
                  <a:lnTo>
                    <a:pt x="341" y="444"/>
                  </a:lnTo>
                  <a:lnTo>
                    <a:pt x="347" y="488"/>
                  </a:lnTo>
                  <a:lnTo>
                    <a:pt x="355" y="532"/>
                  </a:lnTo>
                  <a:lnTo>
                    <a:pt x="364" y="577"/>
                  </a:lnTo>
                  <a:lnTo>
                    <a:pt x="375" y="622"/>
                  </a:lnTo>
                  <a:lnTo>
                    <a:pt x="386" y="666"/>
                  </a:lnTo>
                  <a:lnTo>
                    <a:pt x="399" y="711"/>
                  </a:lnTo>
                  <a:lnTo>
                    <a:pt x="412" y="755"/>
                  </a:lnTo>
                  <a:lnTo>
                    <a:pt x="426" y="798"/>
                  </a:lnTo>
                  <a:lnTo>
                    <a:pt x="457" y="883"/>
                  </a:lnTo>
                  <a:lnTo>
                    <a:pt x="488" y="965"/>
                  </a:lnTo>
                  <a:lnTo>
                    <a:pt x="520" y="1043"/>
                  </a:lnTo>
                  <a:lnTo>
                    <a:pt x="553" y="1115"/>
                  </a:lnTo>
                  <a:lnTo>
                    <a:pt x="584" y="1181"/>
                  </a:lnTo>
                  <a:lnTo>
                    <a:pt x="614" y="1239"/>
                  </a:lnTo>
                  <a:lnTo>
                    <a:pt x="639" y="1288"/>
                  </a:lnTo>
                  <a:lnTo>
                    <a:pt x="678" y="1360"/>
                  </a:lnTo>
                  <a:lnTo>
                    <a:pt x="693" y="1385"/>
                  </a:lnTo>
                  <a:lnTo>
                    <a:pt x="2392" y="1385"/>
                  </a:lnTo>
                  <a:lnTo>
                    <a:pt x="2500" y="1247"/>
                  </a:lnTo>
                  <a:close/>
                </a:path>
              </a:pathLst>
            </a:custGeom>
            <a:solidFill>
              <a:srgbClr val="5780CA"/>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sz="1600" spc="-50">
                <a:gradFill>
                  <a:gsLst>
                    <a:gs pos="0">
                      <a:srgbClr val="FFFFFF"/>
                    </a:gs>
                    <a:gs pos="100000">
                      <a:srgbClr val="FFFFFF"/>
                    </a:gs>
                  </a:gsLst>
                  <a:lin ang="5400000" scaled="0"/>
                </a:gradFill>
                <a:ea typeface="Segoe UI" pitchFamily="34" charset="0"/>
                <a:cs typeface="Segoe UI" pitchFamily="34" charset="0"/>
              </a:endParaRPr>
            </a:p>
          </p:txBody>
        </p:sp>
      </p:grpSp>
      <p:sp>
        <p:nvSpPr>
          <p:cNvPr id="30" name="Rectangle 29"/>
          <p:cNvSpPr/>
          <p:nvPr/>
        </p:nvSpPr>
        <p:spPr>
          <a:xfrm>
            <a:off x="0" y="736600"/>
            <a:ext cx="12192000" cy="5579533"/>
          </a:xfrm>
          <a:prstGeom prst="rect">
            <a:avLst/>
          </a:prstGeom>
          <a:solidFill>
            <a:srgbClr val="00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1754065" y="2500231"/>
            <a:ext cx="3859077" cy="1569660"/>
          </a:xfrm>
          <a:prstGeom prst="rect">
            <a:avLst/>
          </a:prstGeom>
          <a:solidFill>
            <a:srgbClr val="FF0000"/>
          </a:solidFill>
        </p:spPr>
        <p:txBody>
          <a:bodyPr wrap="square" rtlCol="0">
            <a:spAutoFit/>
          </a:bodyPr>
          <a:lstStyle/>
          <a:p>
            <a:pPr marL="457200" indent="-457200">
              <a:buFont typeface="Arial" panose="020B0604020202020204" pitchFamily="34" charset="0"/>
              <a:buChar char="•"/>
            </a:pPr>
            <a:r>
              <a:rPr lang="en-US" sz="3200" dirty="0" smtClean="0">
                <a:solidFill>
                  <a:schemeClr val="bg1"/>
                </a:solidFill>
              </a:rPr>
              <a:t>Resource Mobility</a:t>
            </a:r>
          </a:p>
          <a:p>
            <a:pPr marL="457200" indent="-457200">
              <a:buFont typeface="Arial" panose="020B0604020202020204" pitchFamily="34" charset="0"/>
              <a:buChar char="•"/>
            </a:pPr>
            <a:r>
              <a:rPr lang="en-US" sz="3200" dirty="0" smtClean="0">
                <a:solidFill>
                  <a:schemeClr val="bg1"/>
                </a:solidFill>
              </a:rPr>
              <a:t>Cost to Transport</a:t>
            </a:r>
          </a:p>
          <a:p>
            <a:pPr marL="457200" indent="-457200">
              <a:buFont typeface="Arial" panose="020B0604020202020204" pitchFamily="34" charset="0"/>
              <a:buChar char="•"/>
            </a:pPr>
            <a:r>
              <a:rPr lang="en-US" sz="3200" dirty="0" smtClean="0">
                <a:solidFill>
                  <a:schemeClr val="bg1"/>
                </a:solidFill>
              </a:rPr>
              <a:t>Distance to Move</a:t>
            </a:r>
          </a:p>
        </p:txBody>
      </p:sp>
      <p:sp>
        <p:nvSpPr>
          <p:cNvPr id="29" name="Rectangle 28"/>
          <p:cNvSpPr/>
          <p:nvPr/>
        </p:nvSpPr>
        <p:spPr>
          <a:xfrm>
            <a:off x="6786385" y="3039611"/>
            <a:ext cx="4453783" cy="707886"/>
          </a:xfrm>
          <a:prstGeom prst="rect">
            <a:avLst/>
          </a:prstGeom>
          <a:solidFill>
            <a:srgbClr val="00FF00"/>
          </a:solidFill>
        </p:spPr>
        <p:txBody>
          <a:bodyPr wrap="none">
            <a:spAutoFit/>
          </a:bodyPr>
          <a:lstStyle/>
          <a:p>
            <a:pPr marL="571500" indent="-571500">
              <a:buFont typeface="Arial" panose="020B0604020202020204" pitchFamily="34" charset="0"/>
              <a:buChar char="•"/>
            </a:pPr>
            <a:r>
              <a:rPr lang="en-US" sz="4000" dirty="0"/>
              <a:t>Payoff for Moving</a:t>
            </a:r>
          </a:p>
        </p:txBody>
      </p:sp>
    </p:spTree>
    <p:extLst>
      <p:ext uri="{BB962C8B-B14F-4D97-AF65-F5344CB8AC3E}">
        <p14:creationId xmlns:p14="http://schemas.microsoft.com/office/powerpoint/2010/main" val="340785182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rusaderpaper.com/wp-content/uploads/2014/03/playingcard-img.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 y="1041628"/>
            <a:ext cx="2138817" cy="116363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 y="11017"/>
            <a:ext cx="6570134" cy="769441"/>
          </a:xfrm>
          <a:prstGeom prst="rect">
            <a:avLst/>
          </a:prstGeom>
          <a:noFill/>
        </p:spPr>
        <p:txBody>
          <a:bodyPr wrap="square" rtlCol="0">
            <a:spAutoFit/>
          </a:bodyPr>
          <a:lstStyle/>
          <a:p>
            <a:r>
              <a:rPr lang="en-US" sz="4400" dirty="0" smtClean="0">
                <a:solidFill>
                  <a:schemeClr val="tx1">
                    <a:lumMod val="75000"/>
                    <a:lumOff val="25000"/>
                  </a:schemeClr>
                </a:solidFill>
              </a:rPr>
              <a:t>Demonstration Resources</a:t>
            </a:r>
            <a:endParaRPr lang="en-US" sz="4400" dirty="0">
              <a:solidFill>
                <a:schemeClr val="tx1">
                  <a:lumMod val="75000"/>
                  <a:lumOff val="25000"/>
                </a:schemeClr>
              </a:solidFill>
            </a:endParaRPr>
          </a:p>
        </p:txBody>
      </p:sp>
      <p:pic>
        <p:nvPicPr>
          <p:cNvPr id="1028" name="Picture 4" descr="https://cdn4.yourhandsucks.com/wp-content/uploads/2014/04/poker-table-top.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51037" y="1057501"/>
            <a:ext cx="3648075" cy="229552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crusaderpaper.com/wp-content/uploads/2014/03/playingcard-img.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31495" y="1041628"/>
            <a:ext cx="2138817" cy="116363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cdn4.yourhandsucks.com/wp-content/uploads/2014/04/poker-table-top.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82533" y="1057501"/>
            <a:ext cx="3648075" cy="229552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crusaderpaper.com/wp-content/uploads/2014/03/playingcard-img.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 y="3893834"/>
            <a:ext cx="2138817" cy="116363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s://cdn4.yourhandsucks.com/wp-content/uploads/2014/04/poker-table-top.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51037" y="3909707"/>
            <a:ext cx="3648075" cy="22955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crusaderpaper.com/wp-content/uploads/2014/03/playingcard-img.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431495" y="3909707"/>
            <a:ext cx="2138817" cy="116363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cdn4.yourhandsucks.com/wp-content/uploads/2014/04/poker-table-top.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82533" y="3925580"/>
            <a:ext cx="3648075" cy="2295526"/>
          </a:xfrm>
          <a:prstGeom prst="rect">
            <a:avLst/>
          </a:prstGeom>
          <a:noFill/>
          <a:extLst>
            <a:ext uri="{909E8E84-426E-40dd-AFC4-6F175D3DCCD1}">
              <a14:hiddenFill xmlns:a14="http://schemas.microsoft.com/office/drawing/2010/main">
                <a:solidFill>
                  <a:srgbClr val="FFFFFF"/>
                </a:solidFill>
              </a14:hiddenFill>
            </a:ext>
          </a:extLst>
        </p:spPr>
      </p:pic>
      <p:sp>
        <p:nvSpPr>
          <p:cNvPr id="17" name="Left-Right Arrow 16"/>
          <p:cNvSpPr/>
          <p:nvPr/>
        </p:nvSpPr>
        <p:spPr>
          <a:xfrm rot="1702972">
            <a:off x="1220000" y="2564702"/>
            <a:ext cx="5893611" cy="1168114"/>
          </a:xfrm>
          <a:prstGeom prst="leftRightArrow">
            <a:avLst/>
          </a:prstGeom>
          <a:solidFill>
            <a:srgbClr val="00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t>Swap Cards</a:t>
            </a:r>
            <a:endParaRPr lang="en-US" sz="3200" b="1" dirty="0"/>
          </a:p>
        </p:txBody>
      </p:sp>
    </p:spTree>
    <p:extLst>
      <p:ext uri="{BB962C8B-B14F-4D97-AF65-F5344CB8AC3E}">
        <p14:creationId xmlns:p14="http://schemas.microsoft.com/office/powerpoint/2010/main" val="1997959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crusaderpaper.com/wp-content/uploads/2014/03/playingcard-img.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067289" y="2089449"/>
            <a:ext cx="4030172" cy="219263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5865705" y="1211007"/>
            <a:ext cx="3987894" cy="4401205"/>
            <a:chOff x="4484775" y="1201676"/>
            <a:chExt cx="3987894" cy="4401205"/>
          </a:xfrm>
        </p:grpSpPr>
        <p:sp>
          <p:nvSpPr>
            <p:cNvPr id="18" name="TextBox 17"/>
            <p:cNvSpPr txBox="1"/>
            <p:nvPr/>
          </p:nvSpPr>
          <p:spPr>
            <a:xfrm>
              <a:off x="4484775" y="1201676"/>
              <a:ext cx="2385654" cy="4401205"/>
            </a:xfrm>
            <a:prstGeom prst="rect">
              <a:avLst/>
            </a:prstGeom>
            <a:noFill/>
          </p:spPr>
          <p:txBody>
            <a:bodyPr wrap="none" rtlCol="0">
              <a:spAutoFit/>
            </a:bodyPr>
            <a:lstStyle/>
            <a:p>
              <a:pPr algn="ctr"/>
              <a:r>
                <a:rPr lang="en-US" sz="2800" dirty="0" smtClean="0"/>
                <a:t>High Card</a:t>
              </a:r>
              <a:endParaRPr lang="en-US" sz="2800" dirty="0"/>
            </a:p>
            <a:p>
              <a:pPr algn="ctr"/>
              <a:r>
                <a:rPr lang="en-US" sz="2800" dirty="0" smtClean="0"/>
                <a:t>Pair</a:t>
              </a:r>
            </a:p>
            <a:p>
              <a:pPr algn="ctr"/>
              <a:r>
                <a:rPr lang="en-US" sz="2800" dirty="0"/>
                <a:t>Two </a:t>
              </a:r>
              <a:r>
                <a:rPr lang="en-US" sz="2800" dirty="0" smtClean="0"/>
                <a:t>Pair</a:t>
              </a:r>
            </a:p>
            <a:p>
              <a:pPr algn="ctr"/>
              <a:r>
                <a:rPr lang="en-US" sz="2800" dirty="0"/>
                <a:t>Three of a </a:t>
              </a:r>
              <a:r>
                <a:rPr lang="en-US" sz="2800" dirty="0" smtClean="0"/>
                <a:t>Kind</a:t>
              </a:r>
            </a:p>
            <a:p>
              <a:pPr algn="ctr"/>
              <a:r>
                <a:rPr lang="en-US" sz="2800" dirty="0" smtClean="0"/>
                <a:t>Straight</a:t>
              </a:r>
            </a:p>
            <a:p>
              <a:pPr algn="ctr"/>
              <a:r>
                <a:rPr lang="en-US" sz="2800" dirty="0" smtClean="0"/>
                <a:t>Flush</a:t>
              </a:r>
            </a:p>
            <a:p>
              <a:pPr algn="ctr"/>
              <a:r>
                <a:rPr lang="en-US" sz="2800" dirty="0"/>
                <a:t>Full </a:t>
              </a:r>
              <a:r>
                <a:rPr lang="en-US" sz="2800" dirty="0" smtClean="0"/>
                <a:t>House</a:t>
              </a:r>
            </a:p>
            <a:p>
              <a:pPr algn="ctr"/>
              <a:r>
                <a:rPr lang="en-US" sz="2800" dirty="0"/>
                <a:t>Four of a </a:t>
              </a:r>
              <a:r>
                <a:rPr lang="en-US" sz="2800" dirty="0" smtClean="0"/>
                <a:t>Kind</a:t>
              </a:r>
            </a:p>
            <a:p>
              <a:pPr algn="ctr"/>
              <a:r>
                <a:rPr lang="en-US" sz="2800" dirty="0"/>
                <a:t>Straight Flush</a:t>
              </a:r>
              <a:endParaRPr lang="en-US" sz="2800" dirty="0" smtClean="0"/>
            </a:p>
            <a:p>
              <a:pPr algn="ctr"/>
              <a:r>
                <a:rPr lang="en-US" sz="2800" dirty="0" smtClean="0"/>
                <a:t>Royal Flush</a:t>
              </a:r>
            </a:p>
          </p:txBody>
        </p:sp>
        <p:sp>
          <p:nvSpPr>
            <p:cNvPr id="19" name="TextBox 18"/>
            <p:cNvSpPr txBox="1"/>
            <p:nvPr/>
          </p:nvSpPr>
          <p:spPr>
            <a:xfrm>
              <a:off x="8105261" y="1201676"/>
              <a:ext cx="367408" cy="4401205"/>
            </a:xfrm>
            <a:prstGeom prst="rect">
              <a:avLst/>
            </a:prstGeom>
            <a:noFill/>
          </p:spPr>
          <p:txBody>
            <a:bodyPr wrap="none" rtlCol="0">
              <a:spAutoFit/>
            </a:bodyPr>
            <a:lstStyle/>
            <a:p>
              <a:pPr algn="ctr"/>
              <a:r>
                <a:rPr lang="en-US" sz="2800" dirty="0" smtClean="0"/>
                <a:t>0</a:t>
              </a:r>
            </a:p>
            <a:p>
              <a:pPr algn="ctr"/>
              <a:r>
                <a:rPr lang="en-US" sz="2800" dirty="0" smtClean="0"/>
                <a:t>1</a:t>
              </a:r>
            </a:p>
            <a:p>
              <a:pPr algn="ctr"/>
              <a:r>
                <a:rPr lang="en-US" sz="2800" dirty="0" smtClean="0"/>
                <a:t>2</a:t>
              </a:r>
            </a:p>
            <a:p>
              <a:pPr algn="ctr"/>
              <a:r>
                <a:rPr lang="en-US" sz="2800" dirty="0" smtClean="0"/>
                <a:t>3</a:t>
              </a:r>
            </a:p>
            <a:p>
              <a:pPr algn="ctr"/>
              <a:r>
                <a:rPr lang="en-US" sz="2800" dirty="0" smtClean="0"/>
                <a:t>4</a:t>
              </a:r>
            </a:p>
            <a:p>
              <a:pPr algn="ctr"/>
              <a:r>
                <a:rPr lang="en-US" sz="2800" dirty="0" smtClean="0"/>
                <a:t>5</a:t>
              </a:r>
            </a:p>
            <a:p>
              <a:pPr algn="ctr"/>
              <a:r>
                <a:rPr lang="en-US" sz="2800" dirty="0" smtClean="0"/>
                <a:t>6</a:t>
              </a:r>
            </a:p>
            <a:p>
              <a:pPr algn="ctr"/>
              <a:r>
                <a:rPr lang="en-US" sz="2800" dirty="0" smtClean="0"/>
                <a:t>7</a:t>
              </a:r>
            </a:p>
            <a:p>
              <a:pPr algn="ctr"/>
              <a:r>
                <a:rPr lang="en-US" sz="2800" dirty="0" smtClean="0"/>
                <a:t>8</a:t>
              </a:r>
            </a:p>
            <a:p>
              <a:pPr algn="ctr"/>
              <a:r>
                <a:rPr lang="en-US" sz="2800" dirty="0"/>
                <a:t>9</a:t>
              </a:r>
              <a:endParaRPr lang="en-US" sz="2800" dirty="0" smtClean="0"/>
            </a:p>
          </p:txBody>
        </p:sp>
        <p:cxnSp>
          <p:nvCxnSpPr>
            <p:cNvPr id="3" name="Straight Connector 2"/>
            <p:cNvCxnSpPr/>
            <p:nvPr/>
          </p:nvCxnSpPr>
          <p:spPr>
            <a:xfrm>
              <a:off x="6754148" y="1464733"/>
              <a:ext cx="1253066" cy="0"/>
            </a:xfrm>
            <a:prstGeom prst="line">
              <a:avLst/>
            </a:prstGeom>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6754148" y="1891925"/>
              <a:ext cx="1253066" cy="0"/>
            </a:xfrm>
            <a:prstGeom prst="line">
              <a:avLst/>
            </a:prstGeom>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6754148" y="2319117"/>
              <a:ext cx="1253066" cy="0"/>
            </a:xfrm>
            <a:prstGeom prst="line">
              <a:avLst/>
            </a:prstGeom>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6986710" y="2746309"/>
              <a:ext cx="1020504" cy="2937"/>
            </a:xfrm>
            <a:prstGeom prst="line">
              <a:avLst/>
            </a:prstGeom>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6754148" y="3176438"/>
              <a:ext cx="1253066" cy="0"/>
            </a:xfrm>
            <a:prstGeom prst="line">
              <a:avLst/>
            </a:prstGeom>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6754148" y="3603630"/>
              <a:ext cx="1253066" cy="0"/>
            </a:xfrm>
            <a:prstGeom prst="line">
              <a:avLst/>
            </a:prstGeom>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6754148" y="4030822"/>
              <a:ext cx="1253066" cy="0"/>
            </a:xfrm>
            <a:prstGeom prst="line">
              <a:avLst/>
            </a:prstGeom>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6986710" y="4458014"/>
              <a:ext cx="1020504" cy="2937"/>
            </a:xfrm>
            <a:prstGeom prst="line">
              <a:avLst/>
            </a:prstGeom>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6986710" y="4888143"/>
              <a:ext cx="1020504" cy="2937"/>
            </a:xfrm>
            <a:prstGeom prst="line">
              <a:avLst/>
            </a:prstGeom>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754148" y="5318275"/>
              <a:ext cx="1253066" cy="0"/>
            </a:xfrm>
            <a:prstGeom prst="line">
              <a:avLst/>
            </a:prstGeom>
            <a:ln w="76200" cmpd="dbl">
              <a:solidFill>
                <a:srgbClr val="000000"/>
              </a:solidFill>
              <a:headEnd type="triangle" w="sm" len="med"/>
              <a:tailEnd type="triangle" w="sm" len="med"/>
            </a:ln>
          </p:spPr>
          <p:style>
            <a:lnRef idx="1">
              <a:schemeClr val="accent1"/>
            </a:lnRef>
            <a:fillRef idx="0">
              <a:schemeClr val="accent1"/>
            </a:fillRef>
            <a:effectRef idx="0">
              <a:schemeClr val="accent1"/>
            </a:effectRef>
            <a:fontRef idx="minor">
              <a:schemeClr val="tx1"/>
            </a:fontRef>
          </p:style>
        </p:cxnSp>
      </p:grpSp>
      <p:sp>
        <p:nvSpPr>
          <p:cNvPr id="25" name="TextBox 24"/>
          <p:cNvSpPr txBox="1"/>
          <p:nvPr/>
        </p:nvSpPr>
        <p:spPr>
          <a:xfrm>
            <a:off x="-1" y="11017"/>
            <a:ext cx="9555370" cy="769441"/>
          </a:xfrm>
          <a:prstGeom prst="rect">
            <a:avLst/>
          </a:prstGeom>
          <a:noFill/>
        </p:spPr>
        <p:txBody>
          <a:bodyPr wrap="square" rtlCol="0">
            <a:spAutoFit/>
          </a:bodyPr>
          <a:lstStyle/>
          <a:p>
            <a:r>
              <a:rPr lang="en-US" sz="4400" dirty="0" smtClean="0">
                <a:solidFill>
                  <a:schemeClr val="tx1">
                    <a:lumMod val="75000"/>
                    <a:lumOff val="25000"/>
                  </a:schemeClr>
                </a:solidFill>
              </a:rPr>
              <a:t>Use </a:t>
            </a:r>
            <a:r>
              <a:rPr lang="en-US" sz="4400" dirty="0" err="1" smtClean="0">
                <a:solidFill>
                  <a:schemeClr val="tx1">
                    <a:lumMod val="75000"/>
                    <a:lumOff val="25000"/>
                  </a:schemeClr>
                </a:solidFill>
              </a:rPr>
              <a:t>XGBoost</a:t>
            </a:r>
            <a:r>
              <a:rPr lang="en-US" sz="4400" dirty="0" smtClean="0">
                <a:solidFill>
                  <a:schemeClr val="tx1">
                    <a:lumMod val="75000"/>
                    <a:lumOff val="25000"/>
                  </a:schemeClr>
                </a:solidFill>
              </a:rPr>
              <a:t> to Score Hands</a:t>
            </a:r>
            <a:endParaRPr lang="en-US" sz="4400" dirty="0">
              <a:solidFill>
                <a:schemeClr val="tx1">
                  <a:lumMod val="75000"/>
                  <a:lumOff val="25000"/>
                </a:schemeClr>
              </a:solidFill>
            </a:endParaRPr>
          </a:p>
        </p:txBody>
      </p:sp>
    </p:spTree>
    <p:extLst>
      <p:ext uri="{BB962C8B-B14F-4D97-AF65-F5344CB8AC3E}">
        <p14:creationId xmlns:p14="http://schemas.microsoft.com/office/powerpoint/2010/main" val="34283253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madsen_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madsen_theme" id="{E78CFD77-4066-443E-A703-30D52B8098F9}" vid="{137E5CA8-1E75-4C09-93BA-B3642DFD23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madsen_theme</Template>
  <TotalTime>1156</TotalTime>
  <Words>1376</Words>
  <Application>Microsoft Macintosh PowerPoint</Application>
  <PresentationFormat>Custom</PresentationFormat>
  <Paragraphs>407</Paragraphs>
  <Slides>38</Slides>
  <Notes>7</Notes>
  <HiddenSlides>0</HiddenSlides>
  <MMClips>2</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madsen_theme</vt:lpstr>
      <vt:lpstr>Internet of Things (IoT)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Demo</dc:title>
  <dc:creator>Martin Madsen</dc:creator>
  <cp:lastModifiedBy>IT Services</cp:lastModifiedBy>
  <cp:revision>56</cp:revision>
  <dcterms:created xsi:type="dcterms:W3CDTF">2016-10-14T18:15:46Z</dcterms:created>
  <dcterms:modified xsi:type="dcterms:W3CDTF">2016-12-15T00:46:13Z</dcterms:modified>
</cp:coreProperties>
</file>